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6360" y="2001837"/>
            <a:ext cx="5221840" cy="1508125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6360" y="3602038"/>
            <a:ext cx="5221840" cy="1655762"/>
          </a:xfrm>
        </p:spPr>
        <p:txBody>
          <a:bodyPr/>
          <a:lstStyle>
            <a:lvl1pPr marL="0" indent="0" algn="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1446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4036" y="2619910"/>
            <a:ext cx="4986552" cy="1942566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4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8BD1-A9F3-433E-9406-F0F0A8EFDAD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28BD1-A9F3-433E-9406-F0F0A8EFDAD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3A03-3BEC-416B-8907-B2675BFE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9914" y="1435780"/>
            <a:ext cx="5878286" cy="15081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RENCANA KERJA DAN</a:t>
            </a:r>
            <a:br>
              <a:rPr lang="en-US" b="1" dirty="0" smtClean="0"/>
            </a:br>
            <a:r>
              <a:rPr lang="en-US" b="1" dirty="0" smtClean="0"/>
              <a:t>ANGGARAN TAHUNAN 2021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7629" y="3058390"/>
            <a:ext cx="5660571" cy="1361209"/>
          </a:xfrm>
        </p:spPr>
        <p:txBody>
          <a:bodyPr/>
          <a:lstStyle/>
          <a:p>
            <a:r>
              <a:rPr lang="en-US" b="1" dirty="0" err="1" smtClean="0"/>
              <a:t>Presentasi</a:t>
            </a:r>
            <a:r>
              <a:rPr lang="en-US" b="1" dirty="0" smtClean="0"/>
              <a:t> Unit </a:t>
            </a:r>
            <a:r>
              <a:rPr lang="en-US" b="1" dirty="0" err="1" smtClean="0"/>
              <a:t>Kerja</a:t>
            </a:r>
            <a:r>
              <a:rPr lang="en-US" b="1" dirty="0" smtClean="0"/>
              <a:t> di Kantor </a:t>
            </a:r>
            <a:r>
              <a:rPr lang="en-US" b="1" dirty="0" err="1" smtClean="0"/>
              <a:t>Pusat</a:t>
            </a:r>
            <a:r>
              <a:rPr lang="en-US" b="1" dirty="0" smtClean="0"/>
              <a:t> ……</a:t>
            </a:r>
          </a:p>
          <a:p>
            <a:r>
              <a:rPr lang="en-US" b="1" dirty="0" err="1" smtClean="0"/>
              <a:t>dd</a:t>
            </a:r>
            <a:r>
              <a:rPr lang="en-US" b="1" dirty="0" smtClean="0"/>
              <a:t>/mm/</a:t>
            </a:r>
            <a:r>
              <a:rPr lang="en-US" b="1" dirty="0" err="1" smtClean="0"/>
              <a:t>yyyy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957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Tridarma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maksimal</a:t>
            </a:r>
            <a:r>
              <a:rPr lang="en-US" dirty="0" smtClean="0"/>
              <a:t> 2 slide)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Pimpinan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Kantor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lain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pemandatan</a:t>
            </a:r>
            <a:r>
              <a:rPr lang="en-US" dirty="0" smtClean="0"/>
              <a:t> non </a:t>
            </a:r>
            <a:r>
              <a:rPr lang="en-US" dirty="0" err="1" smtClean="0"/>
              <a:t>tupoksi</a:t>
            </a:r>
            <a:endParaRPr lang="en-US" dirty="0" smtClean="0"/>
          </a:p>
          <a:p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mandat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2020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usulan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target 2021.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program Merdeka </a:t>
            </a:r>
            <a:r>
              <a:rPr lang="en-US" dirty="0" err="1" smtClean="0"/>
              <a:t>Belajar</a:t>
            </a:r>
            <a:r>
              <a:rPr lang="en-US" dirty="0" smtClean="0"/>
              <a:t> - </a:t>
            </a:r>
            <a:r>
              <a:rPr lang="en-US" dirty="0" err="1" smtClean="0"/>
              <a:t>Kampus</a:t>
            </a:r>
            <a:r>
              <a:rPr lang="en-US" dirty="0" smtClean="0"/>
              <a:t> Merdeka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(IKU).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Sinergi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maksimal</a:t>
            </a:r>
            <a:r>
              <a:rPr lang="en-US" dirty="0" smtClean="0"/>
              <a:t> 2 slide)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Pimpinan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Kantor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r>
              <a:rPr lang="en-US" dirty="0" smtClean="0"/>
              <a:t>Hal-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sinergi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di </a:t>
            </a:r>
            <a:r>
              <a:rPr lang="en-US" dirty="0" err="1" smtClean="0"/>
              <a:t>lingkungan</a:t>
            </a:r>
            <a:r>
              <a:rPr lang="en-US" dirty="0" smtClean="0"/>
              <a:t> Kantor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Tridarma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Tridarma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Kendala-kendala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usulan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5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01" y="230301"/>
            <a:ext cx="7886700" cy="810531"/>
          </a:xfrm>
        </p:spPr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RKAT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114981"/>
              </p:ext>
            </p:extLst>
          </p:nvPr>
        </p:nvGraphicFramePr>
        <p:xfrm>
          <a:off x="330648" y="2798829"/>
          <a:ext cx="8090807" cy="331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135">
                  <a:extLst>
                    <a:ext uri="{9D8B030D-6E8A-4147-A177-3AD203B41FA5}">
                      <a16:colId xmlns:a16="http://schemas.microsoft.com/office/drawing/2014/main" val="3556604418"/>
                    </a:ext>
                  </a:extLst>
                </a:gridCol>
                <a:gridCol w="1162071">
                  <a:extLst>
                    <a:ext uri="{9D8B030D-6E8A-4147-A177-3AD203B41FA5}">
                      <a16:colId xmlns:a16="http://schemas.microsoft.com/office/drawing/2014/main" val="2307147367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774">
                  <a:extLst>
                    <a:ext uri="{9D8B030D-6E8A-4147-A177-3AD203B41FA5}">
                      <a16:colId xmlns:a16="http://schemas.microsoft.com/office/drawing/2014/main" val="948206937"/>
                    </a:ext>
                  </a:extLst>
                </a:gridCol>
              </a:tblGrid>
              <a:tr h="360114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Rencana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Pengeluaran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Prioritas</a:t>
                      </a:r>
                      <a:r>
                        <a:rPr lang="en-US" dirty="0" smtClean="0"/>
                        <a:t> 1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Anggaran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 </a:t>
                      </a:r>
                      <a:r>
                        <a:rPr lang="en-US" sz="1200" dirty="0" err="1" smtClean="0"/>
                        <a:t>dari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kolom</a:t>
                      </a:r>
                      <a:r>
                        <a:rPr lang="en-US" sz="1200" baseline="0" dirty="0" smtClean="0"/>
                        <a:t> total </a:t>
                      </a:r>
                      <a:r>
                        <a:rPr lang="en-US" sz="1200" baseline="0" dirty="0" err="1" smtClean="0"/>
                        <a:t>anggaran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butir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(6)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521403"/>
                  </a:ext>
                </a:extLst>
              </a:tr>
              <a:tr h="495156">
                <a:tc vMerge="1"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900" dirty="0" err="1" smtClean="0">
                          <a:solidFill>
                            <a:schemeClr val="bg1"/>
                          </a:solidFill>
                        </a:rPr>
                        <a:t>Belanja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2020 yang 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belum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selesai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tahun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900" baseline="0" dirty="0" err="1" smtClean="0">
                          <a:solidFill>
                            <a:schemeClr val="bg1"/>
                          </a:solidFill>
                        </a:rPr>
                        <a:t>jamak</a:t>
                      </a:r>
                      <a:r>
                        <a:rPr lang="en-ID" sz="9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 err="1" smtClean="0">
                          <a:solidFill>
                            <a:schemeClr val="bg1"/>
                          </a:solidFill>
                        </a:rPr>
                        <a:t>Belanja</a:t>
                      </a:r>
                      <a:r>
                        <a:rPr lang="en-ID" sz="11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100" dirty="0" err="1" smtClean="0">
                          <a:solidFill>
                            <a:schemeClr val="bg1"/>
                          </a:solidFill>
                        </a:rPr>
                        <a:t>Kegiatan</a:t>
                      </a:r>
                      <a:r>
                        <a:rPr lang="en-ID" sz="1100" dirty="0" smtClean="0">
                          <a:solidFill>
                            <a:schemeClr val="bg1"/>
                          </a:solidFill>
                        </a:rPr>
                        <a:t> 2021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100" dirty="0" err="1" smtClean="0">
                          <a:solidFill>
                            <a:schemeClr val="bg1"/>
                          </a:solidFill>
                        </a:rPr>
                        <a:t>Jumlah</a:t>
                      </a:r>
                      <a:r>
                        <a:rPr lang="en-ID" sz="1100" baseline="0" dirty="0" smtClean="0">
                          <a:solidFill>
                            <a:schemeClr val="bg1"/>
                          </a:solidFill>
                        </a:rPr>
                        <a:t> total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Personil</a:t>
                      </a:r>
                      <a:r>
                        <a:rPr lang="en-US" sz="1400" dirty="0" smtClean="0"/>
                        <a:t> (1)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….%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78906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Barang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Jasa</a:t>
                      </a:r>
                      <a:r>
                        <a:rPr lang="en-US" sz="1400" baseline="0" dirty="0" smtClean="0"/>
                        <a:t> (2)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….%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80305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Pemeliharaan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(3)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….%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83694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Perjalanan</a:t>
                      </a:r>
                      <a:r>
                        <a:rPr lang="en-US" sz="1400" dirty="0" smtClean="0"/>
                        <a:t> (4)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….%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482992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Modal</a:t>
                      </a:r>
                      <a:r>
                        <a:rPr lang="en-US" sz="1400" baseline="0" dirty="0" smtClean="0"/>
                        <a:t> (5)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….%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34284"/>
                  </a:ext>
                </a:extLst>
              </a:tr>
              <a:tr h="3495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(6)=(1)+(2)+(3)+(4)+(5)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001212"/>
                  </a:ext>
                </a:extLst>
              </a:tr>
              <a:tr h="349516">
                <a:tc gridSpan="3">
                  <a:txBody>
                    <a:bodyPr/>
                    <a:lstStyle/>
                    <a:p>
                      <a:r>
                        <a:rPr lang="en-ID" sz="1200" dirty="0" smtClean="0"/>
                        <a:t>Surplus (</a:t>
                      </a:r>
                      <a:r>
                        <a:rPr lang="en-ID" sz="1200" dirty="0" err="1" smtClean="0"/>
                        <a:t>Defisit</a:t>
                      </a:r>
                      <a:r>
                        <a:rPr lang="en-ID" sz="1200" dirty="0" smtClean="0"/>
                        <a:t>) </a:t>
                      </a:r>
                      <a:r>
                        <a:rPr lang="en-ID" sz="1200" dirty="0" err="1" smtClean="0"/>
                        <a:t>Tahun</a:t>
                      </a:r>
                      <a:r>
                        <a:rPr lang="en-ID" sz="1200" dirty="0" smtClean="0"/>
                        <a:t> 2021 (</a:t>
                      </a:r>
                      <a:r>
                        <a:rPr lang="en-ID" sz="1200" dirty="0" err="1" smtClean="0"/>
                        <a:t>Jumlah</a:t>
                      </a:r>
                      <a:r>
                        <a:rPr lang="en-ID" sz="1200" dirty="0" smtClean="0"/>
                        <a:t> </a:t>
                      </a:r>
                      <a:r>
                        <a:rPr lang="en-ID" sz="1200" dirty="0" err="1" smtClean="0"/>
                        <a:t>Penerimaan</a:t>
                      </a:r>
                      <a:r>
                        <a:rPr lang="en-ID" sz="1200" dirty="0" smtClean="0"/>
                        <a:t> </a:t>
                      </a:r>
                      <a:r>
                        <a:rPr lang="en-ID" sz="1200" dirty="0" err="1" smtClean="0"/>
                        <a:t>dan</a:t>
                      </a:r>
                      <a:r>
                        <a:rPr lang="en-ID" sz="1200" dirty="0" smtClean="0"/>
                        <a:t> </a:t>
                      </a:r>
                      <a:r>
                        <a:rPr lang="en-ID" sz="1200" dirty="0" err="1" smtClean="0"/>
                        <a:t>Pagu</a:t>
                      </a:r>
                      <a:r>
                        <a:rPr lang="en-ID" sz="1200" dirty="0" smtClean="0"/>
                        <a:t> – </a:t>
                      </a:r>
                      <a:r>
                        <a:rPr lang="en-ID" sz="1200" dirty="0" err="1" smtClean="0"/>
                        <a:t>Jumlah</a:t>
                      </a:r>
                      <a:r>
                        <a:rPr lang="en-ID" sz="1200" dirty="0" smtClean="0"/>
                        <a:t> </a:t>
                      </a:r>
                      <a:r>
                        <a:rPr lang="en-ID" sz="1200" dirty="0" err="1" smtClean="0"/>
                        <a:t>Belanja</a:t>
                      </a:r>
                      <a:r>
                        <a:rPr lang="en-ID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27144"/>
              </p:ext>
            </p:extLst>
          </p:nvPr>
        </p:nvGraphicFramePr>
        <p:xfrm>
          <a:off x="330647" y="1112543"/>
          <a:ext cx="80908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552">
                  <a:extLst>
                    <a:ext uri="{9D8B030D-6E8A-4147-A177-3AD203B41FA5}">
                      <a16:colId xmlns:a16="http://schemas.microsoft.com/office/drawing/2014/main" val="3556604418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val="2307147367"/>
                    </a:ext>
                  </a:extLst>
                </a:gridCol>
                <a:gridCol w="1781169">
                  <a:extLst>
                    <a:ext uri="{9D8B030D-6E8A-4147-A177-3AD203B41FA5}">
                      <a16:colId xmlns:a16="http://schemas.microsoft.com/office/drawing/2014/main" val="948206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Rencana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Penerimaan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butir</a:t>
                      </a:r>
                      <a:r>
                        <a:rPr lang="en-US" baseline="0" dirty="0" smtClean="0"/>
                        <a:t> (3)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52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Penerimaan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2021 (1) (</a:t>
                      </a:r>
                      <a:r>
                        <a:rPr lang="en-US" dirty="0" err="1" smtClean="0"/>
                        <a:t>bagi</a:t>
                      </a:r>
                      <a:r>
                        <a:rPr lang="en-US" dirty="0" smtClean="0"/>
                        <a:t> unit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kerja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mengisi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Rp.XXX,00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….%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7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Pagu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Anggaran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2021 (2)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….%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8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Penerimaan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Pagu</a:t>
                      </a:r>
                      <a:r>
                        <a:rPr lang="en-US" dirty="0" smtClean="0"/>
                        <a:t> (3)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(1) + (2)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Rp.XXX,00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78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36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1" y="0"/>
            <a:ext cx="7886700" cy="1325563"/>
          </a:xfrm>
        </p:spPr>
        <p:txBody>
          <a:bodyPr/>
          <a:lstStyle/>
          <a:p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Pengeluaran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943345"/>
              </p:ext>
            </p:extLst>
          </p:nvPr>
        </p:nvGraphicFramePr>
        <p:xfrm>
          <a:off x="513320" y="1460028"/>
          <a:ext cx="7535048" cy="245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153">
                <a:tc gridSpan="2">
                  <a:txBody>
                    <a:bodyPr/>
                    <a:lstStyle/>
                    <a:p>
                      <a:r>
                        <a:rPr lang="en-ID" dirty="0" err="1" smtClean="0"/>
                        <a:t>Operasional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Rutin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Personil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Barang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Jasa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Perjalanan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Pemeliharaan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Modal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(6)=(1)+(2)+(3)+(4)+(5)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9554"/>
              </p:ext>
            </p:extLst>
          </p:nvPr>
        </p:nvGraphicFramePr>
        <p:xfrm>
          <a:off x="513320" y="4013195"/>
          <a:ext cx="7535048" cy="245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153">
                <a:tc gridSpan="2">
                  <a:txBody>
                    <a:bodyPr/>
                    <a:lstStyle/>
                    <a:p>
                      <a:r>
                        <a:rPr lang="en-ID" dirty="0" err="1" smtClean="0"/>
                        <a:t>Pemandatan</a:t>
                      </a:r>
                      <a:r>
                        <a:rPr lang="en-ID" dirty="0" smtClean="0"/>
                        <a:t>/Mandatory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Personil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Rp.XXX,00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lvl="0"/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Barang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Jasa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Perjalanan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Pemeliharaan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Modal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Th</a:t>
                      </a:r>
                      <a:r>
                        <a:rPr lang="en-US" sz="1400" baseline="0" dirty="0" smtClean="0"/>
                        <a:t> 2021 (5)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r>
                        <a:rPr lang="en-US" sz="1400" dirty="0" err="1" smtClean="0"/>
                        <a:t>Belanja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Th</a:t>
                      </a:r>
                      <a:r>
                        <a:rPr lang="en-US" sz="1400" dirty="0" smtClean="0"/>
                        <a:t> 2021 (6)=(1)+(2)+(3)+(4)+(5)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Rp.XXX,00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64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29" y="2625158"/>
            <a:ext cx="7886700" cy="810531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8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29" y="2625158"/>
            <a:ext cx="7886700" cy="810531"/>
          </a:xfrm>
        </p:spPr>
        <p:txBody>
          <a:bodyPr/>
          <a:lstStyle/>
          <a:p>
            <a:pPr algn="ctr"/>
            <a:r>
              <a:rPr lang="en-US" dirty="0" smtClean="0"/>
              <a:t>LAMPIRAN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1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Target </a:t>
            </a:r>
            <a:r>
              <a:rPr lang="en-US" dirty="0" err="1" smtClean="0"/>
              <a:t>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Pimpinan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target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2021,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56001"/>
              </p:ext>
            </p:extLst>
          </p:nvPr>
        </p:nvGraphicFramePr>
        <p:xfrm>
          <a:off x="751116" y="2624614"/>
          <a:ext cx="771797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27">
                  <a:extLst>
                    <a:ext uri="{9D8B030D-6E8A-4147-A177-3AD203B41FA5}">
                      <a16:colId xmlns:a16="http://schemas.microsoft.com/office/drawing/2014/main" val="1454912470"/>
                    </a:ext>
                  </a:extLst>
                </a:gridCol>
                <a:gridCol w="3494315">
                  <a:extLst>
                    <a:ext uri="{9D8B030D-6E8A-4147-A177-3AD203B41FA5}">
                      <a16:colId xmlns:a16="http://schemas.microsoft.com/office/drawing/2014/main" val="2009428289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837749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Acuan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 (</a:t>
                      </a:r>
                      <a:r>
                        <a:rPr lang="en-US" dirty="0" err="1" smtClean="0"/>
                        <a:t>Klik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ikon</a:t>
                      </a:r>
                      <a:r>
                        <a:rPr lang="en-US" baseline="0" dirty="0" smtClean="0"/>
                        <a:t> file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17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82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Surat </a:t>
                      </a:r>
                      <a:r>
                        <a:rPr lang="en-US" dirty="0" err="1" smtClean="0"/>
                        <a:t>Rektor</a:t>
                      </a:r>
                      <a:r>
                        <a:rPr lang="en-US" dirty="0" smtClean="0"/>
                        <a:t> UGM No. 5467/UN1.P/DIT-PDP/PR/2020, </a:t>
                      </a:r>
                      <a:r>
                        <a:rPr lang="en-US" dirty="0" err="1" smtClean="0"/>
                        <a:t>tanggal</a:t>
                      </a:r>
                      <a:r>
                        <a:rPr lang="en-US" dirty="0" smtClean="0"/>
                        <a:t> 20 </a:t>
                      </a:r>
                      <a:r>
                        <a:rPr lang="en-US" dirty="0" err="1" smtClean="0"/>
                        <a:t>Februari</a:t>
                      </a:r>
                      <a:r>
                        <a:rPr lang="en-US" dirty="0" smtClean="0"/>
                        <a:t>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45208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97215"/>
              </p:ext>
            </p:extLst>
          </p:nvPr>
        </p:nvGraphicFramePr>
        <p:xfrm>
          <a:off x="4929416" y="3567339"/>
          <a:ext cx="3708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3709080" imgH="639360" progId="Package">
                  <p:embed/>
                </p:oleObj>
              </mc:Choice>
              <mc:Fallback>
                <p:oleObj name="Packager Shell Object" showAsIcon="1" r:id="rId3" imgW="3709080" imgH="639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9416" y="3567339"/>
                        <a:ext cx="3708400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5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456</Words>
  <Application>Microsoft Office PowerPoint</Application>
  <PresentationFormat>On-screen Show (4:3)</PresentationFormat>
  <Paragraphs>100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Segoe UI</vt:lpstr>
      <vt:lpstr>Segoe UI Light</vt:lpstr>
      <vt:lpstr>Office Theme</vt:lpstr>
      <vt:lpstr>Packager Shell Object</vt:lpstr>
      <vt:lpstr>RENCANA KERJA DAN ANGGARAN TAHUNAN 2021 </vt:lpstr>
      <vt:lpstr>Prioritas Tridarma  (maksimal 2 slide)</vt:lpstr>
      <vt:lpstr>Dukungan Sinergi Kebijakan dan Kendala Implementasi Prioritas (maksimal 2 slide)</vt:lpstr>
      <vt:lpstr>Profil RKAT</vt:lpstr>
      <vt:lpstr>Rencana Pengeluaran</vt:lpstr>
      <vt:lpstr>TERIMA KASIH</vt:lpstr>
      <vt:lpstr>LAMPIRAN</vt:lpstr>
      <vt:lpstr>Target Kinerja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Windows User</cp:lastModifiedBy>
  <cp:revision>17</cp:revision>
  <dcterms:created xsi:type="dcterms:W3CDTF">2018-05-08T07:02:21Z</dcterms:created>
  <dcterms:modified xsi:type="dcterms:W3CDTF">2020-09-18T04:39:46Z</dcterms:modified>
</cp:coreProperties>
</file>