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6360" y="2001837"/>
            <a:ext cx="5221840" cy="1508125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6360" y="3602038"/>
            <a:ext cx="5221840" cy="1655762"/>
          </a:xfrm>
        </p:spPr>
        <p:txBody>
          <a:bodyPr/>
          <a:lstStyle>
            <a:lvl1pPr marL="0" indent="0" algn="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144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036" y="2619910"/>
            <a:ext cx="4986552" cy="1942566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8BD1-A9F3-433E-9406-F0F0A8EFDAD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9914" y="1435780"/>
            <a:ext cx="5878286" cy="15081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RENCANA KERJA DAN</a:t>
            </a:r>
            <a:br>
              <a:rPr lang="en-US" b="1" dirty="0" smtClean="0"/>
            </a:br>
            <a:r>
              <a:rPr lang="en-US" b="1" dirty="0" smtClean="0"/>
              <a:t>ANGGARAN TAHUNAN 2021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6360" y="3896590"/>
            <a:ext cx="5221840" cy="1361209"/>
          </a:xfrm>
        </p:spPr>
        <p:txBody>
          <a:bodyPr/>
          <a:lstStyle/>
          <a:p>
            <a:r>
              <a:rPr lang="en-US" b="1" dirty="0" err="1" smtClean="0"/>
              <a:t>Presentasi</a:t>
            </a:r>
            <a:r>
              <a:rPr lang="en-US" b="1" dirty="0" smtClean="0"/>
              <a:t> </a:t>
            </a:r>
            <a:r>
              <a:rPr lang="en-US" b="1" dirty="0" err="1" smtClean="0"/>
              <a:t>Fakultas</a:t>
            </a:r>
            <a:r>
              <a:rPr lang="en-US" b="1" dirty="0" smtClean="0"/>
              <a:t>/</a:t>
            </a:r>
            <a:r>
              <a:rPr lang="en-US" b="1" dirty="0" err="1" smtClean="0"/>
              <a:t>Sekolah</a:t>
            </a:r>
            <a:r>
              <a:rPr lang="en-US" b="1" dirty="0" smtClean="0"/>
              <a:t> ……</a:t>
            </a:r>
          </a:p>
          <a:p>
            <a:r>
              <a:rPr lang="en-US" b="1" dirty="0" err="1" smtClean="0"/>
              <a:t>dd</a:t>
            </a:r>
            <a:r>
              <a:rPr lang="en-US" b="1" dirty="0" smtClean="0"/>
              <a:t>/mm/</a:t>
            </a:r>
            <a:r>
              <a:rPr lang="en-US" b="1" dirty="0" err="1" smtClean="0"/>
              <a:t>yyyy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5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34" y="26823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Prioritas</a:t>
            </a:r>
            <a:r>
              <a:rPr lang="en-US" sz="3200" dirty="0" smtClean="0"/>
              <a:t> </a:t>
            </a:r>
            <a:r>
              <a:rPr lang="en-US" sz="3200" dirty="0" err="1" smtClean="0"/>
              <a:t>Tridarma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Pendukungnya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maksimal</a:t>
            </a:r>
            <a:r>
              <a:rPr lang="en-US" sz="3200" dirty="0" smtClean="0"/>
              <a:t> 4 slide)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34" y="1544184"/>
            <a:ext cx="8521406" cy="4917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lain yang </a:t>
            </a:r>
            <a:r>
              <a:rPr lang="en-US" dirty="0" err="1" smtClean="0"/>
              <a:t>terkait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Pengajaran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endParaRPr lang="en-US" dirty="0" smtClean="0"/>
          </a:p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Publikasi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Hilirisasi</a:t>
            </a:r>
            <a:endParaRPr lang="en-US" dirty="0" smtClean="0"/>
          </a:p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(SDM,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744538" lvl="1" indent="-287338">
              <a:buNone/>
            </a:pP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2020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target 2021.</a:t>
            </a:r>
          </a:p>
          <a:p>
            <a:pPr marL="744538" lvl="1" indent="-287338">
              <a:buNone/>
            </a:pP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 err="1">
                <a:sym typeface="Wingdings" panose="05000000000000000000" pitchFamily="2" charset="2"/>
              </a:rPr>
              <a:t>Kaitkan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juga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program Merdeka </a:t>
            </a:r>
            <a:r>
              <a:rPr lang="en-US" dirty="0" err="1"/>
              <a:t>Belajar</a:t>
            </a:r>
            <a:r>
              <a:rPr lang="en-US" dirty="0"/>
              <a:t> - </a:t>
            </a:r>
            <a:r>
              <a:rPr lang="en-US" dirty="0" err="1"/>
              <a:t>Kampus</a:t>
            </a:r>
            <a:r>
              <a:rPr lang="en-US" dirty="0"/>
              <a:t> Merdeka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(IKU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maksimal</a:t>
            </a:r>
            <a:r>
              <a:rPr lang="en-US" dirty="0" smtClean="0"/>
              <a:t> 1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MCK </a:t>
            </a:r>
            <a:r>
              <a:rPr lang="en-US" dirty="0" err="1" smtClean="0"/>
              <a:t>dan</a:t>
            </a:r>
            <a:r>
              <a:rPr lang="en-US" dirty="0" smtClean="0"/>
              <a:t> IKU.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2016-2021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maksimal</a:t>
            </a:r>
            <a:r>
              <a:rPr lang="en-US" dirty="0" smtClean="0"/>
              <a:t> 2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/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:</a:t>
            </a:r>
          </a:p>
          <a:p>
            <a:r>
              <a:rPr lang="en-US" dirty="0" err="1"/>
              <a:t>Capaian-capaian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/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mandat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IKU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smtClean="0"/>
              <a:t>2019-2020</a:t>
            </a:r>
            <a:endParaRPr lang="en-US" dirty="0"/>
          </a:p>
          <a:p>
            <a:r>
              <a:rPr lang="en-US" dirty="0" err="1"/>
              <a:t>Prioritas-proritas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 smtClean="0"/>
              <a:t>dikuatkan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smtClean="0"/>
              <a:t>lima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1" y="230301"/>
            <a:ext cx="7886700" cy="810531"/>
          </a:xfrm>
        </p:spPr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RKAT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115222"/>
              </p:ext>
            </p:extLst>
          </p:nvPr>
        </p:nvGraphicFramePr>
        <p:xfrm>
          <a:off x="330648" y="1178151"/>
          <a:ext cx="80908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51">
                  <a:extLst>
                    <a:ext uri="{9D8B030D-6E8A-4147-A177-3AD203B41FA5}">
                      <a16:colId xmlns:a16="http://schemas.microsoft.com/office/drawing/2014/main" val="3556604418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307147367"/>
                    </a:ext>
                  </a:extLst>
                </a:gridCol>
                <a:gridCol w="1883227">
                  <a:extLst>
                    <a:ext uri="{9D8B030D-6E8A-4147-A177-3AD203B41FA5}">
                      <a16:colId xmlns:a16="http://schemas.microsoft.com/office/drawing/2014/main" val="948206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Penerimaan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butir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2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Penerimaan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(1)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Rp.XXX,00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….%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7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Non </a:t>
                      </a:r>
                      <a:r>
                        <a:rPr lang="en-US" dirty="0" err="1" smtClean="0"/>
                        <a:t>Pendidikan</a:t>
                      </a:r>
                      <a:r>
                        <a:rPr lang="en-US" dirty="0" smtClean="0"/>
                        <a:t> (2)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….%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8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(3)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(1) + (2)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8369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6116"/>
              </p:ext>
            </p:extLst>
          </p:nvPr>
        </p:nvGraphicFramePr>
        <p:xfrm>
          <a:off x="330648" y="2798829"/>
          <a:ext cx="8090807" cy="36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135">
                  <a:extLst>
                    <a:ext uri="{9D8B030D-6E8A-4147-A177-3AD203B41FA5}">
                      <a16:colId xmlns:a16="http://schemas.microsoft.com/office/drawing/2014/main" val="3556604418"/>
                    </a:ext>
                  </a:extLst>
                </a:gridCol>
                <a:gridCol w="1162071">
                  <a:extLst>
                    <a:ext uri="{9D8B030D-6E8A-4147-A177-3AD203B41FA5}">
                      <a16:colId xmlns:a16="http://schemas.microsoft.com/office/drawing/2014/main" val="2307147367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774">
                  <a:extLst>
                    <a:ext uri="{9D8B030D-6E8A-4147-A177-3AD203B41FA5}">
                      <a16:colId xmlns:a16="http://schemas.microsoft.com/office/drawing/2014/main" val="948206937"/>
                    </a:ext>
                  </a:extLst>
                </a:gridCol>
              </a:tblGrid>
              <a:tr h="36011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Pengeluaran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1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Anggaran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 </a:t>
                      </a:r>
                      <a:r>
                        <a:rPr lang="en-US" sz="1200" dirty="0" err="1" smtClean="0"/>
                        <a:t>dari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kolom</a:t>
                      </a:r>
                      <a:r>
                        <a:rPr lang="en-US" sz="1200" baseline="0" dirty="0" smtClean="0"/>
                        <a:t> total </a:t>
                      </a:r>
                      <a:r>
                        <a:rPr lang="en-US" sz="1200" baseline="0" dirty="0" err="1" smtClean="0"/>
                        <a:t>anggaran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butir</a:t>
                      </a:r>
                      <a:r>
                        <a:rPr lang="en-US" sz="1200" baseline="0" dirty="0" smtClean="0"/>
                        <a:t> (6)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21403"/>
                  </a:ext>
                </a:extLst>
              </a:tr>
              <a:tr h="495156">
                <a:tc vMerge="1"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 err="1" smtClean="0">
                          <a:solidFill>
                            <a:schemeClr val="bg1"/>
                          </a:solidFill>
                        </a:rPr>
                        <a:t>Belanja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2020 yang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belum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selesai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jamak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Belanja</a:t>
                      </a:r>
                      <a:r>
                        <a:rPr lang="en-ID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r>
                        <a:rPr lang="en-ID" sz="1100" dirty="0" smtClean="0">
                          <a:solidFill>
                            <a:schemeClr val="bg1"/>
                          </a:solidFill>
                        </a:rPr>
                        <a:t> 2021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ID" sz="1100" baseline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(1)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78906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(2)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80305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(3)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83694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(4)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….%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482992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(5)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….%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34284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(6)=(1)+(2)+(3)+(4)+(5)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001212"/>
                  </a:ext>
                </a:extLst>
              </a:tr>
              <a:tr h="349516">
                <a:tc gridSpan="3">
                  <a:txBody>
                    <a:bodyPr/>
                    <a:lstStyle/>
                    <a:p>
                      <a:r>
                        <a:rPr lang="en-ID" sz="1400" dirty="0" smtClean="0"/>
                        <a:t>Surplus (</a:t>
                      </a:r>
                      <a:r>
                        <a:rPr lang="en-ID" sz="1400" dirty="0" err="1" smtClean="0"/>
                        <a:t>Defisit</a:t>
                      </a:r>
                      <a:r>
                        <a:rPr lang="en-ID" sz="1400" dirty="0" smtClean="0"/>
                        <a:t>) </a:t>
                      </a:r>
                      <a:r>
                        <a:rPr lang="en-ID" sz="1400" dirty="0" err="1" smtClean="0"/>
                        <a:t>Tahun</a:t>
                      </a:r>
                      <a:r>
                        <a:rPr lang="en-ID" sz="1400" dirty="0" smtClean="0"/>
                        <a:t> 2021 (</a:t>
                      </a:r>
                      <a:r>
                        <a:rPr lang="en-ID" sz="1400" dirty="0" err="1" smtClean="0"/>
                        <a:t>Jumlah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Penerimaan</a:t>
                      </a:r>
                      <a:r>
                        <a:rPr lang="en-ID" sz="1400" dirty="0" smtClean="0"/>
                        <a:t> – </a:t>
                      </a:r>
                      <a:r>
                        <a:rPr lang="en-ID" sz="1400" dirty="0" err="1" smtClean="0"/>
                        <a:t>Jumlah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Belanja</a:t>
                      </a:r>
                      <a:r>
                        <a:rPr lang="en-ID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516">
                <a:tc gridSpan="3">
                  <a:txBody>
                    <a:bodyPr/>
                    <a:lstStyle/>
                    <a:p>
                      <a:r>
                        <a:rPr lang="en-ID" sz="1400" dirty="0" err="1" smtClean="0"/>
                        <a:t>Saldo</a:t>
                      </a:r>
                      <a:r>
                        <a:rPr lang="en-ID" sz="1400" dirty="0" smtClean="0"/>
                        <a:t> Dana </a:t>
                      </a:r>
                      <a:r>
                        <a:rPr lang="en-ID" sz="1400" dirty="0" err="1" smtClean="0"/>
                        <a:t>Akumulasian</a:t>
                      </a:r>
                      <a:r>
                        <a:rPr lang="en-ID" sz="1400" dirty="0" smtClean="0"/>
                        <a:t> s/d </a:t>
                      </a:r>
                      <a:r>
                        <a:rPr lang="en-ID" sz="1400" dirty="0" err="1" smtClean="0"/>
                        <a:t>Akhir</a:t>
                      </a:r>
                      <a:r>
                        <a:rPr lang="en-ID" sz="1400" dirty="0" smtClean="0"/>
                        <a:t> 2020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8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1" y="0"/>
            <a:ext cx="7886700" cy="1325563"/>
          </a:xfrm>
        </p:spPr>
        <p:txBody>
          <a:bodyPr/>
          <a:lstStyle/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Pengeluaran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3526"/>
              </p:ext>
            </p:extLst>
          </p:nvPr>
        </p:nvGraphicFramePr>
        <p:xfrm>
          <a:off x="513320" y="1460028"/>
          <a:ext cx="7535048" cy="24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153">
                <a:tc gridSpan="2">
                  <a:txBody>
                    <a:bodyPr/>
                    <a:lstStyle/>
                    <a:p>
                      <a:r>
                        <a:rPr lang="en-ID" dirty="0" err="1" smtClean="0"/>
                        <a:t>Operasional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Rutin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(1)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(6)=(1)+(2)+(3)+(4)+(5)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3956"/>
              </p:ext>
            </p:extLst>
          </p:nvPr>
        </p:nvGraphicFramePr>
        <p:xfrm>
          <a:off x="513320" y="4013195"/>
          <a:ext cx="7535048" cy="24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153">
                <a:tc gridSpan="2">
                  <a:txBody>
                    <a:bodyPr/>
                    <a:lstStyle/>
                    <a:p>
                      <a:r>
                        <a:rPr lang="en-ID" dirty="0" err="1" smtClean="0"/>
                        <a:t>Pemandatan</a:t>
                      </a:r>
                      <a:r>
                        <a:rPr lang="en-ID" dirty="0" smtClean="0"/>
                        <a:t>/Mandatory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(6)=(1)+(2)+(3)+(4)+(5)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29" y="2625158"/>
            <a:ext cx="7886700" cy="810531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29" y="2625158"/>
            <a:ext cx="7886700" cy="810531"/>
          </a:xfrm>
        </p:spPr>
        <p:txBody>
          <a:bodyPr/>
          <a:lstStyle/>
          <a:p>
            <a:pPr algn="ctr"/>
            <a:r>
              <a:rPr lang="en-US" dirty="0" smtClean="0"/>
              <a:t>LAMPIRAN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Target </a:t>
            </a:r>
            <a:r>
              <a:rPr lang="en-US" dirty="0" err="1" smtClean="0"/>
              <a:t>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/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target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2021,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30096"/>
              </p:ext>
            </p:extLst>
          </p:nvPr>
        </p:nvGraphicFramePr>
        <p:xfrm>
          <a:off x="751116" y="2624614"/>
          <a:ext cx="771797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27">
                  <a:extLst>
                    <a:ext uri="{9D8B030D-6E8A-4147-A177-3AD203B41FA5}">
                      <a16:colId xmlns:a16="http://schemas.microsoft.com/office/drawing/2014/main" val="1454912470"/>
                    </a:ext>
                  </a:extLst>
                </a:gridCol>
                <a:gridCol w="3494315">
                  <a:extLst>
                    <a:ext uri="{9D8B030D-6E8A-4147-A177-3AD203B41FA5}">
                      <a16:colId xmlns:a16="http://schemas.microsoft.com/office/drawing/2014/main" val="2009428289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83774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Acuan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(</a:t>
                      </a:r>
                      <a:r>
                        <a:rPr lang="en-US" dirty="0" err="1" smtClean="0"/>
                        <a:t>Klik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ikon</a:t>
                      </a:r>
                      <a:r>
                        <a:rPr lang="en-US" baseline="0" dirty="0" smtClean="0"/>
                        <a:t> 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7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Surat </a:t>
                      </a:r>
                      <a:r>
                        <a:rPr lang="en-US" dirty="0" err="1" smtClean="0"/>
                        <a:t>Rektor</a:t>
                      </a:r>
                      <a:r>
                        <a:rPr lang="en-US" dirty="0" smtClean="0"/>
                        <a:t> UGM No. </a:t>
                      </a:r>
                      <a:r>
                        <a:rPr lang="en-US" dirty="0" smtClean="0"/>
                        <a:t>1043/UN1.P/DIT-PDP/PR/2020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Februari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2020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Surat </a:t>
                      </a:r>
                      <a:r>
                        <a:rPr lang="en-US" dirty="0" err="1" smtClean="0"/>
                        <a:t>Rektor</a:t>
                      </a:r>
                      <a:r>
                        <a:rPr lang="en-US" dirty="0" smtClean="0"/>
                        <a:t> No. 1044/UN1.P/DIT-PDP/PR/2020,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Februari</a:t>
                      </a:r>
                      <a:r>
                        <a:rPr lang="en-US" dirty="0" smtClean="0"/>
                        <a:t> 2020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2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Surat </a:t>
                      </a:r>
                      <a:r>
                        <a:rPr lang="en-US" dirty="0" err="1" smtClean="0"/>
                        <a:t>Rektor</a:t>
                      </a:r>
                      <a:r>
                        <a:rPr lang="en-US" dirty="0" smtClean="0"/>
                        <a:t> UGM No. 5467/UN1.P/DIT-PDP/PR/2020,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Februari</a:t>
                      </a:r>
                      <a:r>
                        <a:rPr lang="en-US" dirty="0" smtClean="0"/>
                        <a:t>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5208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99965"/>
              </p:ext>
            </p:extLst>
          </p:nvPr>
        </p:nvGraphicFramePr>
        <p:xfrm>
          <a:off x="4883152" y="4952444"/>
          <a:ext cx="3708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3709080" imgH="639360" progId="Package">
                  <p:embed/>
                </p:oleObj>
              </mc:Choice>
              <mc:Fallback>
                <p:oleObj name="Packager Shell Object" showAsIcon="1" r:id="rId3" imgW="3709080" imgH="639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3152" y="4952444"/>
                        <a:ext cx="37084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41283"/>
              </p:ext>
            </p:extLst>
          </p:nvPr>
        </p:nvGraphicFramePr>
        <p:xfrm>
          <a:off x="5481638" y="3179763"/>
          <a:ext cx="27971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5" imgW="2796480" imgH="639360" progId="Package">
                  <p:embed/>
                </p:oleObj>
              </mc:Choice>
              <mc:Fallback>
                <p:oleObj name="Packager Shell Object" showAsIcon="1" r:id="rId5" imgW="2796480" imgH="639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1638" y="3179763"/>
                        <a:ext cx="279717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04872"/>
              </p:ext>
            </p:extLst>
          </p:nvPr>
        </p:nvGraphicFramePr>
        <p:xfrm>
          <a:off x="5481638" y="3995738"/>
          <a:ext cx="27971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7" imgW="2796480" imgH="639360" progId="Package">
                  <p:embed/>
                </p:oleObj>
              </mc:Choice>
              <mc:Fallback>
                <p:oleObj name="Packager Shell Object" showAsIcon="1" r:id="rId7" imgW="2796480" imgH="639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1638" y="3995738"/>
                        <a:ext cx="279717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5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500</Words>
  <Application>Microsoft Office PowerPoint</Application>
  <PresentationFormat>On-screen Show (4:3)</PresentationFormat>
  <Paragraphs>110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Segoe UI</vt:lpstr>
      <vt:lpstr>Segoe UI Light</vt:lpstr>
      <vt:lpstr>Wingdings</vt:lpstr>
      <vt:lpstr>Office Theme</vt:lpstr>
      <vt:lpstr>Packager Shell Object</vt:lpstr>
      <vt:lpstr>Package</vt:lpstr>
      <vt:lpstr>RENCANA KERJA DAN ANGGARAN TAHUNAN 2021 </vt:lpstr>
      <vt:lpstr>Prioritas Tridarma dan Pendukungnya  (maksimal 4 slide)</vt:lpstr>
      <vt:lpstr>Dukungan Kebijakan (maksimal 1 slide)</vt:lpstr>
      <vt:lpstr>Capaian Periode 2016-2021 (maksimal 2 slide)</vt:lpstr>
      <vt:lpstr>Profil RKAT</vt:lpstr>
      <vt:lpstr>Rencana Pengeluaran</vt:lpstr>
      <vt:lpstr>TERIMA KASIH</vt:lpstr>
      <vt:lpstr>LAMPIRAN</vt:lpstr>
      <vt:lpstr>Target Kinerja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Windows User</cp:lastModifiedBy>
  <cp:revision>19</cp:revision>
  <dcterms:created xsi:type="dcterms:W3CDTF">2018-05-08T07:02:21Z</dcterms:created>
  <dcterms:modified xsi:type="dcterms:W3CDTF">2020-09-22T04:30:25Z</dcterms:modified>
</cp:coreProperties>
</file>