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400" r:id="rId3"/>
    <p:sldId id="435" r:id="rId4"/>
    <p:sldId id="438" r:id="rId5"/>
    <p:sldId id="436" r:id="rId6"/>
    <p:sldId id="261" r:id="rId7"/>
    <p:sldId id="437" r:id="rId8"/>
  </p:sldIdLst>
  <p:sldSz cx="12192000" cy="6858000"/>
  <p:notesSz cx="9144000" cy="6858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A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9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8607C7-38CE-4474-A18B-CBAC6DC5CD05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7E13A-4171-45D4-85B5-DD7D8DD55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67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87760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9990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46690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33415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143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924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5247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850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1526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190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196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DEA8-7B19-4A37-9E84-070642C8D29B}" type="datetimeFigureOut">
              <a:rPr lang="id-ID" smtClean="0"/>
              <a:t>23/09/2019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C6D42-3152-43FD-8E84-B2CB665B90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775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955904" y="203185"/>
            <a:ext cx="11013667" cy="1605968"/>
          </a:xfrm>
        </p:spPr>
        <p:txBody>
          <a:bodyPr>
            <a:noAutofit/>
          </a:bodyPr>
          <a:lstStyle/>
          <a:p>
            <a:pPr algn="r"/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PRESENTASI RKAT 2020</a:t>
            </a:r>
            <a:b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[Nama Unit </a:t>
            </a:r>
            <a:r>
              <a:rPr lang="en-US" sz="4000" b="1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Kerja</a:t>
            </a:r>
            <a:r>
              <a:rPr lang="en-US" sz="4000" b="1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]</a:t>
            </a:r>
            <a:endParaRPr lang="id-ID" sz="4000" b="1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54370" y="4208681"/>
            <a:ext cx="7315200" cy="1630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/>
            <a:r>
              <a:rPr lang="en-US" sz="2800" dirty="0" err="1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dd</a:t>
            </a:r>
            <a:r>
              <a:rPr lang="en-US" sz="2800" dirty="0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/mm/</a:t>
            </a:r>
            <a:r>
              <a:rPr lang="en-US" sz="2800" dirty="0" err="1" smtClean="0">
                <a:solidFill>
                  <a:srgbClr val="C00000"/>
                </a:solidFill>
                <a:latin typeface="Constantia" panose="02030602050306030303" pitchFamily="18" charset="0"/>
                <a:cs typeface="Arial" pitchFamily="34" charset="0"/>
              </a:rPr>
              <a:t>yyyy</a:t>
            </a:r>
            <a:endParaRPr lang="en-US" sz="2800" dirty="0">
              <a:solidFill>
                <a:srgbClr val="C00000"/>
              </a:solidFill>
              <a:latin typeface="Constantia" panose="02030602050306030303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21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(Quick Wins)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Tahun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 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2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ini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butir-butir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rencana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pengembangan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sesuai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tugas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pokok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Unit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Kerja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yang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direncanakan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pelaksanaannya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pada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2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83999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6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penjelasan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singkat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tentang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strategi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pencapaian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dst</a:t>
            </a:r>
            <a:endParaRPr lang="en-US" sz="36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98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Tantangan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Pencapaian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Prioritas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600201"/>
            <a:ext cx="7543800" cy="40416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397786"/>
            <a:ext cx="11247120" cy="49572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3600" b="1" dirty="0" smtClean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  <a:p>
            <a:pPr marL="0" indent="0" algn="just">
              <a:buNone/>
            </a:pP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Menyampaikan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penjelasan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singkat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tentang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tantangan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pencapaian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prioritas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tahun</a:t>
            </a: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2020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.</a:t>
            </a:r>
          </a:p>
          <a:p>
            <a:pPr marL="514350" indent="-514350" algn="just">
              <a:buFont typeface="Wingdings" panose="05000000000000000000" pitchFamily="2" charset="2"/>
              <a:buChar char="ü"/>
            </a:pPr>
            <a:r>
              <a:rPr lang="en-US" sz="3600" b="1" dirty="0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….. </a:t>
            </a:r>
            <a:r>
              <a:rPr lang="en-US" sz="3600" b="1" dirty="0" err="1" smtClean="0"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dst</a:t>
            </a:r>
            <a:endParaRPr lang="en-US" sz="3600" b="1" dirty="0">
              <a:latin typeface="Cambr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145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00287" y="19795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Rencana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Anggaran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2020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diolah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dari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aplikasi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SIMABEKA</a:t>
            </a:r>
            <a:b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n-US" sz="4000" dirty="0" err="1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maksimal</a:t>
            </a:r>
            <a:r>
              <a:rPr lang="en-US" sz="4000" dirty="0" smtClean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 slide)</a:t>
            </a:r>
            <a:endParaRPr lang="id-ID" sz="4000" dirty="0">
              <a:solidFill>
                <a:srgbClr val="014A73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4367" y="3542056"/>
            <a:ext cx="11757633" cy="1785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7030A0"/>
                </a:solidFill>
              </a:rPr>
              <a:t>(1)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Terdiri dari penerimaan </a:t>
            </a:r>
            <a:r>
              <a:rPr lang="en-US" sz="2000" dirty="0" err="1" smtClean="0">
                <a:solidFill>
                  <a:schemeClr val="tx1"/>
                </a:solidFill>
              </a:rPr>
              <a:t>pendidikan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id-ID" sz="2000" dirty="0" smtClean="0">
                <a:solidFill>
                  <a:schemeClr val="tx1"/>
                </a:solidFill>
              </a:rPr>
              <a:t>non pendidikan, dan</a:t>
            </a:r>
            <a:r>
              <a:rPr lang="en-US" sz="2000" dirty="0" smtClean="0">
                <a:solidFill>
                  <a:schemeClr val="tx1"/>
                </a:solidFill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</a:rPr>
              <a:t>atau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pagu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anggaran</a:t>
            </a:r>
            <a:r>
              <a:rPr lang="en-US" sz="2000" dirty="0" smtClean="0">
                <a:solidFill>
                  <a:schemeClr val="tx1"/>
                </a:solidFill>
              </a:rPr>
              <a:t> Unit </a:t>
            </a:r>
            <a:r>
              <a:rPr lang="en-US" sz="2000" dirty="0" err="1" smtClean="0">
                <a:solidFill>
                  <a:schemeClr val="tx1"/>
                </a:solidFill>
              </a:rPr>
              <a:t>Kerja</a:t>
            </a:r>
            <a:r>
              <a:rPr lang="id-ID" sz="2000" dirty="0" smtClean="0">
                <a:solidFill>
                  <a:schemeClr val="tx1"/>
                </a:solidFill>
              </a:rPr>
              <a:t>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(2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 i</a:t>
            </a:r>
            <a:r>
              <a:rPr lang="en-US" sz="2000" dirty="0" err="1" smtClean="0">
                <a:solidFill>
                  <a:schemeClr val="tx1"/>
                </a:solidFill>
              </a:rPr>
              <a:t>sian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rencana pengeluaran </a:t>
            </a:r>
            <a:r>
              <a:rPr lang="en-US" sz="2000" dirty="0" smtClean="0">
                <a:solidFill>
                  <a:schemeClr val="tx1"/>
                </a:solidFill>
              </a:rPr>
              <a:t>di </a:t>
            </a:r>
            <a:r>
              <a:rPr lang="en-US" sz="2000" dirty="0" err="1" smtClean="0">
                <a:solidFill>
                  <a:schemeClr val="tx1"/>
                </a:solidFill>
              </a:rPr>
              <a:t>simabeka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prioritas</a:t>
            </a:r>
            <a:r>
              <a:rPr lang="en-US" sz="2000" dirty="0" smtClean="0">
                <a:solidFill>
                  <a:schemeClr val="tx1"/>
                </a:solidFill>
              </a:rPr>
              <a:t> 1 + </a:t>
            </a:r>
            <a:r>
              <a:rPr lang="en-US" sz="2000" dirty="0" err="1" smtClean="0">
                <a:solidFill>
                  <a:schemeClr val="tx1"/>
                </a:solidFill>
              </a:rPr>
              <a:t>prioritas</a:t>
            </a:r>
            <a:r>
              <a:rPr lang="en-US" sz="2000" dirty="0" smtClean="0">
                <a:solidFill>
                  <a:schemeClr val="tx1"/>
                </a:solidFill>
              </a:rPr>
              <a:t> 2</a:t>
            </a:r>
          </a:p>
          <a:p>
            <a:endParaRPr lang="id-ID" sz="2000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488235"/>
              </p:ext>
            </p:extLst>
          </p:nvPr>
        </p:nvGraphicFramePr>
        <p:xfrm>
          <a:off x="434367" y="4428424"/>
          <a:ext cx="1124744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488">
                  <a:extLst>
                    <a:ext uri="{9D8B030D-6E8A-4147-A177-3AD203B41FA5}">
                      <a16:colId xmlns:a16="http://schemas.microsoft.com/office/drawing/2014/main" val="2677026964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3583471049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98990194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2854395107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288417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Personil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Barang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Jasa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Perjalanan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Pemeliharaan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Belanja</a:t>
                      </a:r>
                      <a:r>
                        <a:rPr lang="en-US" dirty="0" smtClean="0"/>
                        <a:t> Modal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7912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 …. </a:t>
                      </a:r>
                      <a:r>
                        <a:rPr lang="en-US" dirty="0" smtClean="0"/>
                        <a:t>,00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4974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Persentase</a:t>
                      </a:r>
                      <a:r>
                        <a:rPr lang="en-US" dirty="0" smtClean="0"/>
                        <a:t>: …. %*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55207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434367" y="5736630"/>
            <a:ext cx="11270268" cy="281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*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Persentase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dihitung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dari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belanja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terkait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dibandingkan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id-ID" sz="2000" dirty="0" smtClean="0">
                <a:solidFill>
                  <a:schemeClr val="tx1"/>
                </a:solidFill>
              </a:rPr>
              <a:t>jumlah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rencana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pengeluaran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sesuai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Tabel</a:t>
            </a:r>
            <a:r>
              <a:rPr lang="en-US" sz="2000" dirty="0" smtClean="0">
                <a:solidFill>
                  <a:schemeClr val="tx1"/>
                </a:solidFill>
              </a:rPr>
              <a:t> A</a:t>
            </a:r>
            <a:endParaRPr lang="id-ID" sz="20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15239" y="1346532"/>
            <a:ext cx="1108523" cy="516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TABEL A</a:t>
            </a:r>
            <a:endParaRPr lang="id-ID" sz="2000" b="1" dirty="0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53237" y="3907740"/>
            <a:ext cx="1108523" cy="5167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TABEL B</a:t>
            </a:r>
            <a:endParaRPr lang="id-ID" sz="2000" b="1" dirty="0">
              <a:solidFill>
                <a:schemeClr val="accent2"/>
              </a:solidFill>
            </a:endParaRPr>
          </a:p>
        </p:txBody>
      </p:sp>
      <p:graphicFrame>
        <p:nvGraphicFramePr>
          <p:cNvPr id="18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368147"/>
              </p:ext>
            </p:extLst>
          </p:nvPr>
        </p:nvGraphicFramePr>
        <p:xfrm>
          <a:off x="434367" y="1936137"/>
          <a:ext cx="11247438" cy="1068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3719">
                  <a:extLst>
                    <a:ext uri="{9D8B030D-6E8A-4147-A177-3AD203B41FA5}">
                      <a16:colId xmlns:a16="http://schemas.microsoft.com/office/drawing/2014/main" val="2636723628"/>
                    </a:ext>
                  </a:extLst>
                </a:gridCol>
                <a:gridCol w="5623719">
                  <a:extLst>
                    <a:ext uri="{9D8B030D-6E8A-4147-A177-3AD203B41FA5}">
                      <a16:colId xmlns:a16="http://schemas.microsoft.com/office/drawing/2014/main" val="36513848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Jumlah Rencana </a:t>
                      </a:r>
                      <a:r>
                        <a:rPr lang="id-ID" sz="2400" baseline="0" dirty="0" smtClean="0"/>
                        <a:t>Dana Tersedia </a:t>
                      </a:r>
                      <a:r>
                        <a:rPr lang="en-US" sz="2400" baseline="0" dirty="0" smtClean="0">
                          <a:solidFill>
                            <a:srgbClr val="7030A0"/>
                          </a:solidFill>
                        </a:rPr>
                        <a:t>(1)</a:t>
                      </a:r>
                      <a:endParaRPr lang="en-US" sz="2400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Jumlah </a:t>
                      </a:r>
                      <a:r>
                        <a:rPr lang="en-US" sz="2800" dirty="0" err="1" smtClean="0"/>
                        <a:t>Rencana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Pengeluaran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smtClean="0">
                          <a:solidFill>
                            <a:srgbClr val="FF0000"/>
                          </a:solidFill>
                        </a:rPr>
                        <a:t>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439611"/>
                  </a:ext>
                </a:extLst>
              </a:tr>
              <a:tr h="5499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 + </a:t>
                      </a: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smtClean="0"/>
                        <a:t>= </a:t>
                      </a: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Rp</a:t>
                      </a:r>
                      <a:r>
                        <a:rPr lang="en-US" sz="2800" dirty="0" smtClean="0"/>
                        <a:t> ……. ,00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858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624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04628"/>
            <a:ext cx="10515600" cy="776288"/>
          </a:xfrm>
        </p:spPr>
        <p:txBody>
          <a:bodyPr>
            <a:noAutofit/>
          </a:bodyPr>
          <a:lstStyle/>
          <a:p>
            <a:pPr algn="ctr"/>
            <a:r>
              <a:rPr lang="id-ID" sz="6600" b="1" dirty="0">
                <a:solidFill>
                  <a:srgbClr val="014A73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27293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0" y="3127893"/>
            <a:ext cx="1146412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LAMPIRAN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Unit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b="1" i="1" u="sng" dirty="0"/>
              <a:t>Target </a:t>
            </a:r>
            <a:r>
              <a:rPr lang="en-US" b="1" i="1" u="sng" dirty="0" err="1"/>
              <a:t>Kinerja</a:t>
            </a:r>
            <a:r>
              <a:rPr lang="en-US" b="1" i="1" u="sng" dirty="0"/>
              <a:t> yang </a:t>
            </a:r>
            <a:r>
              <a:rPr lang="en-US" b="1" i="1" u="sng" dirty="0" err="1"/>
              <a:t>mendukung</a:t>
            </a:r>
            <a:r>
              <a:rPr lang="en-US" b="1" i="1" u="sng" dirty="0"/>
              <a:t> </a:t>
            </a:r>
            <a:r>
              <a:rPr lang="en-US" b="1" i="1" u="sng" dirty="0" err="1"/>
              <a:t>pencapaian</a:t>
            </a:r>
            <a:r>
              <a:rPr lang="en-US" b="1" i="1" u="sng" dirty="0"/>
              <a:t> </a:t>
            </a:r>
            <a:r>
              <a:rPr lang="en-US" dirty="0"/>
              <a:t>target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Mandat</a:t>
            </a:r>
            <a:r>
              <a:rPr lang="en-US" dirty="0"/>
              <a:t> </a:t>
            </a:r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smtClean="0"/>
              <a:t>(MCK) </a:t>
            </a:r>
            <a:r>
              <a:rPr lang="en-US" dirty="0" err="1" smtClean="0"/>
              <a:t>Fakultas</a:t>
            </a:r>
            <a:r>
              <a:rPr lang="en-US" dirty="0" smtClean="0"/>
              <a:t>/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dan</a:t>
            </a:r>
            <a:r>
              <a:rPr lang="en-US" dirty="0" smtClean="0"/>
              <a:t> Target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MCK </a:t>
            </a:r>
            <a:r>
              <a:rPr lang="en-US" dirty="0" err="1" smtClean="0"/>
              <a:t>Fakultas</a:t>
            </a:r>
            <a:r>
              <a:rPr lang="en-US" dirty="0" smtClean="0"/>
              <a:t>/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Target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dicermati</a:t>
            </a:r>
            <a:r>
              <a:rPr lang="en-US" dirty="0" smtClean="0"/>
              <a:t> di </a:t>
            </a:r>
            <a:r>
              <a:rPr lang="en-US" i="1" dirty="0" smtClean="0"/>
              <a:t>file</a:t>
            </a:r>
            <a:r>
              <a:rPr lang="en-US" dirty="0" smtClean="0"/>
              <a:t> </a:t>
            </a:r>
            <a:r>
              <a:rPr lang="en-US" dirty="0" err="1" smtClean="0"/>
              <a:t>paparan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/</a:t>
            </a:r>
            <a:r>
              <a:rPr lang="en-US" dirty="0" err="1" smtClean="0"/>
              <a:t>Sekolah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paparan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5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6387</TotalTime>
  <Words>204</Words>
  <Application>Microsoft Office PowerPoint</Application>
  <PresentationFormat>Widescreen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Cambria</vt:lpstr>
      <vt:lpstr>Constantia</vt:lpstr>
      <vt:lpstr>Segoe UI Light</vt:lpstr>
      <vt:lpstr>Wingdings</vt:lpstr>
      <vt:lpstr>Office Theme</vt:lpstr>
      <vt:lpstr>PRESENTASI RKAT 2020 [Nama Unit Kerja]</vt:lpstr>
      <vt:lpstr>Prioritas (Quick Wins) Tahun 2020  (maksimal 2 slide)</vt:lpstr>
      <vt:lpstr>Strategi Pencapaian Prioritas 2020 (maksimal 2 slide)</vt:lpstr>
      <vt:lpstr>Tantangan Pencapaian Prioritas 2020 (maksimal 2 slide)</vt:lpstr>
      <vt:lpstr>Rencana Anggaran 2020 diolah dari aplikasi SIMABEKA (maksimal 2 slide)</vt:lpstr>
      <vt:lpstr>TERIMA KASIH</vt:lpstr>
      <vt:lpstr>LAMPIRAN  Unit Kerja menyampaikan Target Kinerja yang mendukung pencapaian target kinerja dalam Mandat Capaian Kinerja (MCK) Fakultas/Sekolah  dan Target Kinerja Pusat Studi  MCK Fakultas/Sekolah dan Target Kinerja Pusat Studi dapat dicermati di file paparan Fakultas/Sekolah dan paparan Pusat Studi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JUDUL PRESENTASI</dc:title>
  <dc:creator>Abie Zaidannas</dc:creator>
  <cp:lastModifiedBy>DELL</cp:lastModifiedBy>
  <cp:revision>443</cp:revision>
  <cp:lastPrinted>2019-09-11T04:03:02Z</cp:lastPrinted>
  <dcterms:created xsi:type="dcterms:W3CDTF">2017-02-23T16:32:43Z</dcterms:created>
  <dcterms:modified xsi:type="dcterms:W3CDTF">2019-09-23T05:25:47Z</dcterms:modified>
</cp:coreProperties>
</file>