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2"/>
  </p:handoutMasterIdLst>
  <p:sldIdLst>
    <p:sldId id="256" r:id="rId2"/>
    <p:sldId id="400" r:id="rId3"/>
    <p:sldId id="435" r:id="rId4"/>
    <p:sldId id="438" r:id="rId5"/>
    <p:sldId id="436" r:id="rId6"/>
    <p:sldId id="261" r:id="rId7"/>
    <p:sldId id="437" r:id="rId8"/>
    <p:sldId id="441" r:id="rId9"/>
    <p:sldId id="442" r:id="rId10"/>
    <p:sldId id="443" r:id="rId11"/>
  </p:sldIdLst>
  <p:sldSz cx="12192000" cy="6858000"/>
  <p:notesSz cx="9144000" cy="6858000"/>
  <p:defaultTextStyle>
    <a:defPPr>
      <a:defRPr lang="id-ID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14A7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0014" autoAdjust="0"/>
    <p:restoredTop sz="94660"/>
  </p:normalViewPr>
  <p:slideViewPr>
    <p:cSldViewPr snapToGrid="0">
      <p:cViewPr varScale="1">
        <p:scale>
          <a:sx n="70" d="100"/>
          <a:sy n="70" d="100"/>
        </p:scale>
        <p:origin x="456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 snapToGrid="0">
      <p:cViewPr varScale="1">
        <p:scale>
          <a:sx n="54" d="100"/>
          <a:sy n="54" d="100"/>
        </p:scale>
        <p:origin x="2820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0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58607C7-38CE-4474-A18B-CBAC6DC5CD05}" type="datetimeFigureOut">
              <a:rPr lang="en-US" smtClean="0"/>
              <a:t>9/23/2019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57E13A-4171-45D4-85B5-DD7D8DD5516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06711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DEA8-7B19-4A37-9E84-070642C8D29B}" type="datetimeFigureOut">
              <a:rPr lang="id-ID" smtClean="0"/>
              <a:t>23/09/2019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6D42-3152-43FD-8E84-B2CB665B90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408776043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DEA8-7B19-4A37-9E84-070642C8D29B}" type="datetimeFigureOut">
              <a:rPr lang="id-ID" smtClean="0"/>
              <a:t>23/09/2019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6D42-3152-43FD-8E84-B2CB665B90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01999014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DEA8-7B19-4A37-9E84-070642C8D29B}" type="datetimeFigureOut">
              <a:rPr lang="id-ID" smtClean="0"/>
              <a:t>23/09/2019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6D42-3152-43FD-8E84-B2CB665B90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7466905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DEA8-7B19-4A37-9E84-070642C8D29B}" type="datetimeFigureOut">
              <a:rPr lang="id-ID" smtClean="0"/>
              <a:t>23/09/2019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6D42-3152-43FD-8E84-B2CB665B90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83341541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DEA8-7B19-4A37-9E84-070642C8D29B}" type="datetimeFigureOut">
              <a:rPr lang="id-ID" smtClean="0"/>
              <a:t>23/09/2019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6D42-3152-43FD-8E84-B2CB665B90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23143117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DEA8-7B19-4A37-9E84-070642C8D29B}" type="datetimeFigureOut">
              <a:rPr lang="id-ID" smtClean="0"/>
              <a:t>23/09/2019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6D42-3152-43FD-8E84-B2CB665B90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21792462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DEA8-7B19-4A37-9E84-070642C8D29B}" type="datetimeFigureOut">
              <a:rPr lang="id-ID" smtClean="0"/>
              <a:t>23/09/2019</a:t>
            </a:fld>
            <a:endParaRPr lang="id-ID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6D42-3152-43FD-8E84-B2CB665B90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65247200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DEA8-7B19-4A37-9E84-070642C8D29B}" type="datetimeFigureOut">
              <a:rPr lang="id-ID" smtClean="0"/>
              <a:t>23/09/2019</a:t>
            </a:fld>
            <a:endParaRPr lang="id-ID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6D42-3152-43FD-8E84-B2CB665B90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1850292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DEA8-7B19-4A37-9E84-070642C8D29B}" type="datetimeFigureOut">
              <a:rPr lang="id-ID" smtClean="0"/>
              <a:t>23/09/2019</a:t>
            </a:fld>
            <a:endParaRPr lang="id-ID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6D42-3152-43FD-8E84-B2CB665B90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1615267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DEA8-7B19-4A37-9E84-070642C8D29B}" type="datetimeFigureOut">
              <a:rPr lang="id-ID" smtClean="0"/>
              <a:t>23/09/2019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6D42-3152-43FD-8E84-B2CB665B90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81901330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d-ID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132DEA8-7B19-4A37-9E84-070642C8D29B}" type="datetimeFigureOut">
              <a:rPr lang="id-ID" smtClean="0"/>
              <a:t>23/09/2019</a:t>
            </a:fld>
            <a:endParaRPr lang="id-ID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d-ID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A6C6D42-3152-43FD-8E84-B2CB665B90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5319654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7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id-ID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id-ID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132DEA8-7B19-4A37-9E84-070642C8D29B}" type="datetimeFigureOut">
              <a:rPr lang="id-ID" smtClean="0"/>
              <a:t>23/09/2019</a:t>
            </a:fld>
            <a:endParaRPr lang="id-ID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d-ID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2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A6C6D42-3152-43FD-8E84-B2CB665B900F}" type="slidenum">
              <a:rPr lang="id-ID" smtClean="0"/>
              <a:t>‹#›</a:t>
            </a:fld>
            <a:endParaRPr lang="id-ID"/>
          </a:p>
        </p:txBody>
      </p:sp>
    </p:spTree>
    <p:extLst>
      <p:ext uri="{BB962C8B-B14F-4D97-AF65-F5344CB8AC3E}">
        <p14:creationId xmlns:p14="http://schemas.microsoft.com/office/powerpoint/2010/main" val="33777538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d-ID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1"/>
          <p:cNvSpPr>
            <a:spLocks noGrp="1"/>
          </p:cNvSpPr>
          <p:nvPr>
            <p:ph type="ctrTitle"/>
          </p:nvPr>
        </p:nvSpPr>
        <p:spPr>
          <a:xfrm>
            <a:off x="955904" y="203185"/>
            <a:ext cx="11013667" cy="1605968"/>
          </a:xfrm>
        </p:spPr>
        <p:txBody>
          <a:bodyPr>
            <a:noAutofit/>
          </a:bodyPr>
          <a:lstStyle/>
          <a:p>
            <a:pPr algn="r"/>
            <a:r>
              <a:rPr lang="en-US" sz="4000" b="1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PRESENTASI RKAT 2020</a:t>
            </a:r>
            <a:br>
              <a:rPr lang="en-US" sz="4000" b="1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sz="4000" b="1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[Nama </a:t>
            </a:r>
            <a:r>
              <a:rPr lang="en-US" sz="4000" b="1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Pusat</a:t>
            </a:r>
            <a:r>
              <a:rPr lang="en-US" sz="4000" b="1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4000" b="1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Studi</a:t>
            </a:r>
            <a:r>
              <a:rPr lang="en-US" sz="4000" b="1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]</a:t>
            </a:r>
            <a:endParaRPr lang="id-ID" sz="4000" b="1" dirty="0">
              <a:solidFill>
                <a:srgbClr val="014A73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4" name="Content Placeholder 2"/>
          <p:cNvSpPr txBox="1">
            <a:spLocks/>
          </p:cNvSpPr>
          <p:nvPr/>
        </p:nvSpPr>
        <p:spPr>
          <a:xfrm>
            <a:off x="4654370" y="4208681"/>
            <a:ext cx="7315200" cy="1630363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/>
          <a:p>
            <a:pPr algn="r"/>
            <a:r>
              <a:rPr lang="en-US" sz="2800" dirty="0" err="1" smtClean="0">
                <a:solidFill>
                  <a:srgbClr val="C00000"/>
                </a:solidFill>
                <a:latin typeface="Constantia" panose="02030602050306030303" pitchFamily="18" charset="0"/>
                <a:cs typeface="Arial" pitchFamily="34" charset="0"/>
              </a:rPr>
              <a:t>dd</a:t>
            </a:r>
            <a:r>
              <a:rPr lang="en-US" sz="2800" dirty="0" smtClean="0">
                <a:solidFill>
                  <a:srgbClr val="C00000"/>
                </a:solidFill>
                <a:latin typeface="Constantia" panose="02030602050306030303" pitchFamily="18" charset="0"/>
                <a:cs typeface="Arial" pitchFamily="34" charset="0"/>
              </a:rPr>
              <a:t>/mm/</a:t>
            </a:r>
            <a:r>
              <a:rPr lang="en-US" sz="2800" dirty="0" err="1" smtClean="0">
                <a:solidFill>
                  <a:srgbClr val="C00000"/>
                </a:solidFill>
                <a:latin typeface="Constantia" panose="02030602050306030303" pitchFamily="18" charset="0"/>
                <a:cs typeface="Arial" pitchFamily="34" charset="0"/>
              </a:rPr>
              <a:t>yyyy</a:t>
            </a:r>
            <a:endParaRPr lang="en-US" sz="2800" dirty="0">
              <a:solidFill>
                <a:srgbClr val="C00000"/>
              </a:solidFill>
              <a:latin typeface="Constantia" panose="02030602050306030303" pitchFamily="18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532142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600201"/>
            <a:ext cx="7543800" cy="40416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00287" y="19795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Usulan Kinerja Pusdi</a:t>
            </a:r>
            <a:endParaRPr lang="id-ID" sz="4000" dirty="0">
              <a:solidFill>
                <a:srgbClr val="014A73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19116877"/>
              </p:ext>
            </p:extLst>
          </p:nvPr>
        </p:nvGraphicFramePr>
        <p:xfrm>
          <a:off x="0" y="1600201"/>
          <a:ext cx="11441431" cy="248887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2069">
                  <a:extLst>
                    <a:ext uri="{9D8B030D-6E8A-4147-A177-3AD203B41FA5}">
                      <a16:colId xmlns:a16="http://schemas.microsoft.com/office/drawing/2014/main" val="198887790"/>
                    </a:ext>
                  </a:extLst>
                </a:gridCol>
                <a:gridCol w="4298417">
                  <a:extLst>
                    <a:ext uri="{9D8B030D-6E8A-4147-A177-3AD203B41FA5}">
                      <a16:colId xmlns:a16="http://schemas.microsoft.com/office/drawing/2014/main" val="395884474"/>
                    </a:ext>
                  </a:extLst>
                </a:gridCol>
                <a:gridCol w="3209340">
                  <a:extLst>
                    <a:ext uri="{9D8B030D-6E8A-4147-A177-3AD203B41FA5}">
                      <a16:colId xmlns:a16="http://schemas.microsoft.com/office/drawing/2014/main" val="3255586996"/>
                    </a:ext>
                  </a:extLst>
                </a:gridCol>
                <a:gridCol w="1150535">
                  <a:extLst>
                    <a:ext uri="{9D8B030D-6E8A-4147-A177-3AD203B41FA5}">
                      <a16:colId xmlns:a16="http://schemas.microsoft.com/office/drawing/2014/main" val="2683532979"/>
                    </a:ext>
                  </a:extLst>
                </a:gridCol>
                <a:gridCol w="1150535">
                  <a:extLst>
                    <a:ext uri="{9D8B030D-6E8A-4147-A177-3AD203B41FA5}">
                      <a16:colId xmlns:a16="http://schemas.microsoft.com/office/drawing/2014/main" val="514897117"/>
                    </a:ext>
                  </a:extLst>
                </a:gridCol>
                <a:gridCol w="1150535">
                  <a:extLst>
                    <a:ext uri="{9D8B030D-6E8A-4147-A177-3AD203B41FA5}">
                      <a16:colId xmlns:a16="http://schemas.microsoft.com/office/drawing/2014/main" val="2282763291"/>
                    </a:ext>
                  </a:extLst>
                </a:gridCol>
              </a:tblGrid>
              <a:tr h="4798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No.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Indikator</a:t>
                      </a:r>
                      <a:r>
                        <a:rPr lang="en-US" sz="18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Kinerja</a:t>
                      </a:r>
                      <a:r>
                        <a:rPr lang="en-US" sz="18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Kunci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err="1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Difinisi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Target 2020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Satuan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Rencana</a:t>
                      </a:r>
                      <a:r>
                        <a:rPr lang="en-U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Anggaran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3463095"/>
                  </a:ext>
                </a:extLst>
              </a:tr>
              <a:tr h="33923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9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Jumlah</a:t>
                      </a:r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peneliti</a:t>
                      </a:r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luar</a:t>
                      </a:r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negeri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l" fontAlgn="t"/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Jumlah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peneliti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dari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luar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negeri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yang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terlibat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dalam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kegiatan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di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Pusat</a:t>
                      </a:r>
                      <a:r>
                        <a:rPr lang="en-US" sz="1800" b="0" i="0" u="none" strike="noStrike" baseline="0" dirty="0" smtClea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b="0" i="0" u="none" strike="noStrike" baseline="0" dirty="0" err="1" smtClea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Studi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fontAlgn="t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fontAlgn="t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fontAlgn="t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3811246"/>
                  </a:ext>
                </a:extLst>
              </a:tr>
              <a:tr h="36275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10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marR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Jumlah</a:t>
                      </a:r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produk</a:t>
                      </a:r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(</a:t>
                      </a:r>
                      <a:r>
                        <a:rPr lang="en-US" sz="18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barang</a:t>
                      </a:r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/</a:t>
                      </a:r>
                      <a:r>
                        <a:rPr lang="en-US" sz="18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jasa</a:t>
                      </a:r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)</a:t>
                      </a:r>
                      <a:r>
                        <a:rPr lang="en-US" sz="1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yang </a:t>
                      </a:r>
                      <a:r>
                        <a:rPr lang="en-US" sz="18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dimanfaatkan</a:t>
                      </a:r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oleh</a:t>
                      </a:r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stakeholder</a:t>
                      </a: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Jumlah</a:t>
                      </a:r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barang</a:t>
                      </a:r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atau</a:t>
                      </a:r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jasa</a:t>
                      </a:r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yang </a:t>
                      </a:r>
                      <a:r>
                        <a:rPr lang="en-US" sz="18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dihasilkan</a:t>
                      </a:r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oleh</a:t>
                      </a:r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Pusat</a:t>
                      </a:r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Studi</a:t>
                      </a:r>
                      <a:r>
                        <a:rPr lang="en-US" sz="1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baseline="0" dirty="0" err="1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dan</a:t>
                      </a:r>
                      <a:r>
                        <a:rPr lang="en-US" sz="1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baseline="0" dirty="0" err="1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telah</a:t>
                      </a:r>
                      <a:r>
                        <a:rPr lang="en-US" sz="1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baseline="0" dirty="0" err="1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dimanfaatkan</a:t>
                      </a:r>
                      <a:r>
                        <a:rPr lang="en-US" sz="1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baseline="0" dirty="0" err="1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oleh</a:t>
                      </a:r>
                      <a:r>
                        <a:rPr lang="en-US" sz="1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stake holder</a:t>
                      </a:r>
                      <a:endParaRPr lang="en-US" sz="1800" u="none" strike="noStrike" kern="1200" dirty="0" smtClean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57672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778944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800287" y="197953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Prioritas</a:t>
            </a:r>
            <a:r>
              <a:rPr lang="en-US" sz="4000" dirty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(Quick Wins) </a:t>
            </a:r>
            <a:r>
              <a:rPr lang="en-US" sz="40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Tahun</a:t>
            </a: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2020 </a:t>
            </a:r>
            <a:b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</a:t>
            </a:r>
            <a:r>
              <a:rPr lang="en-US" sz="40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maksimal</a:t>
            </a: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2 slide)</a:t>
            </a:r>
            <a:endParaRPr lang="id-ID" sz="4000" dirty="0">
              <a:solidFill>
                <a:srgbClr val="014A73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600201"/>
            <a:ext cx="7543800" cy="40416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397786"/>
            <a:ext cx="11247120" cy="495729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n-US" sz="3200" b="1" dirty="0" smtClean="0">
              <a:latin typeface="Cambria" pitchFamily="18" charset="0"/>
              <a:ea typeface="Arial Unicode MS" pitchFamily="34" charset="-128"/>
              <a:cs typeface="Arial Unicode MS" pitchFamily="34" charset="-128"/>
            </a:endParaRPr>
          </a:p>
          <a:p>
            <a:pPr marL="0" indent="0" algn="just">
              <a:buNone/>
            </a:pPr>
            <a:r>
              <a:rPr lang="en-US" sz="32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Slide </a:t>
            </a:r>
            <a:r>
              <a:rPr lang="en-US" sz="32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ini</a:t>
            </a:r>
            <a:r>
              <a:rPr lang="en-US" sz="32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menyampaikan</a:t>
            </a:r>
            <a:r>
              <a:rPr lang="en-US" sz="32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butir-butir</a:t>
            </a:r>
            <a:r>
              <a:rPr lang="en-US" sz="32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rencana</a:t>
            </a:r>
            <a:r>
              <a:rPr lang="en-US" sz="32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pengembangan</a:t>
            </a:r>
            <a:r>
              <a:rPr lang="en-US" sz="32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yang </a:t>
            </a:r>
            <a:r>
              <a:rPr lang="en-US" sz="32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direncanakan</a:t>
            </a:r>
            <a:r>
              <a:rPr lang="en-US" sz="32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pelaksanaannya</a:t>
            </a:r>
            <a:r>
              <a:rPr lang="en-US" sz="32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pada</a:t>
            </a:r>
            <a:r>
              <a:rPr lang="en-US" sz="32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2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tahun</a:t>
            </a:r>
            <a:r>
              <a:rPr lang="en-US" sz="32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2020:</a:t>
            </a:r>
          </a:p>
          <a:p>
            <a:pPr marL="857250" lvl="1" indent="-400050" algn="just">
              <a:buFont typeface="Wingdings" panose="05000000000000000000" pitchFamily="2" charset="2"/>
              <a:buChar char="Ø"/>
            </a:pPr>
            <a:r>
              <a:rPr lang="en-US" sz="28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Bidang</a:t>
            </a:r>
            <a:r>
              <a:rPr lang="en-US" sz="28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Penelitian</a:t>
            </a:r>
            <a:endParaRPr lang="en-US" sz="2800" b="1" dirty="0" smtClean="0">
              <a:latin typeface="Cambria" pitchFamily="18" charset="0"/>
              <a:ea typeface="Arial Unicode MS" pitchFamily="34" charset="-128"/>
              <a:cs typeface="Arial Unicode MS" pitchFamily="34" charset="-128"/>
            </a:endParaRPr>
          </a:p>
          <a:p>
            <a:pPr marL="857250" lvl="1" indent="-400050" algn="just">
              <a:buFont typeface="Wingdings" panose="05000000000000000000" pitchFamily="2" charset="2"/>
              <a:buChar char="Ø"/>
            </a:pPr>
            <a:r>
              <a:rPr lang="en-US" sz="28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Bidang</a:t>
            </a:r>
            <a:r>
              <a:rPr lang="en-US" sz="28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Pengabdian</a:t>
            </a:r>
            <a:r>
              <a:rPr lang="en-US" sz="28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kpd</a:t>
            </a:r>
            <a:r>
              <a:rPr lang="en-US" sz="28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. </a:t>
            </a:r>
            <a:r>
              <a:rPr lang="en-US" sz="28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Masyarakat</a:t>
            </a:r>
            <a:endParaRPr lang="en-US" sz="2800" b="1" dirty="0" smtClean="0">
              <a:latin typeface="Cambria" pitchFamily="18" charset="0"/>
              <a:ea typeface="Arial Unicode MS" pitchFamily="34" charset="-128"/>
              <a:cs typeface="Arial Unicode MS" pitchFamily="34" charset="-128"/>
            </a:endParaRPr>
          </a:p>
          <a:p>
            <a:pPr marL="857250" lvl="1" indent="-400050" algn="just">
              <a:buFont typeface="Wingdings" panose="05000000000000000000" pitchFamily="2" charset="2"/>
              <a:buChar char="Ø"/>
            </a:pPr>
            <a:r>
              <a:rPr lang="en-US" sz="28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Bidang</a:t>
            </a:r>
            <a:r>
              <a:rPr lang="en-US" sz="28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Publikasi</a:t>
            </a:r>
            <a:endParaRPr lang="en-US" sz="2800" b="1" dirty="0" smtClean="0">
              <a:latin typeface="Cambria" pitchFamily="18" charset="0"/>
              <a:ea typeface="Arial Unicode MS" pitchFamily="34" charset="-128"/>
              <a:cs typeface="Arial Unicode MS" pitchFamily="34" charset="-128"/>
            </a:endParaRPr>
          </a:p>
          <a:p>
            <a:pPr marL="857250" lvl="1" indent="-400050" algn="just">
              <a:buFont typeface="Wingdings" panose="05000000000000000000" pitchFamily="2" charset="2"/>
              <a:buChar char="Ø"/>
            </a:pPr>
            <a:r>
              <a:rPr lang="en-US" sz="28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Bidang</a:t>
            </a:r>
            <a:r>
              <a:rPr lang="en-US" sz="28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Kerja</a:t>
            </a:r>
            <a:r>
              <a:rPr lang="en-US" sz="28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Sama</a:t>
            </a:r>
            <a:endParaRPr lang="en-US" sz="2800" b="1" dirty="0" smtClean="0">
              <a:latin typeface="Cambria" pitchFamily="18" charset="0"/>
              <a:ea typeface="Arial Unicode MS" pitchFamily="34" charset="-128"/>
              <a:cs typeface="Arial Unicode MS" pitchFamily="34" charset="-128"/>
            </a:endParaRPr>
          </a:p>
          <a:p>
            <a:pPr marL="857250" lvl="1" indent="-400050" algn="just">
              <a:buFont typeface="Wingdings" panose="05000000000000000000" pitchFamily="2" charset="2"/>
              <a:buChar char="Ø"/>
            </a:pPr>
            <a:r>
              <a:rPr lang="en-US" sz="28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Dst</a:t>
            </a:r>
            <a:r>
              <a:rPr lang="en-US" sz="28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(</a:t>
            </a:r>
            <a:r>
              <a:rPr lang="en-US" sz="28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bidang</a:t>
            </a:r>
            <a:r>
              <a:rPr lang="en-US" sz="28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lain yang </a:t>
            </a:r>
            <a:r>
              <a:rPr lang="en-US" sz="28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dianggap</a:t>
            </a:r>
            <a:r>
              <a:rPr lang="en-US" sz="28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28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perlu</a:t>
            </a:r>
            <a:r>
              <a:rPr lang="en-US" sz="28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)</a:t>
            </a:r>
            <a:endParaRPr lang="en-US" sz="2800" b="1" dirty="0">
              <a:latin typeface="Cambria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83999241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800287" y="197953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Strategi</a:t>
            </a: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40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Pencapaian</a:t>
            </a: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40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Prioritas</a:t>
            </a: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2020</a:t>
            </a:r>
            <a:b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</a:t>
            </a:r>
            <a:r>
              <a:rPr lang="en-US" sz="40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maksimal</a:t>
            </a: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2 slide)</a:t>
            </a:r>
            <a:endParaRPr lang="id-ID" sz="4000" dirty="0">
              <a:solidFill>
                <a:srgbClr val="014A73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600201"/>
            <a:ext cx="7543800" cy="40416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397786"/>
            <a:ext cx="11247120" cy="495729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n-US" sz="3600" b="1" dirty="0" smtClean="0">
              <a:latin typeface="Cambria" pitchFamily="18" charset="0"/>
              <a:ea typeface="Arial Unicode MS" pitchFamily="34" charset="-128"/>
              <a:cs typeface="Arial Unicode MS" pitchFamily="34" charset="-128"/>
            </a:endParaRPr>
          </a:p>
          <a:p>
            <a:pPr marL="0" indent="0" algn="just">
              <a:buNone/>
            </a:pPr>
            <a:r>
              <a:rPr lang="en-US" sz="36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Menyampaikan</a:t>
            </a:r>
            <a:r>
              <a:rPr lang="en-US" sz="36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penjelasan</a:t>
            </a:r>
            <a:r>
              <a:rPr lang="en-US" sz="36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singkat</a:t>
            </a:r>
            <a:r>
              <a:rPr lang="en-US" sz="36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tentang</a:t>
            </a:r>
            <a:r>
              <a:rPr lang="en-US" sz="36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strategi</a:t>
            </a:r>
            <a:r>
              <a:rPr lang="en-US" sz="36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pencapaian</a:t>
            </a:r>
            <a:r>
              <a:rPr lang="en-US" sz="36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prioritas</a:t>
            </a:r>
            <a:r>
              <a:rPr lang="en-US" sz="36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tahun</a:t>
            </a:r>
            <a:r>
              <a:rPr lang="en-US" sz="36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2020</a:t>
            </a:r>
          </a:p>
          <a:p>
            <a:pPr marL="514350" indent="-514350" algn="just">
              <a:buFont typeface="Wingdings" panose="05000000000000000000" pitchFamily="2" charset="2"/>
              <a:buChar char="ü"/>
            </a:pPr>
            <a:r>
              <a:rPr lang="en-US" sz="36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….. .</a:t>
            </a:r>
          </a:p>
          <a:p>
            <a:pPr marL="514350" indent="-514350" algn="just">
              <a:buFont typeface="Wingdings" panose="05000000000000000000" pitchFamily="2" charset="2"/>
              <a:buChar char="ü"/>
            </a:pPr>
            <a:r>
              <a:rPr lang="en-US" sz="36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….. .</a:t>
            </a:r>
          </a:p>
          <a:p>
            <a:pPr marL="514350" indent="-514350" algn="just">
              <a:buFont typeface="Wingdings" panose="05000000000000000000" pitchFamily="2" charset="2"/>
              <a:buChar char="ü"/>
            </a:pPr>
            <a:r>
              <a:rPr lang="en-US" sz="36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….. </a:t>
            </a:r>
            <a:r>
              <a:rPr lang="en-US" sz="36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dst</a:t>
            </a:r>
            <a:endParaRPr lang="en-US" sz="3600" b="1" dirty="0">
              <a:latin typeface="Cambria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4359856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800287" y="197953"/>
            <a:ext cx="10515600" cy="1325563"/>
          </a:xfrm>
        </p:spPr>
        <p:txBody>
          <a:bodyPr>
            <a:normAutofit/>
          </a:bodyPr>
          <a:lstStyle/>
          <a:p>
            <a:r>
              <a:rPr lang="en-US" sz="40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Tantangan</a:t>
            </a: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40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Pencapaian</a:t>
            </a: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40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Prioritas</a:t>
            </a: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2020</a:t>
            </a:r>
            <a:b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</a:t>
            </a:r>
            <a:r>
              <a:rPr lang="en-US" sz="40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maksimal</a:t>
            </a: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2 slide)</a:t>
            </a:r>
            <a:endParaRPr lang="id-ID" sz="4000" dirty="0">
              <a:solidFill>
                <a:srgbClr val="014A73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0" y="1600201"/>
            <a:ext cx="7543800" cy="40416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457200" y="1397786"/>
            <a:ext cx="11247120" cy="4957294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endParaRPr lang="en-US" sz="3600" b="1" dirty="0" smtClean="0">
              <a:latin typeface="Cambria" pitchFamily="18" charset="0"/>
              <a:ea typeface="Arial Unicode MS" pitchFamily="34" charset="-128"/>
              <a:cs typeface="Arial Unicode MS" pitchFamily="34" charset="-128"/>
            </a:endParaRPr>
          </a:p>
          <a:p>
            <a:pPr marL="0" indent="0" algn="just">
              <a:buNone/>
            </a:pPr>
            <a:r>
              <a:rPr lang="en-US" sz="36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Menyampaikan</a:t>
            </a:r>
            <a:r>
              <a:rPr lang="en-US" sz="36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penjelasan</a:t>
            </a:r>
            <a:r>
              <a:rPr lang="en-US" sz="36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singkat</a:t>
            </a:r>
            <a:r>
              <a:rPr lang="en-US" sz="36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tentang</a:t>
            </a:r>
            <a:r>
              <a:rPr lang="en-US" sz="36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tantangan</a:t>
            </a:r>
            <a:r>
              <a:rPr lang="en-US" sz="36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pencapaian</a:t>
            </a:r>
            <a:r>
              <a:rPr lang="en-US" sz="36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prioritas</a:t>
            </a:r>
            <a:r>
              <a:rPr lang="en-US" sz="36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</a:t>
            </a:r>
            <a:r>
              <a:rPr lang="en-US" sz="36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tahun</a:t>
            </a:r>
            <a:r>
              <a:rPr lang="en-US" sz="36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 2020</a:t>
            </a:r>
          </a:p>
          <a:p>
            <a:pPr marL="514350" indent="-514350" algn="just">
              <a:buFont typeface="Wingdings" panose="05000000000000000000" pitchFamily="2" charset="2"/>
              <a:buChar char="ü"/>
            </a:pPr>
            <a:r>
              <a:rPr lang="en-US" sz="36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….. .</a:t>
            </a:r>
          </a:p>
          <a:p>
            <a:pPr marL="514350" indent="-514350" algn="just">
              <a:buFont typeface="Wingdings" panose="05000000000000000000" pitchFamily="2" charset="2"/>
              <a:buChar char="ü"/>
            </a:pPr>
            <a:r>
              <a:rPr lang="en-US" sz="36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….. .</a:t>
            </a:r>
          </a:p>
          <a:p>
            <a:pPr marL="514350" indent="-514350" algn="just">
              <a:buFont typeface="Wingdings" panose="05000000000000000000" pitchFamily="2" charset="2"/>
              <a:buChar char="ü"/>
            </a:pPr>
            <a:r>
              <a:rPr lang="en-US" sz="3600" b="1" dirty="0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….. </a:t>
            </a:r>
            <a:r>
              <a:rPr lang="en-US" sz="3600" b="1" dirty="0" err="1" smtClean="0">
                <a:latin typeface="Cambria" pitchFamily="18" charset="0"/>
                <a:ea typeface="Arial Unicode MS" pitchFamily="34" charset="-128"/>
                <a:cs typeface="Arial Unicode MS" pitchFamily="34" charset="-128"/>
              </a:rPr>
              <a:t>dst</a:t>
            </a:r>
            <a:endParaRPr lang="en-US" sz="3600" b="1" dirty="0">
              <a:latin typeface="Cambria" pitchFamily="18" charset="0"/>
              <a:ea typeface="Arial Unicode MS" pitchFamily="34" charset="-128"/>
              <a:cs typeface="Arial Unicode MS" pitchFamily="34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924805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Title 1"/>
          <p:cNvSpPr>
            <a:spLocks noGrp="1"/>
          </p:cNvSpPr>
          <p:nvPr>
            <p:ph type="title"/>
          </p:nvPr>
        </p:nvSpPr>
        <p:spPr>
          <a:xfrm>
            <a:off x="800287" y="197953"/>
            <a:ext cx="10515600" cy="1325563"/>
          </a:xfrm>
        </p:spPr>
        <p:txBody>
          <a:bodyPr>
            <a:normAutofit fontScale="90000"/>
          </a:bodyPr>
          <a:lstStyle/>
          <a:p>
            <a:r>
              <a:rPr lang="en-US" sz="40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Rencana</a:t>
            </a: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40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Anggaran</a:t>
            </a: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2020</a:t>
            </a:r>
            <a:b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sz="40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diolah</a:t>
            </a: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40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dari</a:t>
            </a: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</a:t>
            </a:r>
            <a:r>
              <a:rPr lang="en-US" sz="40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aplikasi</a:t>
            </a: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SIMABEKA</a:t>
            </a:r>
            <a:b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</a:b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(</a:t>
            </a:r>
            <a:r>
              <a:rPr lang="en-US" sz="4000" dirty="0" err="1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maksimal</a:t>
            </a:r>
            <a:r>
              <a:rPr lang="en-US" sz="4000" dirty="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 2 slide)</a:t>
            </a:r>
            <a:endParaRPr lang="id-ID" sz="4000" dirty="0">
              <a:solidFill>
                <a:srgbClr val="014A73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sp>
        <p:nvSpPr>
          <p:cNvPr id="13" name="Rectangle 12"/>
          <p:cNvSpPr/>
          <p:nvPr/>
        </p:nvSpPr>
        <p:spPr>
          <a:xfrm>
            <a:off x="434367" y="3656356"/>
            <a:ext cx="11757633" cy="17856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rgbClr val="7030A0"/>
                </a:solidFill>
              </a:rPr>
              <a:t>(1)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id-ID" sz="2000" dirty="0" smtClean="0">
                <a:solidFill>
                  <a:schemeClr val="tx1"/>
                </a:solidFill>
              </a:rPr>
              <a:t>Terdiri dari penerimaan non pendidikan, dan surplus RKAT 2019 </a:t>
            </a:r>
            <a:endParaRPr lang="en-US" sz="2000" dirty="0" smtClean="0">
              <a:solidFill>
                <a:schemeClr val="tx1"/>
              </a:solidFill>
            </a:endParaRPr>
          </a:p>
          <a:p>
            <a:r>
              <a:rPr lang="en-US" sz="2000" dirty="0" smtClean="0">
                <a:solidFill>
                  <a:srgbClr val="FF0000"/>
                </a:solidFill>
              </a:rPr>
              <a:t>(2</a:t>
            </a:r>
            <a:r>
              <a:rPr lang="en-US" sz="2000" dirty="0">
                <a:solidFill>
                  <a:srgbClr val="FF0000"/>
                </a:solidFill>
              </a:rPr>
              <a:t>)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id-ID" sz="2000" dirty="0" smtClean="0">
                <a:solidFill>
                  <a:schemeClr val="tx1"/>
                </a:solidFill>
              </a:rPr>
              <a:t>Jumlah i</a:t>
            </a:r>
            <a:r>
              <a:rPr lang="en-US" sz="2000" dirty="0" err="1" smtClean="0">
                <a:solidFill>
                  <a:schemeClr val="tx1"/>
                </a:solidFill>
              </a:rPr>
              <a:t>sian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id-ID" sz="2000" dirty="0" smtClean="0">
                <a:solidFill>
                  <a:schemeClr val="tx1"/>
                </a:solidFill>
              </a:rPr>
              <a:t>rencana pengeluaran </a:t>
            </a:r>
            <a:r>
              <a:rPr lang="en-US" sz="2000" dirty="0" smtClean="0">
                <a:solidFill>
                  <a:schemeClr val="tx1"/>
                </a:solidFill>
              </a:rPr>
              <a:t>di </a:t>
            </a:r>
            <a:r>
              <a:rPr lang="en-US" sz="2000" dirty="0" err="1" smtClean="0">
                <a:solidFill>
                  <a:schemeClr val="tx1"/>
                </a:solidFill>
              </a:rPr>
              <a:t>simabeka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prioritas</a:t>
            </a:r>
            <a:r>
              <a:rPr lang="en-US" sz="2000" dirty="0" smtClean="0">
                <a:solidFill>
                  <a:schemeClr val="tx1"/>
                </a:solidFill>
              </a:rPr>
              <a:t> 1 + </a:t>
            </a:r>
            <a:r>
              <a:rPr lang="en-US" sz="2000" dirty="0" err="1" smtClean="0">
                <a:solidFill>
                  <a:schemeClr val="tx1"/>
                </a:solidFill>
              </a:rPr>
              <a:t>prioritas</a:t>
            </a:r>
            <a:r>
              <a:rPr lang="en-US" sz="2000" dirty="0" smtClean="0">
                <a:solidFill>
                  <a:schemeClr val="tx1"/>
                </a:solidFill>
              </a:rPr>
              <a:t> 2</a:t>
            </a:r>
          </a:p>
          <a:p>
            <a:endParaRPr lang="id-ID" sz="2000" dirty="0">
              <a:solidFill>
                <a:schemeClr val="tx1"/>
              </a:solidFill>
            </a:endParaRPr>
          </a:p>
        </p:txBody>
      </p:sp>
      <p:graphicFrame>
        <p:nvGraphicFramePr>
          <p:cNvPr id="14" name="Table 1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733146845"/>
              </p:ext>
            </p:extLst>
          </p:nvPr>
        </p:nvGraphicFramePr>
        <p:xfrm>
          <a:off x="434367" y="4542724"/>
          <a:ext cx="11247440" cy="11125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249488">
                  <a:extLst>
                    <a:ext uri="{9D8B030D-6E8A-4147-A177-3AD203B41FA5}">
                      <a16:colId xmlns:a16="http://schemas.microsoft.com/office/drawing/2014/main" val="2677026964"/>
                    </a:ext>
                  </a:extLst>
                </a:gridCol>
                <a:gridCol w="2249488">
                  <a:extLst>
                    <a:ext uri="{9D8B030D-6E8A-4147-A177-3AD203B41FA5}">
                      <a16:colId xmlns:a16="http://schemas.microsoft.com/office/drawing/2014/main" val="3583471049"/>
                    </a:ext>
                  </a:extLst>
                </a:gridCol>
                <a:gridCol w="2249488">
                  <a:extLst>
                    <a:ext uri="{9D8B030D-6E8A-4147-A177-3AD203B41FA5}">
                      <a16:colId xmlns:a16="http://schemas.microsoft.com/office/drawing/2014/main" val="98990194"/>
                    </a:ext>
                  </a:extLst>
                </a:gridCol>
                <a:gridCol w="2249488">
                  <a:extLst>
                    <a:ext uri="{9D8B030D-6E8A-4147-A177-3AD203B41FA5}">
                      <a16:colId xmlns:a16="http://schemas.microsoft.com/office/drawing/2014/main" val="2854395107"/>
                    </a:ext>
                  </a:extLst>
                </a:gridCol>
                <a:gridCol w="2249488">
                  <a:extLst>
                    <a:ext uri="{9D8B030D-6E8A-4147-A177-3AD203B41FA5}">
                      <a16:colId xmlns:a16="http://schemas.microsoft.com/office/drawing/2014/main" val="2884179472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Belanja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Personil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Belanja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Barang</a:t>
                      </a:r>
                      <a:r>
                        <a:rPr lang="en-US" dirty="0" smtClean="0"/>
                        <a:t>/</a:t>
                      </a:r>
                      <a:r>
                        <a:rPr lang="en-US" dirty="0" err="1" smtClean="0"/>
                        <a:t>Jasa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Belanja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Perjalanan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Belanja</a:t>
                      </a:r>
                      <a:r>
                        <a:rPr lang="en-US" dirty="0" smtClean="0"/>
                        <a:t> </a:t>
                      </a:r>
                      <a:r>
                        <a:rPr lang="en-US" dirty="0" err="1" smtClean="0"/>
                        <a:t>Pemeliharaan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Belanja</a:t>
                      </a:r>
                      <a:r>
                        <a:rPr lang="en-US" dirty="0" smtClean="0"/>
                        <a:t> Modal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67912653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Rp</a:t>
                      </a:r>
                      <a:r>
                        <a:rPr lang="en-US" dirty="0" smtClean="0"/>
                        <a:t> …. </a:t>
                      </a:r>
                      <a:r>
                        <a:rPr lang="en-US" dirty="0" smtClean="0"/>
                        <a:t>,00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Rp</a:t>
                      </a:r>
                      <a:r>
                        <a:rPr lang="en-US" dirty="0" smtClean="0"/>
                        <a:t> …. </a:t>
                      </a:r>
                      <a:r>
                        <a:rPr lang="en-US" dirty="0" smtClean="0"/>
                        <a:t>,00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Rp</a:t>
                      </a:r>
                      <a:r>
                        <a:rPr lang="en-US" dirty="0" smtClean="0"/>
                        <a:t> …. </a:t>
                      </a:r>
                      <a:r>
                        <a:rPr lang="en-US" dirty="0" smtClean="0"/>
                        <a:t>,00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Rp</a:t>
                      </a:r>
                      <a:r>
                        <a:rPr lang="en-US" dirty="0" smtClean="0"/>
                        <a:t> …. </a:t>
                      </a:r>
                      <a:r>
                        <a:rPr lang="en-US" dirty="0" smtClean="0"/>
                        <a:t>,00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dirty="0" err="1" smtClean="0"/>
                        <a:t>Rp</a:t>
                      </a:r>
                      <a:r>
                        <a:rPr lang="en-US" dirty="0" smtClean="0"/>
                        <a:t> …. </a:t>
                      </a:r>
                      <a:r>
                        <a:rPr lang="en-US" dirty="0" smtClean="0"/>
                        <a:t>,00</a:t>
                      </a:r>
                      <a:endParaRPr lang="en-US" dirty="0" smtClean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4974667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Persentase</a:t>
                      </a:r>
                      <a:r>
                        <a:rPr lang="en-US" dirty="0" smtClean="0"/>
                        <a:t>: …. %*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Persentase</a:t>
                      </a:r>
                      <a:r>
                        <a:rPr lang="en-US" dirty="0" smtClean="0"/>
                        <a:t>: …. %*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Persentase</a:t>
                      </a:r>
                      <a:r>
                        <a:rPr lang="en-US" dirty="0" smtClean="0"/>
                        <a:t>: …. %*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Persentase</a:t>
                      </a:r>
                      <a:r>
                        <a:rPr lang="en-US" dirty="0" smtClean="0"/>
                        <a:t>: …. %*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dirty="0" err="1" smtClean="0"/>
                        <a:t>Persentase</a:t>
                      </a:r>
                      <a:r>
                        <a:rPr lang="en-US" dirty="0" smtClean="0"/>
                        <a:t>: …. %*</a:t>
                      </a:r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495552075"/>
                  </a:ext>
                </a:extLst>
              </a:tr>
            </a:tbl>
          </a:graphicData>
        </a:graphic>
      </p:graphicFrame>
      <p:sp>
        <p:nvSpPr>
          <p:cNvPr id="15" name="Rectangle 14"/>
          <p:cNvSpPr/>
          <p:nvPr/>
        </p:nvSpPr>
        <p:spPr>
          <a:xfrm>
            <a:off x="434367" y="5850930"/>
            <a:ext cx="11270268" cy="281773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dirty="0" smtClean="0">
                <a:solidFill>
                  <a:schemeClr val="tx1"/>
                </a:solidFill>
              </a:rPr>
              <a:t>*</a:t>
            </a:r>
            <a:r>
              <a:rPr lang="en-US" sz="2000" dirty="0" smtClean="0">
                <a:solidFill>
                  <a:srgbClr val="FF0000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Persentase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dihitung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dari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id-ID" sz="2000" dirty="0" smtClean="0">
                <a:solidFill>
                  <a:schemeClr val="tx1"/>
                </a:solidFill>
              </a:rPr>
              <a:t>jumlah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belanja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terkait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dibandingkan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dengan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id-ID" sz="2000" dirty="0" smtClean="0">
                <a:solidFill>
                  <a:schemeClr val="tx1"/>
                </a:solidFill>
              </a:rPr>
              <a:t>jumlah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rencana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pengeluaran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sesuai</a:t>
            </a:r>
            <a:r>
              <a:rPr lang="en-US" sz="2000" dirty="0" smtClean="0">
                <a:solidFill>
                  <a:schemeClr val="tx1"/>
                </a:solidFill>
              </a:rPr>
              <a:t> </a:t>
            </a:r>
            <a:r>
              <a:rPr lang="en-US" sz="2000" dirty="0" err="1" smtClean="0">
                <a:solidFill>
                  <a:schemeClr val="tx1"/>
                </a:solidFill>
              </a:rPr>
              <a:t>Tabel</a:t>
            </a:r>
            <a:r>
              <a:rPr lang="en-US" sz="2000" dirty="0" smtClean="0">
                <a:solidFill>
                  <a:schemeClr val="tx1"/>
                </a:solidFill>
              </a:rPr>
              <a:t> A</a:t>
            </a:r>
            <a:endParaRPr lang="id-ID" sz="2000" dirty="0">
              <a:solidFill>
                <a:schemeClr val="tx1"/>
              </a:solidFill>
            </a:endParaRPr>
          </a:p>
        </p:txBody>
      </p:sp>
      <p:sp>
        <p:nvSpPr>
          <p:cNvPr id="17" name="Rectangle 16"/>
          <p:cNvSpPr/>
          <p:nvPr/>
        </p:nvSpPr>
        <p:spPr>
          <a:xfrm>
            <a:off x="5515239" y="1460832"/>
            <a:ext cx="1108523" cy="5167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accent2"/>
                </a:solidFill>
              </a:rPr>
              <a:t>TABEL A</a:t>
            </a:r>
            <a:endParaRPr lang="id-ID" sz="2000" b="1" dirty="0">
              <a:solidFill>
                <a:schemeClr val="accent2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5353237" y="4022040"/>
            <a:ext cx="1108523" cy="5167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sz="2000" b="1" dirty="0" smtClean="0">
                <a:solidFill>
                  <a:schemeClr val="accent2"/>
                </a:solidFill>
              </a:rPr>
              <a:t>TABEL B</a:t>
            </a:r>
            <a:endParaRPr lang="id-ID" sz="2000" b="1" dirty="0">
              <a:solidFill>
                <a:schemeClr val="accent2"/>
              </a:solidFill>
            </a:endParaRPr>
          </a:p>
        </p:txBody>
      </p:sp>
      <p:graphicFrame>
        <p:nvGraphicFramePr>
          <p:cNvPr id="19" name="Content Placeholder 1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42189113"/>
              </p:ext>
            </p:extLst>
          </p:nvPr>
        </p:nvGraphicFramePr>
        <p:xfrm>
          <a:off x="434367" y="2050437"/>
          <a:ext cx="11247438" cy="10680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5623719">
                  <a:extLst>
                    <a:ext uri="{9D8B030D-6E8A-4147-A177-3AD203B41FA5}">
                      <a16:colId xmlns:a16="http://schemas.microsoft.com/office/drawing/2014/main" val="2636723628"/>
                    </a:ext>
                  </a:extLst>
                </a:gridCol>
                <a:gridCol w="5623719">
                  <a:extLst>
                    <a:ext uri="{9D8B030D-6E8A-4147-A177-3AD203B41FA5}">
                      <a16:colId xmlns:a16="http://schemas.microsoft.com/office/drawing/2014/main" val="3651384876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id-ID" sz="2400" dirty="0" smtClean="0"/>
                        <a:t>Jumlah Rencana </a:t>
                      </a:r>
                      <a:r>
                        <a:rPr lang="id-ID" sz="2400" baseline="0" dirty="0" smtClean="0"/>
                        <a:t>Dana Tersedia </a:t>
                      </a:r>
                      <a:r>
                        <a:rPr lang="en-US" sz="2400" baseline="0" dirty="0" smtClean="0">
                          <a:solidFill>
                            <a:srgbClr val="7030A0"/>
                          </a:solidFill>
                        </a:rPr>
                        <a:t>(1)</a:t>
                      </a:r>
                      <a:endParaRPr lang="en-US" sz="2400" dirty="0">
                        <a:solidFill>
                          <a:srgbClr val="7030A0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id-ID" sz="2800" dirty="0" smtClean="0"/>
                        <a:t>Jumlah </a:t>
                      </a:r>
                      <a:r>
                        <a:rPr lang="en-US" sz="2800" dirty="0" err="1" smtClean="0"/>
                        <a:t>Rencana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err="1" smtClean="0"/>
                        <a:t>Pengeluaran</a:t>
                      </a:r>
                      <a:r>
                        <a:rPr lang="en-US" sz="2800" dirty="0" smtClean="0"/>
                        <a:t> </a:t>
                      </a:r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(2)</a:t>
                      </a:r>
                    </a:p>
                  </a:txBody>
                  <a:tcPr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91439611"/>
                  </a:ext>
                </a:extLst>
              </a:tr>
              <a:tr h="549910"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 smtClean="0"/>
                        <a:t>Rp</a:t>
                      </a:r>
                      <a:r>
                        <a:rPr lang="en-US" sz="2800" dirty="0" smtClean="0"/>
                        <a:t> ……. ,00 + </a:t>
                      </a:r>
                      <a:r>
                        <a:rPr lang="en-US" sz="2800" dirty="0" err="1" smtClean="0"/>
                        <a:t>Rp</a:t>
                      </a:r>
                      <a:r>
                        <a:rPr lang="en-US" sz="2800" dirty="0" smtClean="0"/>
                        <a:t> ……. ,00</a:t>
                      </a:r>
                      <a:r>
                        <a:rPr lang="en-US" sz="2800" baseline="0" dirty="0"/>
                        <a:t> </a:t>
                      </a:r>
                      <a:r>
                        <a:rPr lang="en-US" sz="2800" baseline="0" dirty="0" smtClean="0"/>
                        <a:t>= </a:t>
                      </a:r>
                      <a:r>
                        <a:rPr lang="en-US" sz="2800" dirty="0" err="1" smtClean="0"/>
                        <a:t>Rp</a:t>
                      </a:r>
                      <a:r>
                        <a:rPr lang="en-US" sz="2800" dirty="0" smtClean="0"/>
                        <a:t> ……. ,00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800" dirty="0" err="1" smtClean="0"/>
                        <a:t>Rp</a:t>
                      </a:r>
                      <a:r>
                        <a:rPr lang="en-US" sz="2800" dirty="0" smtClean="0"/>
                        <a:t> ……. ,00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43985837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0662425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304628"/>
            <a:ext cx="10515600" cy="776288"/>
          </a:xfrm>
        </p:spPr>
        <p:txBody>
          <a:bodyPr>
            <a:noAutofit/>
          </a:bodyPr>
          <a:lstStyle/>
          <a:p>
            <a:pPr algn="ctr"/>
            <a:r>
              <a:rPr lang="id-ID" sz="6600" b="1" dirty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TERIMA KASIH</a:t>
            </a:r>
          </a:p>
        </p:txBody>
      </p:sp>
    </p:spTree>
    <p:extLst>
      <p:ext uri="{BB962C8B-B14F-4D97-AF65-F5344CB8AC3E}">
        <p14:creationId xmlns:p14="http://schemas.microsoft.com/office/powerpoint/2010/main" val="27293782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2650" y="2418209"/>
            <a:ext cx="7886700" cy="1325563"/>
          </a:xfrm>
        </p:spPr>
        <p:txBody>
          <a:bodyPr/>
          <a:lstStyle/>
          <a:p>
            <a:pPr algn="ctr"/>
            <a:r>
              <a:rPr lang="en-US" dirty="0" smtClean="0"/>
              <a:t>LAMPIRAN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4575522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600201"/>
            <a:ext cx="7543800" cy="40416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00287" y="19795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Usulan Kinerja Pusdi</a:t>
            </a:r>
            <a:endParaRPr lang="id-ID" sz="4000" dirty="0">
              <a:solidFill>
                <a:srgbClr val="014A73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733880368"/>
              </p:ext>
            </p:extLst>
          </p:nvPr>
        </p:nvGraphicFramePr>
        <p:xfrm>
          <a:off x="0" y="1600201"/>
          <a:ext cx="11441431" cy="4696760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2069">
                  <a:extLst>
                    <a:ext uri="{9D8B030D-6E8A-4147-A177-3AD203B41FA5}">
                      <a16:colId xmlns:a16="http://schemas.microsoft.com/office/drawing/2014/main" val="198887790"/>
                    </a:ext>
                  </a:extLst>
                </a:gridCol>
                <a:gridCol w="4298417">
                  <a:extLst>
                    <a:ext uri="{9D8B030D-6E8A-4147-A177-3AD203B41FA5}">
                      <a16:colId xmlns:a16="http://schemas.microsoft.com/office/drawing/2014/main" val="395884474"/>
                    </a:ext>
                  </a:extLst>
                </a:gridCol>
                <a:gridCol w="3209340">
                  <a:extLst>
                    <a:ext uri="{9D8B030D-6E8A-4147-A177-3AD203B41FA5}">
                      <a16:colId xmlns:a16="http://schemas.microsoft.com/office/drawing/2014/main" val="3255586996"/>
                    </a:ext>
                  </a:extLst>
                </a:gridCol>
                <a:gridCol w="1150535">
                  <a:extLst>
                    <a:ext uri="{9D8B030D-6E8A-4147-A177-3AD203B41FA5}">
                      <a16:colId xmlns:a16="http://schemas.microsoft.com/office/drawing/2014/main" val="2683532979"/>
                    </a:ext>
                  </a:extLst>
                </a:gridCol>
                <a:gridCol w="1150535">
                  <a:extLst>
                    <a:ext uri="{9D8B030D-6E8A-4147-A177-3AD203B41FA5}">
                      <a16:colId xmlns:a16="http://schemas.microsoft.com/office/drawing/2014/main" val="514897117"/>
                    </a:ext>
                  </a:extLst>
                </a:gridCol>
                <a:gridCol w="1150535">
                  <a:extLst>
                    <a:ext uri="{9D8B030D-6E8A-4147-A177-3AD203B41FA5}">
                      <a16:colId xmlns:a16="http://schemas.microsoft.com/office/drawing/2014/main" val="2265094010"/>
                    </a:ext>
                  </a:extLst>
                </a:gridCol>
              </a:tblGrid>
              <a:tr h="4798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No.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Indikator</a:t>
                      </a:r>
                      <a:r>
                        <a:rPr lang="en-US" sz="18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Kinerja</a:t>
                      </a:r>
                      <a:r>
                        <a:rPr lang="en-US" sz="18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Kunci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err="1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Difinisi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Target 2020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Satuan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Rencana</a:t>
                      </a:r>
                      <a:r>
                        <a:rPr lang="en-U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Anggaran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3463095"/>
                  </a:ext>
                </a:extLst>
              </a:tr>
              <a:tr h="33923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1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Jumlah</a:t>
                      </a:r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Peneliti</a:t>
                      </a:r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Terdaftar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-57150" algn="just" fontAlgn="t"/>
                      <a:r>
                        <a:rPr lang="id-ID" sz="18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 </a:t>
                      </a:r>
                      <a:r>
                        <a:rPr lang="en-US" sz="1800" u="none" strike="noStrike" dirty="0" err="1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Jumlah</a:t>
                      </a:r>
                      <a:r>
                        <a:rPr lang="en-US" sz="1800" u="none" strike="noStrike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dirty="0" err="1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personil</a:t>
                      </a:r>
                      <a:r>
                        <a:rPr lang="en-US" sz="1800" u="none" strike="noStrike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dirty="0" err="1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peneliti</a:t>
                      </a:r>
                      <a:r>
                        <a:rPr lang="en-US" sz="1800" u="none" strike="noStrike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yang </a:t>
                      </a:r>
                      <a:r>
                        <a:rPr lang="en-US" sz="1800" u="none" strike="noStrike" dirty="0" err="1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aktif</a:t>
                      </a:r>
                      <a:r>
                        <a:rPr lang="en-US" sz="1800" u="none" strike="noStrike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dirty="0" err="1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berkegiatan</a:t>
                      </a:r>
                      <a:r>
                        <a:rPr lang="en-US" sz="1800" u="none" strike="noStrike" baseline="0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di </a:t>
                      </a:r>
                      <a:r>
                        <a:rPr lang="en-US" sz="1800" u="none" strike="noStrike" baseline="0" dirty="0" err="1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Pusat</a:t>
                      </a:r>
                      <a:r>
                        <a:rPr lang="en-US" sz="1800" u="none" strike="noStrike" baseline="0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baseline="0" dirty="0" err="1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Studi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fontAlgn="t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fontAlgn="t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Orang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fontAlgn="t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3811246"/>
                  </a:ext>
                </a:extLst>
              </a:tr>
              <a:tr h="33923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2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Jumlah</a:t>
                      </a:r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Penelitian</a:t>
                      </a:r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yang </a:t>
                      </a:r>
                      <a:r>
                        <a:rPr lang="en-US" sz="18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Diusulkan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-57150" algn="l" fontAlgn="t"/>
                      <a:r>
                        <a:rPr lang="id-ID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 </a:t>
                      </a:r>
                      <a:r>
                        <a:rPr lang="en-US" sz="18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Jumlah</a:t>
                      </a:r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penelitian</a:t>
                      </a:r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yang </a:t>
                      </a:r>
                      <a:r>
                        <a:rPr lang="en-US" sz="18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dalam</a:t>
                      </a:r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tahap</a:t>
                      </a:r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pengusulan</a:t>
                      </a:r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tahun</a:t>
                      </a:r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2019 (</a:t>
                      </a:r>
                      <a:r>
                        <a:rPr lang="en-US" sz="18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diharapkan</a:t>
                      </a:r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akan</a:t>
                      </a:r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diimplementasi</a:t>
                      </a:r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tahun</a:t>
                      </a:r>
                      <a:r>
                        <a:rPr lang="en-US" sz="1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2020)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Judul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576722"/>
                  </a:ext>
                </a:extLst>
              </a:tr>
              <a:tr h="677238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3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Jumlah</a:t>
                      </a:r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Penelitian</a:t>
                      </a:r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Berjalan</a:t>
                      </a:r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(on-going)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marR="0" indent="-571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 </a:t>
                      </a:r>
                      <a:r>
                        <a:rPr lang="en-US" sz="18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Jumlah</a:t>
                      </a:r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penelitian</a:t>
                      </a:r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yang </a:t>
                      </a:r>
                      <a:r>
                        <a:rPr lang="en-US" sz="18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masih</a:t>
                      </a:r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berjalan</a:t>
                      </a:r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pada</a:t>
                      </a:r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tahun</a:t>
                      </a:r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2019 </a:t>
                      </a:r>
                      <a:r>
                        <a:rPr lang="en-US" sz="18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dan</a:t>
                      </a:r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akan</a:t>
                      </a:r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berakhir</a:t>
                      </a:r>
                      <a:r>
                        <a:rPr lang="en-US" sz="1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baseline="0" dirty="0" err="1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maksimal</a:t>
                      </a:r>
                      <a:r>
                        <a:rPr lang="en-US" sz="1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baseline="0" dirty="0" err="1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s.d.</a:t>
                      </a:r>
                      <a:r>
                        <a:rPr lang="en-US" sz="1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baseline="0" dirty="0" err="1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akhir</a:t>
                      </a:r>
                      <a:r>
                        <a:rPr lang="en-US" sz="1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2019</a:t>
                      </a:r>
                      <a:endParaRPr lang="en-US" sz="1800" u="none" strike="noStrike" kern="1200" dirty="0" smtClean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  <a:p>
                      <a:pPr algn="l" fontAlgn="t"/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Judul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3774640"/>
                  </a:ext>
                </a:extLst>
              </a:tr>
              <a:tr h="26533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u="none" strike="noStrike" dirty="0">
                          <a:solidFill>
                            <a:schemeClr val="tx1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4</a:t>
                      </a:r>
                      <a:endParaRPr lang="en-US" sz="1800" b="0" i="0" u="none" strike="noStrike" dirty="0">
                        <a:solidFill>
                          <a:schemeClr val="tx1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Jumlah</a:t>
                      </a:r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Penelitian</a:t>
                      </a:r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Berjalan</a:t>
                      </a:r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(on-going) Lintas</a:t>
                      </a:r>
                      <a:r>
                        <a:rPr lang="en-US" sz="1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baseline="0" dirty="0" err="1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Tahun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marR="0" indent="-5715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id-ID" sz="1800" u="none" strike="noStrike" kern="1200" dirty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 </a:t>
                      </a:r>
                      <a:r>
                        <a:rPr lang="en-US" sz="18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Jumlah</a:t>
                      </a:r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penelitian</a:t>
                      </a:r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yang </a:t>
                      </a:r>
                      <a:r>
                        <a:rPr lang="en-US" sz="18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masih</a:t>
                      </a:r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berjalan</a:t>
                      </a:r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pada</a:t>
                      </a:r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tahun</a:t>
                      </a:r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2019 </a:t>
                      </a:r>
                      <a:r>
                        <a:rPr lang="en-US" sz="18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dan</a:t>
                      </a:r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bersifat</a:t>
                      </a:r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multiyears</a:t>
                      </a:r>
                      <a:endParaRPr lang="en-US" sz="1800" u="none" strike="noStrike" kern="1200" dirty="0" smtClean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  <a:p>
                      <a:pPr algn="l" fontAlgn="t"/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Judul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24329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782914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1600201"/>
            <a:ext cx="7543800" cy="4041647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d-ID"/>
          </a:p>
        </p:txBody>
      </p:sp>
      <p:sp>
        <p:nvSpPr>
          <p:cNvPr id="6" name="Title 1"/>
          <p:cNvSpPr txBox="1">
            <a:spLocks/>
          </p:cNvSpPr>
          <p:nvPr/>
        </p:nvSpPr>
        <p:spPr>
          <a:xfrm>
            <a:off x="800287" y="197953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z="4000" smtClean="0">
                <a:solidFill>
                  <a:srgbClr val="014A73"/>
                </a:solidFill>
                <a:latin typeface="Segoe UI Light" panose="020B0502040204020203" pitchFamily="34" charset="0"/>
                <a:cs typeface="Segoe UI Light" panose="020B0502040204020203" pitchFamily="34" charset="0"/>
              </a:rPr>
              <a:t>Usulan Kinerja Pusdi</a:t>
            </a:r>
            <a:endParaRPr lang="id-ID" sz="4000" dirty="0">
              <a:solidFill>
                <a:srgbClr val="014A73"/>
              </a:solidFill>
              <a:latin typeface="Segoe UI Light" panose="020B0502040204020203" pitchFamily="34" charset="0"/>
              <a:cs typeface="Segoe UI Light" panose="020B0502040204020203" pitchFamily="34" charset="0"/>
            </a:endParaRPr>
          </a:p>
        </p:txBody>
      </p:sp>
      <p:graphicFrame>
        <p:nvGraphicFramePr>
          <p:cNvPr id="7" name="Tab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44460951"/>
              </p:ext>
            </p:extLst>
          </p:nvPr>
        </p:nvGraphicFramePr>
        <p:xfrm>
          <a:off x="0" y="1600201"/>
          <a:ext cx="11441431" cy="4230997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82069">
                  <a:extLst>
                    <a:ext uri="{9D8B030D-6E8A-4147-A177-3AD203B41FA5}">
                      <a16:colId xmlns:a16="http://schemas.microsoft.com/office/drawing/2014/main" val="198887790"/>
                    </a:ext>
                  </a:extLst>
                </a:gridCol>
                <a:gridCol w="4298417">
                  <a:extLst>
                    <a:ext uri="{9D8B030D-6E8A-4147-A177-3AD203B41FA5}">
                      <a16:colId xmlns:a16="http://schemas.microsoft.com/office/drawing/2014/main" val="395884474"/>
                    </a:ext>
                  </a:extLst>
                </a:gridCol>
                <a:gridCol w="3209340">
                  <a:extLst>
                    <a:ext uri="{9D8B030D-6E8A-4147-A177-3AD203B41FA5}">
                      <a16:colId xmlns:a16="http://schemas.microsoft.com/office/drawing/2014/main" val="3255586996"/>
                    </a:ext>
                  </a:extLst>
                </a:gridCol>
                <a:gridCol w="1150535">
                  <a:extLst>
                    <a:ext uri="{9D8B030D-6E8A-4147-A177-3AD203B41FA5}">
                      <a16:colId xmlns:a16="http://schemas.microsoft.com/office/drawing/2014/main" val="2683532979"/>
                    </a:ext>
                  </a:extLst>
                </a:gridCol>
                <a:gridCol w="1150535">
                  <a:extLst>
                    <a:ext uri="{9D8B030D-6E8A-4147-A177-3AD203B41FA5}">
                      <a16:colId xmlns:a16="http://schemas.microsoft.com/office/drawing/2014/main" val="514897117"/>
                    </a:ext>
                  </a:extLst>
                </a:gridCol>
                <a:gridCol w="1150535">
                  <a:extLst>
                    <a:ext uri="{9D8B030D-6E8A-4147-A177-3AD203B41FA5}">
                      <a16:colId xmlns:a16="http://schemas.microsoft.com/office/drawing/2014/main" val="970911726"/>
                    </a:ext>
                  </a:extLst>
                </a:gridCol>
              </a:tblGrid>
              <a:tr h="479896"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No.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Indikator</a:t>
                      </a:r>
                      <a:r>
                        <a:rPr lang="en-US" sz="18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Kinerja</a:t>
                      </a:r>
                      <a:r>
                        <a:rPr lang="en-US" sz="1800" u="none" strike="noStrike" dirty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dirty="0" err="1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Kunci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err="1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Difinisi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u="none" strike="noStrike" dirty="0" smtClean="0"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Target 2020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Satuan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ctr"/>
                      <a:r>
                        <a:rPr lang="en-US" sz="18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Rencana</a:t>
                      </a:r>
                      <a:r>
                        <a:rPr lang="en-US" sz="1800" b="1" i="0" u="none" strike="noStrike" dirty="0" smtClean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b="1" i="0" u="none" strike="noStrike" dirty="0" err="1" smtClean="0">
                          <a:solidFill>
                            <a:srgbClr val="FFFFFF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Anggaran</a:t>
                      </a:r>
                      <a:endParaRPr lang="en-US" sz="1800" b="1" i="0" u="none" strike="noStrike" dirty="0">
                        <a:solidFill>
                          <a:srgbClr val="FFFFFF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343463095"/>
                  </a:ext>
                </a:extLst>
              </a:tr>
              <a:tr h="339237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Jumlah</a:t>
                      </a:r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Publikasi</a:t>
                      </a:r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Internasional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l" fontAlgn="t"/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Publikasi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hasil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penelitian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dalam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jurnal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yang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terindeks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dari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lembaga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internasional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fontAlgn="t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fontAlgn="t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fontAlgn="t"/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53811246"/>
                  </a:ext>
                </a:extLst>
              </a:tr>
              <a:tr h="91250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6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marR="0" indent="0" algn="just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Jumlah</a:t>
                      </a:r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Publikasi</a:t>
                      </a:r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Nasional</a:t>
                      </a: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marR="0" indent="0" algn="l" defTabSz="914400" rtl="0" eaLnBrk="1" fontAlgn="t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Publikasi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hasil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penelitian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dalam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jurnal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yang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terindeks</a:t>
                      </a:r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 SINTA </a:t>
                      </a:r>
                      <a:r>
                        <a:rPr lang="en-US" sz="1800" b="0" i="0" u="none" strike="noStrike" dirty="0" err="1" smtClea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Kemenristekdikti</a:t>
                      </a:r>
                      <a:endParaRPr lang="en-US" sz="1800" u="none" strike="noStrike" kern="1200" dirty="0" smtClean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50576722"/>
                  </a:ext>
                </a:extLst>
              </a:tr>
              <a:tr h="297841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7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Jumlah</a:t>
                      </a:r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Kekayaan</a:t>
                      </a:r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Intelektual</a:t>
                      </a:r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yang </a:t>
                      </a:r>
                      <a:r>
                        <a:rPr lang="en-US" sz="18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didaftarkan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l" fontAlgn="t"/>
                      <a:r>
                        <a:rPr lang="en-US" sz="18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Jumlah</a:t>
                      </a:r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kekayaan</a:t>
                      </a:r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intelektual</a:t>
                      </a:r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yang </a:t>
                      </a:r>
                      <a:r>
                        <a:rPr lang="en-US" sz="18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telah</a:t>
                      </a:r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didaftarkan</a:t>
                      </a:r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ke</a:t>
                      </a:r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Kementerian</a:t>
                      </a:r>
                      <a:r>
                        <a:rPr lang="en-US" sz="1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baseline="0" dirty="0" err="1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Hukum</a:t>
                      </a:r>
                      <a:r>
                        <a:rPr lang="en-US" sz="1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baseline="0" dirty="0" err="1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dan</a:t>
                      </a:r>
                      <a:r>
                        <a:rPr lang="en-US" sz="1800" u="none" strike="noStrike" kern="1200" baseline="0" dirty="0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HAM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743774640"/>
                  </a:ext>
                </a:extLst>
              </a:tr>
              <a:tr h="265332">
                <a:tc>
                  <a:txBody>
                    <a:bodyPr/>
                    <a:lstStyle/>
                    <a:p>
                      <a:pPr algn="ctr" fontAlgn="t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Segoe UI" panose="020B0502040204020203" pitchFamily="34" charset="0"/>
                          <a:cs typeface="Segoe UI" panose="020B0502040204020203" pitchFamily="34" charset="0"/>
                        </a:rPr>
                        <a:t>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Segoe UI" panose="020B0502040204020203" pitchFamily="34" charset="0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r>
                        <a:rPr lang="en-US" sz="18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Jumlah</a:t>
                      </a:r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Kemitraan</a:t>
                      </a:r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Strategis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l" fontAlgn="t"/>
                      <a:r>
                        <a:rPr lang="en-US" sz="18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Jumlah</a:t>
                      </a:r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kegiatan</a:t>
                      </a:r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berbasis</a:t>
                      </a:r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kemitraan</a:t>
                      </a:r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dengan</a:t>
                      </a:r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tema-tema</a:t>
                      </a:r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sesuai</a:t>
                      </a:r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prioritas</a:t>
                      </a:r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dalam</a:t>
                      </a:r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Rencana</a:t>
                      </a:r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Induk</a:t>
                      </a:r>
                      <a:r>
                        <a:rPr lang="en-US" sz="1800" u="none" strike="noStrike" kern="1200" dirty="0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 </a:t>
                      </a:r>
                      <a:r>
                        <a:rPr lang="en-US" sz="1800" u="none" strike="noStrike" kern="1200" dirty="0" err="1" smtClean="0">
                          <a:solidFill>
                            <a:schemeClr val="dk1"/>
                          </a:solidFill>
                          <a:effectLst/>
                          <a:latin typeface="Segoe UI" panose="020B0502040204020203" pitchFamily="34" charset="0"/>
                          <a:ea typeface="+mn-ea"/>
                          <a:cs typeface="Segoe UI" panose="020B0502040204020203" pitchFamily="34" charset="0"/>
                        </a:rPr>
                        <a:t>Penelitian</a:t>
                      </a:r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57150" indent="0" algn="just" defTabSz="914400" rtl="0" eaLnBrk="1" fontAlgn="t" latinLnBrk="0" hangingPunct="1"/>
                      <a:endParaRPr lang="en-US" sz="1800" u="none" strike="noStrike" kern="1200" dirty="0">
                        <a:solidFill>
                          <a:schemeClr val="dk1"/>
                        </a:solidFill>
                        <a:effectLst/>
                        <a:latin typeface="Segoe UI" panose="020B0502040204020203" pitchFamily="34" charset="0"/>
                        <a:ea typeface="+mn-ea"/>
                        <a:cs typeface="Segoe UI" panose="020B0502040204020203" pitchFamily="34" charset="0"/>
                      </a:endParaRPr>
                    </a:p>
                  </a:txBody>
                  <a:tcPr marL="6664" marR="6664" marT="6664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24329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734310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6468</TotalTime>
  <Words>389</Words>
  <Application>Microsoft Office PowerPoint</Application>
  <PresentationFormat>Widescreen</PresentationFormat>
  <Paragraphs>104</Paragraphs>
  <Slides>10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9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0" baseType="lpstr">
      <vt:lpstr>Arial</vt:lpstr>
      <vt:lpstr>Arial Unicode MS</vt:lpstr>
      <vt:lpstr>Calibri</vt:lpstr>
      <vt:lpstr>Calibri Light</vt:lpstr>
      <vt:lpstr>Cambria</vt:lpstr>
      <vt:lpstr>Constantia</vt:lpstr>
      <vt:lpstr>Segoe UI</vt:lpstr>
      <vt:lpstr>Segoe UI Light</vt:lpstr>
      <vt:lpstr>Wingdings</vt:lpstr>
      <vt:lpstr>Office Theme</vt:lpstr>
      <vt:lpstr>PRESENTASI RKAT 2020 [Nama Pusat Studi]</vt:lpstr>
      <vt:lpstr>Prioritas (Quick Wins) Tahun 2020  (maksimal 2 slide)</vt:lpstr>
      <vt:lpstr>Strategi Pencapaian Prioritas 2020 (maksimal 2 slide)</vt:lpstr>
      <vt:lpstr>Tantangan Pencapaian Prioritas 2020 (maksimal 2 slide)</vt:lpstr>
      <vt:lpstr>Rencana Anggaran 2020 diolah dari aplikasi SIMABEKA (maksimal 2 slide)</vt:lpstr>
      <vt:lpstr>TERIMA KASIH</vt:lpstr>
      <vt:lpstr>LAMPIRAN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JUDUL PRESENTASI</dc:title>
  <dc:creator>Abie Zaidannas</dc:creator>
  <cp:lastModifiedBy>DELL</cp:lastModifiedBy>
  <cp:revision>443</cp:revision>
  <cp:lastPrinted>2019-09-11T04:03:18Z</cp:lastPrinted>
  <dcterms:created xsi:type="dcterms:W3CDTF">2017-02-23T16:32:43Z</dcterms:created>
  <dcterms:modified xsi:type="dcterms:W3CDTF">2019-09-23T04:23:26Z</dcterms:modified>
</cp:coreProperties>
</file>