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6" r:id="rId2"/>
    <p:sldId id="400" r:id="rId3"/>
    <p:sldId id="435" r:id="rId4"/>
    <p:sldId id="438" r:id="rId5"/>
    <p:sldId id="436" r:id="rId6"/>
    <p:sldId id="261" r:id="rId7"/>
    <p:sldId id="437" r:id="rId8"/>
    <p:sldId id="441" r:id="rId9"/>
    <p:sldId id="442" r:id="rId10"/>
    <p:sldId id="443" r:id="rId11"/>
  </p:sldIdLst>
  <p:sldSz cx="12192000" cy="6858000"/>
  <p:notesSz cx="9144000" cy="6858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4A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8607C7-38CE-4474-A18B-CBAC6DC5CD05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57E13A-4171-45D4-85B5-DD7D8DD55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067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EA8-7B19-4A37-9E84-070642C8D29B}" type="datetimeFigureOut">
              <a:rPr lang="id-ID" smtClean="0"/>
              <a:t>23/09/2019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C6D42-3152-43FD-8E84-B2CB665B90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87760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EA8-7B19-4A37-9E84-070642C8D29B}" type="datetimeFigureOut">
              <a:rPr lang="id-ID" smtClean="0"/>
              <a:t>23/09/2019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C6D42-3152-43FD-8E84-B2CB665B90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19990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EA8-7B19-4A37-9E84-070642C8D29B}" type="datetimeFigureOut">
              <a:rPr lang="id-ID" smtClean="0"/>
              <a:t>23/09/2019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C6D42-3152-43FD-8E84-B2CB665B90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46690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EA8-7B19-4A37-9E84-070642C8D29B}" type="datetimeFigureOut">
              <a:rPr lang="id-ID" smtClean="0"/>
              <a:t>23/09/2019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C6D42-3152-43FD-8E84-B2CB665B90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334154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EA8-7B19-4A37-9E84-070642C8D29B}" type="datetimeFigureOut">
              <a:rPr lang="id-ID" smtClean="0"/>
              <a:t>23/09/2019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C6D42-3152-43FD-8E84-B2CB665B90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31431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EA8-7B19-4A37-9E84-070642C8D29B}" type="datetimeFigureOut">
              <a:rPr lang="id-ID" smtClean="0"/>
              <a:t>23/09/2019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C6D42-3152-43FD-8E84-B2CB665B90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79246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EA8-7B19-4A37-9E84-070642C8D29B}" type="datetimeFigureOut">
              <a:rPr lang="id-ID" smtClean="0"/>
              <a:t>23/09/2019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C6D42-3152-43FD-8E84-B2CB665B90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52472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EA8-7B19-4A37-9E84-070642C8D29B}" type="datetimeFigureOut">
              <a:rPr lang="id-ID" smtClean="0"/>
              <a:t>23/09/2019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C6D42-3152-43FD-8E84-B2CB665B90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18502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EA8-7B19-4A37-9E84-070642C8D29B}" type="datetimeFigureOut">
              <a:rPr lang="id-ID" smtClean="0"/>
              <a:t>23/09/2019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C6D42-3152-43FD-8E84-B2CB665B90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15267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EA8-7B19-4A37-9E84-070642C8D29B}" type="datetimeFigureOut">
              <a:rPr lang="id-ID" smtClean="0"/>
              <a:t>23/09/2019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C6D42-3152-43FD-8E84-B2CB665B90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19013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EA8-7B19-4A37-9E84-070642C8D29B}" type="datetimeFigureOut">
              <a:rPr lang="id-ID" smtClean="0"/>
              <a:t>23/09/2019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C6D42-3152-43FD-8E84-B2CB665B90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31965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2DEA8-7B19-4A37-9E84-070642C8D29B}" type="datetimeFigureOut">
              <a:rPr lang="id-ID" smtClean="0"/>
              <a:t>23/09/2019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C6D42-3152-43FD-8E84-B2CB665B90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77753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955904" y="203185"/>
            <a:ext cx="11013667" cy="1605968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PRESENTASI RKAT 2020</a:t>
            </a:r>
            <a:br>
              <a:rPr lang="en-US" sz="4000" b="1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n-US" sz="4000" b="1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[Nama </a:t>
            </a:r>
            <a:r>
              <a:rPr lang="en-US" sz="4000" b="1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Pusat</a:t>
            </a:r>
            <a:r>
              <a:rPr lang="en-US" sz="4000" b="1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b="1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Studi</a:t>
            </a:r>
            <a:r>
              <a:rPr lang="en-US" sz="4000" b="1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]</a:t>
            </a:r>
            <a:endParaRPr lang="id-ID" sz="4000" b="1" dirty="0">
              <a:solidFill>
                <a:srgbClr val="014A73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54370" y="4208681"/>
            <a:ext cx="7315200" cy="16303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r"/>
            <a:r>
              <a:rPr lang="en-US" sz="2800" dirty="0" err="1" smtClean="0">
                <a:solidFill>
                  <a:srgbClr val="C00000"/>
                </a:solidFill>
                <a:latin typeface="Constantia" panose="02030602050306030303" pitchFamily="18" charset="0"/>
                <a:cs typeface="Arial" pitchFamily="34" charset="0"/>
              </a:rPr>
              <a:t>dd</a:t>
            </a:r>
            <a:r>
              <a:rPr lang="en-US" sz="2800" dirty="0" smtClean="0">
                <a:solidFill>
                  <a:srgbClr val="C00000"/>
                </a:solidFill>
                <a:latin typeface="Constantia" panose="02030602050306030303" pitchFamily="18" charset="0"/>
                <a:cs typeface="Arial" pitchFamily="34" charset="0"/>
              </a:rPr>
              <a:t>/mm/</a:t>
            </a:r>
            <a:r>
              <a:rPr lang="en-US" sz="2800" dirty="0" err="1" smtClean="0">
                <a:solidFill>
                  <a:srgbClr val="C00000"/>
                </a:solidFill>
                <a:latin typeface="Constantia" panose="02030602050306030303" pitchFamily="18" charset="0"/>
                <a:cs typeface="Arial" pitchFamily="34" charset="0"/>
              </a:rPr>
              <a:t>yyyy</a:t>
            </a:r>
            <a:endParaRPr lang="en-US" sz="2800" dirty="0">
              <a:solidFill>
                <a:srgbClr val="C00000"/>
              </a:solidFill>
              <a:latin typeface="Constantia" panose="02030602050306030303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21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600201"/>
            <a:ext cx="7543800" cy="40416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00287" y="1979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Usulan Kinerja Pusdi</a:t>
            </a:r>
            <a:endParaRPr lang="id-ID" sz="4000" dirty="0">
              <a:solidFill>
                <a:srgbClr val="014A73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116877"/>
              </p:ext>
            </p:extLst>
          </p:nvPr>
        </p:nvGraphicFramePr>
        <p:xfrm>
          <a:off x="0" y="1600201"/>
          <a:ext cx="11441431" cy="24888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2069">
                  <a:extLst>
                    <a:ext uri="{9D8B030D-6E8A-4147-A177-3AD203B41FA5}">
                      <a16:colId xmlns:a16="http://schemas.microsoft.com/office/drawing/2014/main" val="198887790"/>
                    </a:ext>
                  </a:extLst>
                </a:gridCol>
                <a:gridCol w="4298417">
                  <a:extLst>
                    <a:ext uri="{9D8B030D-6E8A-4147-A177-3AD203B41FA5}">
                      <a16:colId xmlns:a16="http://schemas.microsoft.com/office/drawing/2014/main" val="395884474"/>
                    </a:ext>
                  </a:extLst>
                </a:gridCol>
                <a:gridCol w="3209340">
                  <a:extLst>
                    <a:ext uri="{9D8B030D-6E8A-4147-A177-3AD203B41FA5}">
                      <a16:colId xmlns:a16="http://schemas.microsoft.com/office/drawing/2014/main" val="3255586996"/>
                    </a:ext>
                  </a:extLst>
                </a:gridCol>
                <a:gridCol w="1150535">
                  <a:extLst>
                    <a:ext uri="{9D8B030D-6E8A-4147-A177-3AD203B41FA5}">
                      <a16:colId xmlns:a16="http://schemas.microsoft.com/office/drawing/2014/main" val="2683532979"/>
                    </a:ext>
                  </a:extLst>
                </a:gridCol>
                <a:gridCol w="1150535">
                  <a:extLst>
                    <a:ext uri="{9D8B030D-6E8A-4147-A177-3AD203B41FA5}">
                      <a16:colId xmlns:a16="http://schemas.microsoft.com/office/drawing/2014/main" val="514897117"/>
                    </a:ext>
                  </a:extLst>
                </a:gridCol>
                <a:gridCol w="1150535">
                  <a:extLst>
                    <a:ext uri="{9D8B030D-6E8A-4147-A177-3AD203B41FA5}">
                      <a16:colId xmlns:a16="http://schemas.microsoft.com/office/drawing/2014/main" val="2282763291"/>
                    </a:ext>
                  </a:extLst>
                </a:gridCol>
              </a:tblGrid>
              <a:tr h="4798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No.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Indikator</a:t>
                      </a:r>
                      <a:r>
                        <a:rPr lang="en-US" sz="18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Kinerja</a:t>
                      </a:r>
                      <a:r>
                        <a:rPr lang="en-US" sz="18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Kunci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err="1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Difinisi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Target 2020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Satuan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Rencana</a:t>
                      </a:r>
                      <a:r>
                        <a:rPr lang="en-US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Anggaran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3463095"/>
                  </a:ext>
                </a:extLst>
              </a:tr>
              <a:tr h="33923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Jumlah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peneliti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luar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negeri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l" fontAlgn="t"/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Jumlah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peneliti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dari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luar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negeri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yang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terlibat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dalam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kegiatan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di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Pusat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Studi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3811246"/>
                  </a:ext>
                </a:extLst>
              </a:tr>
              <a:tr h="36275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marR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Jumlah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produk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(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barang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/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jasa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)</a:t>
                      </a:r>
                      <a:r>
                        <a:rPr lang="en-US" sz="1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yang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dimanfaatkan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oleh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stakeholder</a:t>
                      </a: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Jumlah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barang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atau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jasa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yang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dihasilkan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oleh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Pusat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Studi</a:t>
                      </a:r>
                      <a:r>
                        <a:rPr lang="en-US" sz="1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dan</a:t>
                      </a:r>
                      <a:r>
                        <a:rPr lang="en-US" sz="1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telah</a:t>
                      </a:r>
                      <a:r>
                        <a:rPr lang="en-US" sz="1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dimanfaatkan</a:t>
                      </a:r>
                      <a:r>
                        <a:rPr lang="en-US" sz="1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oleh</a:t>
                      </a:r>
                      <a:r>
                        <a:rPr lang="en-US" sz="1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stake holder</a:t>
                      </a:r>
                      <a:endParaRPr lang="en-US" sz="1800" u="none" strike="noStrike" kern="1200" dirty="0" smtClean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5767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789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800287" y="197953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Prioritas</a:t>
            </a:r>
            <a:r>
              <a:rPr lang="en-US" sz="4000" dirty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(Quick Wins)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Tahun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2020 </a:t>
            </a:r>
            <a:b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maksimal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2 slide)</a:t>
            </a:r>
            <a:endParaRPr lang="id-ID" sz="4000" dirty="0">
              <a:solidFill>
                <a:srgbClr val="014A73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00201"/>
            <a:ext cx="7543800" cy="40416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397786"/>
            <a:ext cx="11247120" cy="495729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n-US" sz="3200" b="1" dirty="0" smtClean="0">
              <a:latin typeface="Cambria" pitchFamily="18" charset="0"/>
              <a:ea typeface="Arial Unicode MS" pitchFamily="34" charset="-128"/>
              <a:cs typeface="Arial Unicode MS" pitchFamily="34" charset="-128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r>
              <a:rPr lang="en-US" sz="32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ini</a:t>
            </a: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menyampaikan</a:t>
            </a: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butir-butir</a:t>
            </a: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rencana</a:t>
            </a: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pengembangan</a:t>
            </a: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yang </a:t>
            </a:r>
            <a:r>
              <a:rPr lang="en-US" sz="32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direncanakan</a:t>
            </a: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pelaksanaannya</a:t>
            </a: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pada</a:t>
            </a: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tahun</a:t>
            </a: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2020:</a:t>
            </a:r>
          </a:p>
          <a:p>
            <a:pPr marL="857250" lvl="1" indent="-400050" algn="just">
              <a:buFont typeface="Wingdings" panose="05000000000000000000" pitchFamily="2" charset="2"/>
              <a:buChar char="Ø"/>
            </a:pPr>
            <a:r>
              <a:rPr lang="en-US" sz="28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Bidang</a:t>
            </a:r>
            <a:r>
              <a:rPr lang="en-US" sz="28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Penelitian</a:t>
            </a:r>
            <a:endParaRPr lang="en-US" sz="2800" b="1" dirty="0" smtClean="0">
              <a:latin typeface="Cambria" pitchFamily="18" charset="0"/>
              <a:ea typeface="Arial Unicode MS" pitchFamily="34" charset="-128"/>
              <a:cs typeface="Arial Unicode MS" pitchFamily="34" charset="-128"/>
            </a:endParaRPr>
          </a:p>
          <a:p>
            <a:pPr marL="857250" lvl="1" indent="-400050" algn="just">
              <a:buFont typeface="Wingdings" panose="05000000000000000000" pitchFamily="2" charset="2"/>
              <a:buChar char="Ø"/>
            </a:pPr>
            <a:r>
              <a:rPr lang="en-US" sz="28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Bidang</a:t>
            </a:r>
            <a:r>
              <a:rPr lang="en-US" sz="28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Pengabdian</a:t>
            </a:r>
            <a:r>
              <a:rPr lang="en-US" sz="28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kpd</a:t>
            </a:r>
            <a:r>
              <a:rPr lang="en-US" sz="28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en-US" sz="28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Masyarakat</a:t>
            </a:r>
            <a:endParaRPr lang="en-US" sz="2800" b="1" dirty="0" smtClean="0">
              <a:latin typeface="Cambria" pitchFamily="18" charset="0"/>
              <a:ea typeface="Arial Unicode MS" pitchFamily="34" charset="-128"/>
              <a:cs typeface="Arial Unicode MS" pitchFamily="34" charset="-128"/>
            </a:endParaRPr>
          </a:p>
          <a:p>
            <a:pPr marL="857250" lvl="1" indent="-400050" algn="just">
              <a:buFont typeface="Wingdings" panose="05000000000000000000" pitchFamily="2" charset="2"/>
              <a:buChar char="Ø"/>
            </a:pPr>
            <a:r>
              <a:rPr lang="en-US" sz="28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Bidang</a:t>
            </a:r>
            <a:r>
              <a:rPr lang="en-US" sz="28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Publikasi</a:t>
            </a:r>
            <a:endParaRPr lang="en-US" sz="2800" b="1" dirty="0" smtClean="0">
              <a:latin typeface="Cambria" pitchFamily="18" charset="0"/>
              <a:ea typeface="Arial Unicode MS" pitchFamily="34" charset="-128"/>
              <a:cs typeface="Arial Unicode MS" pitchFamily="34" charset="-128"/>
            </a:endParaRPr>
          </a:p>
          <a:p>
            <a:pPr marL="857250" lvl="1" indent="-400050" algn="just">
              <a:buFont typeface="Wingdings" panose="05000000000000000000" pitchFamily="2" charset="2"/>
              <a:buChar char="Ø"/>
            </a:pPr>
            <a:r>
              <a:rPr lang="en-US" sz="28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Bidang</a:t>
            </a:r>
            <a:r>
              <a:rPr lang="en-US" sz="28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Kerja</a:t>
            </a:r>
            <a:r>
              <a:rPr lang="en-US" sz="28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Sama</a:t>
            </a:r>
            <a:endParaRPr lang="en-US" sz="2800" b="1" dirty="0" smtClean="0">
              <a:latin typeface="Cambria" pitchFamily="18" charset="0"/>
              <a:ea typeface="Arial Unicode MS" pitchFamily="34" charset="-128"/>
              <a:cs typeface="Arial Unicode MS" pitchFamily="34" charset="-128"/>
            </a:endParaRPr>
          </a:p>
          <a:p>
            <a:pPr marL="857250" lvl="1" indent="-400050" algn="just">
              <a:buFont typeface="Wingdings" panose="05000000000000000000" pitchFamily="2" charset="2"/>
              <a:buChar char="Ø"/>
            </a:pPr>
            <a:r>
              <a:rPr lang="en-US" sz="28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Dst</a:t>
            </a:r>
            <a:r>
              <a:rPr lang="en-US" sz="28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(</a:t>
            </a:r>
            <a:r>
              <a:rPr lang="en-US" sz="28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bidang</a:t>
            </a:r>
            <a:r>
              <a:rPr lang="en-US" sz="28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lain yang </a:t>
            </a:r>
            <a:r>
              <a:rPr lang="en-US" sz="28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dianggap</a:t>
            </a:r>
            <a:r>
              <a:rPr lang="en-US" sz="28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perlu</a:t>
            </a:r>
            <a:r>
              <a:rPr lang="en-US" sz="28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)</a:t>
            </a:r>
            <a:endParaRPr lang="en-US" sz="2800" b="1" dirty="0">
              <a:latin typeface="Cambria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999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800287" y="197953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Strategi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Pencapaian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Prioritas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2020</a:t>
            </a:r>
            <a:b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maksimal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2 slide)</a:t>
            </a:r>
            <a:endParaRPr lang="id-ID" sz="4000" dirty="0">
              <a:solidFill>
                <a:srgbClr val="014A73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00201"/>
            <a:ext cx="7543800" cy="40416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397786"/>
            <a:ext cx="11247120" cy="495729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n-US" sz="3600" b="1" dirty="0" smtClean="0">
              <a:latin typeface="Cambria" pitchFamily="18" charset="0"/>
              <a:ea typeface="Arial Unicode MS" pitchFamily="34" charset="-128"/>
              <a:cs typeface="Arial Unicode MS" pitchFamily="34" charset="-128"/>
            </a:endParaRPr>
          </a:p>
          <a:p>
            <a:pPr marL="0" indent="0" algn="just">
              <a:buNone/>
            </a:pPr>
            <a:r>
              <a:rPr lang="en-US" sz="36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Menyampaikan</a:t>
            </a:r>
            <a:r>
              <a:rPr lang="en-US" sz="36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penjelasan</a:t>
            </a:r>
            <a:r>
              <a:rPr lang="en-US" sz="36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singkat</a:t>
            </a:r>
            <a:r>
              <a:rPr lang="en-US" sz="36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tentang</a:t>
            </a:r>
            <a:r>
              <a:rPr lang="en-US" sz="36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strategi</a:t>
            </a:r>
            <a:r>
              <a:rPr lang="en-US" sz="36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pencapaian</a:t>
            </a:r>
            <a:r>
              <a:rPr lang="en-US" sz="36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prioritas</a:t>
            </a:r>
            <a:r>
              <a:rPr lang="en-US" sz="36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tahun</a:t>
            </a:r>
            <a:r>
              <a:rPr lang="en-US" sz="36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2020</a:t>
            </a:r>
          </a:p>
          <a:p>
            <a:pPr marL="514350" indent="-514350" algn="just">
              <a:buFont typeface="Wingdings" panose="05000000000000000000" pitchFamily="2" charset="2"/>
              <a:buChar char="ü"/>
            </a:pPr>
            <a:r>
              <a:rPr lang="en-US" sz="36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….. .</a:t>
            </a:r>
          </a:p>
          <a:p>
            <a:pPr marL="514350" indent="-514350" algn="just">
              <a:buFont typeface="Wingdings" panose="05000000000000000000" pitchFamily="2" charset="2"/>
              <a:buChar char="ü"/>
            </a:pPr>
            <a:r>
              <a:rPr lang="en-US" sz="36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….. .</a:t>
            </a:r>
          </a:p>
          <a:p>
            <a:pPr marL="514350" indent="-514350" algn="just">
              <a:buFont typeface="Wingdings" panose="05000000000000000000" pitchFamily="2" charset="2"/>
              <a:buChar char="ü"/>
            </a:pPr>
            <a:r>
              <a:rPr lang="en-US" sz="36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….. </a:t>
            </a:r>
            <a:r>
              <a:rPr lang="en-US" sz="36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dst</a:t>
            </a:r>
            <a:endParaRPr lang="en-US" sz="3600" b="1" dirty="0">
              <a:latin typeface="Cambria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598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800287" y="197953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Tantangan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Pencapaian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Prioritas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2020</a:t>
            </a:r>
            <a:b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maksimal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2 slide)</a:t>
            </a:r>
            <a:endParaRPr lang="id-ID" sz="4000" dirty="0">
              <a:solidFill>
                <a:srgbClr val="014A73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00201"/>
            <a:ext cx="7543800" cy="40416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397786"/>
            <a:ext cx="11247120" cy="495729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n-US" sz="3600" b="1" dirty="0" smtClean="0">
              <a:latin typeface="Cambria" pitchFamily="18" charset="0"/>
              <a:ea typeface="Arial Unicode MS" pitchFamily="34" charset="-128"/>
              <a:cs typeface="Arial Unicode MS" pitchFamily="34" charset="-128"/>
            </a:endParaRPr>
          </a:p>
          <a:p>
            <a:pPr marL="0" indent="0" algn="just">
              <a:buNone/>
            </a:pPr>
            <a:r>
              <a:rPr lang="en-US" sz="36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Menyampaikan</a:t>
            </a:r>
            <a:r>
              <a:rPr lang="en-US" sz="36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penjelasan</a:t>
            </a:r>
            <a:r>
              <a:rPr lang="en-US" sz="36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singkat</a:t>
            </a:r>
            <a:r>
              <a:rPr lang="en-US" sz="36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tentang</a:t>
            </a:r>
            <a:r>
              <a:rPr lang="en-US" sz="36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tantangan</a:t>
            </a:r>
            <a:r>
              <a:rPr lang="en-US" sz="36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pencapaian</a:t>
            </a:r>
            <a:r>
              <a:rPr lang="en-US" sz="36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prioritas</a:t>
            </a:r>
            <a:r>
              <a:rPr lang="en-US" sz="36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tahun</a:t>
            </a:r>
            <a:r>
              <a:rPr lang="en-US" sz="36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2020</a:t>
            </a:r>
          </a:p>
          <a:p>
            <a:pPr marL="514350" indent="-514350" algn="just">
              <a:buFont typeface="Wingdings" panose="05000000000000000000" pitchFamily="2" charset="2"/>
              <a:buChar char="ü"/>
            </a:pPr>
            <a:r>
              <a:rPr lang="en-US" sz="36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….. .</a:t>
            </a:r>
          </a:p>
          <a:p>
            <a:pPr marL="514350" indent="-514350" algn="just">
              <a:buFont typeface="Wingdings" panose="05000000000000000000" pitchFamily="2" charset="2"/>
              <a:buChar char="ü"/>
            </a:pPr>
            <a:r>
              <a:rPr lang="en-US" sz="36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….. .</a:t>
            </a:r>
          </a:p>
          <a:p>
            <a:pPr marL="514350" indent="-514350" algn="just">
              <a:buFont typeface="Wingdings" panose="05000000000000000000" pitchFamily="2" charset="2"/>
              <a:buChar char="ü"/>
            </a:pPr>
            <a:r>
              <a:rPr lang="en-US" sz="36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….. </a:t>
            </a:r>
            <a:r>
              <a:rPr lang="en-US" sz="36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dst</a:t>
            </a:r>
            <a:endParaRPr lang="en-US" sz="3600" b="1" dirty="0">
              <a:latin typeface="Cambria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480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800287" y="19795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Rencana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Anggaran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2020</a:t>
            </a:r>
            <a:b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diolah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dari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aplikasi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SIMABEKA</a:t>
            </a:r>
            <a:b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maksimal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2 slide)</a:t>
            </a:r>
            <a:endParaRPr lang="id-ID" sz="4000" dirty="0">
              <a:solidFill>
                <a:srgbClr val="014A73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34367" y="3656356"/>
            <a:ext cx="11757633" cy="1785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7030A0"/>
                </a:solidFill>
              </a:rPr>
              <a:t>(1)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id-ID" sz="2000" dirty="0" smtClean="0">
                <a:solidFill>
                  <a:schemeClr val="tx1"/>
                </a:solidFill>
              </a:rPr>
              <a:t>Terdiri dari penerimaan non pendidikan, dan surplus RKAT 2019 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rgbClr val="FF0000"/>
                </a:solidFill>
              </a:rPr>
              <a:t>(2</a:t>
            </a:r>
            <a:r>
              <a:rPr lang="en-US" sz="2000" dirty="0">
                <a:solidFill>
                  <a:srgbClr val="FF0000"/>
                </a:solidFill>
              </a:rPr>
              <a:t>)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id-ID" sz="2000" dirty="0" smtClean="0">
                <a:solidFill>
                  <a:schemeClr val="tx1"/>
                </a:solidFill>
              </a:rPr>
              <a:t>Jumlah i</a:t>
            </a:r>
            <a:r>
              <a:rPr lang="en-US" sz="2000" dirty="0" err="1" smtClean="0">
                <a:solidFill>
                  <a:schemeClr val="tx1"/>
                </a:solidFill>
              </a:rPr>
              <a:t>sian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id-ID" sz="2000" dirty="0" smtClean="0">
                <a:solidFill>
                  <a:schemeClr val="tx1"/>
                </a:solidFill>
              </a:rPr>
              <a:t>rencana pengeluaran </a:t>
            </a:r>
            <a:r>
              <a:rPr lang="en-US" sz="2000" dirty="0" smtClean="0">
                <a:solidFill>
                  <a:schemeClr val="tx1"/>
                </a:solidFill>
              </a:rPr>
              <a:t>di </a:t>
            </a:r>
            <a:r>
              <a:rPr lang="en-US" sz="2000" dirty="0" err="1" smtClean="0">
                <a:solidFill>
                  <a:schemeClr val="tx1"/>
                </a:solidFill>
              </a:rPr>
              <a:t>simabeka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prioritas</a:t>
            </a:r>
            <a:r>
              <a:rPr lang="en-US" sz="2000" dirty="0" smtClean="0">
                <a:solidFill>
                  <a:schemeClr val="tx1"/>
                </a:solidFill>
              </a:rPr>
              <a:t> 1 + </a:t>
            </a:r>
            <a:r>
              <a:rPr lang="en-US" sz="2000" dirty="0" err="1" smtClean="0">
                <a:solidFill>
                  <a:schemeClr val="tx1"/>
                </a:solidFill>
              </a:rPr>
              <a:t>prioritas</a:t>
            </a:r>
            <a:r>
              <a:rPr lang="en-US" sz="2000" dirty="0" smtClean="0">
                <a:solidFill>
                  <a:schemeClr val="tx1"/>
                </a:solidFill>
              </a:rPr>
              <a:t> 2</a:t>
            </a:r>
          </a:p>
          <a:p>
            <a:endParaRPr lang="id-ID" sz="2000" dirty="0">
              <a:solidFill>
                <a:schemeClr val="tx1"/>
              </a:solidFill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146845"/>
              </p:ext>
            </p:extLst>
          </p:nvPr>
        </p:nvGraphicFramePr>
        <p:xfrm>
          <a:off x="434367" y="4542724"/>
          <a:ext cx="1124744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9488">
                  <a:extLst>
                    <a:ext uri="{9D8B030D-6E8A-4147-A177-3AD203B41FA5}">
                      <a16:colId xmlns:a16="http://schemas.microsoft.com/office/drawing/2014/main" val="2677026964"/>
                    </a:ext>
                  </a:extLst>
                </a:gridCol>
                <a:gridCol w="2249488">
                  <a:extLst>
                    <a:ext uri="{9D8B030D-6E8A-4147-A177-3AD203B41FA5}">
                      <a16:colId xmlns:a16="http://schemas.microsoft.com/office/drawing/2014/main" val="3583471049"/>
                    </a:ext>
                  </a:extLst>
                </a:gridCol>
                <a:gridCol w="2249488">
                  <a:extLst>
                    <a:ext uri="{9D8B030D-6E8A-4147-A177-3AD203B41FA5}">
                      <a16:colId xmlns:a16="http://schemas.microsoft.com/office/drawing/2014/main" val="98990194"/>
                    </a:ext>
                  </a:extLst>
                </a:gridCol>
                <a:gridCol w="2249488">
                  <a:extLst>
                    <a:ext uri="{9D8B030D-6E8A-4147-A177-3AD203B41FA5}">
                      <a16:colId xmlns:a16="http://schemas.microsoft.com/office/drawing/2014/main" val="2854395107"/>
                    </a:ext>
                  </a:extLst>
                </a:gridCol>
                <a:gridCol w="2249488">
                  <a:extLst>
                    <a:ext uri="{9D8B030D-6E8A-4147-A177-3AD203B41FA5}">
                      <a16:colId xmlns:a16="http://schemas.microsoft.com/office/drawing/2014/main" val="28841794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Belanja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Personil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Belanja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Barang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Jasa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Belanja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Perjalanan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Belanja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Pemeliharaan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Belanja</a:t>
                      </a:r>
                      <a:r>
                        <a:rPr lang="en-US" dirty="0" smtClean="0"/>
                        <a:t> Modal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7912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 …. </a:t>
                      </a:r>
                      <a:r>
                        <a:rPr lang="en-US" dirty="0" smtClean="0"/>
                        <a:t>,00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 …. </a:t>
                      </a:r>
                      <a:r>
                        <a:rPr lang="en-US" dirty="0" smtClean="0"/>
                        <a:t>,00</a:t>
                      </a:r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 …. </a:t>
                      </a:r>
                      <a:r>
                        <a:rPr lang="en-US" dirty="0" smtClean="0"/>
                        <a:t>,00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 …. </a:t>
                      </a:r>
                      <a:r>
                        <a:rPr lang="en-US" dirty="0" smtClean="0"/>
                        <a:t>,00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 …. </a:t>
                      </a:r>
                      <a:r>
                        <a:rPr lang="en-US" dirty="0" smtClean="0"/>
                        <a:t>,00</a:t>
                      </a:r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4974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Persentase</a:t>
                      </a:r>
                      <a:r>
                        <a:rPr lang="en-US" dirty="0" smtClean="0"/>
                        <a:t>: …. %*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Persentase</a:t>
                      </a:r>
                      <a:r>
                        <a:rPr lang="en-US" dirty="0" smtClean="0"/>
                        <a:t>: …. %*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Persentase</a:t>
                      </a:r>
                      <a:r>
                        <a:rPr lang="en-US" dirty="0" smtClean="0"/>
                        <a:t>: …. %*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Persentase</a:t>
                      </a:r>
                      <a:r>
                        <a:rPr lang="en-US" dirty="0" smtClean="0"/>
                        <a:t>: …. %*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Persentase</a:t>
                      </a:r>
                      <a:r>
                        <a:rPr lang="en-US" dirty="0" smtClean="0"/>
                        <a:t>: …. %*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552075"/>
                  </a:ext>
                </a:extLst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434367" y="5850930"/>
            <a:ext cx="11270268" cy="2817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/>
                </a:solidFill>
              </a:rPr>
              <a:t>*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Persentase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dihitung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dari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id-ID" sz="2000" dirty="0" smtClean="0">
                <a:solidFill>
                  <a:schemeClr val="tx1"/>
                </a:solidFill>
              </a:rPr>
              <a:t>jumlah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belanja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terkait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dibandingkan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dengan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id-ID" sz="2000" dirty="0" smtClean="0">
                <a:solidFill>
                  <a:schemeClr val="tx1"/>
                </a:solidFill>
              </a:rPr>
              <a:t>jumlah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rencana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pengeluaran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sesuai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Tabel</a:t>
            </a:r>
            <a:r>
              <a:rPr lang="en-US" sz="2000" dirty="0" smtClean="0">
                <a:solidFill>
                  <a:schemeClr val="tx1"/>
                </a:solidFill>
              </a:rPr>
              <a:t> A</a:t>
            </a:r>
            <a:endParaRPr lang="id-ID" sz="20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515239" y="1460832"/>
            <a:ext cx="1108523" cy="5167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chemeClr val="accent2"/>
                </a:solidFill>
              </a:rPr>
              <a:t>TABEL A</a:t>
            </a:r>
            <a:endParaRPr lang="id-ID" sz="2000" b="1" dirty="0">
              <a:solidFill>
                <a:schemeClr val="accent2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353237" y="4022040"/>
            <a:ext cx="1108523" cy="5167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chemeClr val="accent2"/>
                </a:solidFill>
              </a:rPr>
              <a:t>TABEL B</a:t>
            </a:r>
            <a:endParaRPr lang="id-ID" sz="2000" b="1" dirty="0">
              <a:solidFill>
                <a:schemeClr val="accent2"/>
              </a:solidFill>
            </a:endParaRPr>
          </a:p>
        </p:txBody>
      </p:sp>
      <p:graphicFrame>
        <p:nvGraphicFramePr>
          <p:cNvPr id="19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189113"/>
              </p:ext>
            </p:extLst>
          </p:nvPr>
        </p:nvGraphicFramePr>
        <p:xfrm>
          <a:off x="434367" y="2050437"/>
          <a:ext cx="11247438" cy="1068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23719">
                  <a:extLst>
                    <a:ext uri="{9D8B030D-6E8A-4147-A177-3AD203B41FA5}">
                      <a16:colId xmlns:a16="http://schemas.microsoft.com/office/drawing/2014/main" val="2636723628"/>
                    </a:ext>
                  </a:extLst>
                </a:gridCol>
                <a:gridCol w="5623719">
                  <a:extLst>
                    <a:ext uri="{9D8B030D-6E8A-4147-A177-3AD203B41FA5}">
                      <a16:colId xmlns:a16="http://schemas.microsoft.com/office/drawing/2014/main" val="36513848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Jumlah Rencana </a:t>
                      </a:r>
                      <a:r>
                        <a:rPr lang="id-ID" sz="2400" baseline="0" dirty="0" smtClean="0"/>
                        <a:t>Dana Tersedia </a:t>
                      </a:r>
                      <a:r>
                        <a:rPr lang="en-US" sz="2400" baseline="0" dirty="0" smtClean="0">
                          <a:solidFill>
                            <a:srgbClr val="7030A0"/>
                          </a:solidFill>
                        </a:rPr>
                        <a:t>(1)</a:t>
                      </a:r>
                      <a:endParaRPr lang="en-US" sz="240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800" dirty="0" smtClean="0"/>
                        <a:t>Jumlah </a:t>
                      </a:r>
                      <a:r>
                        <a:rPr lang="en-US" sz="2800" dirty="0" err="1" smtClean="0"/>
                        <a:t>Rencana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Pengeluaran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(2)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1439611"/>
                  </a:ext>
                </a:extLst>
              </a:tr>
              <a:tr h="54991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err="1" smtClean="0"/>
                        <a:t>Rp</a:t>
                      </a:r>
                      <a:r>
                        <a:rPr lang="en-US" sz="2800" dirty="0" smtClean="0"/>
                        <a:t> ……. ,00 + </a:t>
                      </a:r>
                      <a:r>
                        <a:rPr lang="en-US" sz="2800" dirty="0" err="1" smtClean="0"/>
                        <a:t>Rp</a:t>
                      </a:r>
                      <a:r>
                        <a:rPr lang="en-US" sz="2800" dirty="0" smtClean="0"/>
                        <a:t> ……. ,00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smtClean="0"/>
                        <a:t>= </a:t>
                      </a:r>
                      <a:r>
                        <a:rPr lang="en-US" sz="2800" dirty="0" err="1" smtClean="0"/>
                        <a:t>Rp</a:t>
                      </a:r>
                      <a:r>
                        <a:rPr lang="en-US" sz="2800" dirty="0" smtClean="0"/>
                        <a:t> ……. ,00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err="1" smtClean="0"/>
                        <a:t>Rp</a:t>
                      </a:r>
                      <a:r>
                        <a:rPr lang="en-US" sz="2800" dirty="0" smtClean="0"/>
                        <a:t> ……. ,00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9858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624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04628"/>
            <a:ext cx="10515600" cy="776288"/>
          </a:xfrm>
        </p:spPr>
        <p:txBody>
          <a:bodyPr>
            <a:noAutofit/>
          </a:bodyPr>
          <a:lstStyle/>
          <a:p>
            <a:pPr algn="ctr"/>
            <a:r>
              <a:rPr lang="id-ID" sz="6600" b="1" dirty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272937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2418209"/>
            <a:ext cx="7886700" cy="1325563"/>
          </a:xfrm>
        </p:spPr>
        <p:txBody>
          <a:bodyPr/>
          <a:lstStyle/>
          <a:p>
            <a:pPr algn="ctr"/>
            <a:r>
              <a:rPr lang="en-US" dirty="0" smtClean="0"/>
              <a:t>LAMPIRAN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75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600201"/>
            <a:ext cx="7543800" cy="40416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00287" y="1979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Usulan Kinerja Pusdi</a:t>
            </a:r>
            <a:endParaRPr lang="id-ID" sz="4000" dirty="0">
              <a:solidFill>
                <a:srgbClr val="014A73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880368"/>
              </p:ext>
            </p:extLst>
          </p:nvPr>
        </p:nvGraphicFramePr>
        <p:xfrm>
          <a:off x="0" y="1600201"/>
          <a:ext cx="11441431" cy="4696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2069">
                  <a:extLst>
                    <a:ext uri="{9D8B030D-6E8A-4147-A177-3AD203B41FA5}">
                      <a16:colId xmlns:a16="http://schemas.microsoft.com/office/drawing/2014/main" val="198887790"/>
                    </a:ext>
                  </a:extLst>
                </a:gridCol>
                <a:gridCol w="4298417">
                  <a:extLst>
                    <a:ext uri="{9D8B030D-6E8A-4147-A177-3AD203B41FA5}">
                      <a16:colId xmlns:a16="http://schemas.microsoft.com/office/drawing/2014/main" val="395884474"/>
                    </a:ext>
                  </a:extLst>
                </a:gridCol>
                <a:gridCol w="3209340">
                  <a:extLst>
                    <a:ext uri="{9D8B030D-6E8A-4147-A177-3AD203B41FA5}">
                      <a16:colId xmlns:a16="http://schemas.microsoft.com/office/drawing/2014/main" val="3255586996"/>
                    </a:ext>
                  </a:extLst>
                </a:gridCol>
                <a:gridCol w="1150535">
                  <a:extLst>
                    <a:ext uri="{9D8B030D-6E8A-4147-A177-3AD203B41FA5}">
                      <a16:colId xmlns:a16="http://schemas.microsoft.com/office/drawing/2014/main" val="2683532979"/>
                    </a:ext>
                  </a:extLst>
                </a:gridCol>
                <a:gridCol w="1150535">
                  <a:extLst>
                    <a:ext uri="{9D8B030D-6E8A-4147-A177-3AD203B41FA5}">
                      <a16:colId xmlns:a16="http://schemas.microsoft.com/office/drawing/2014/main" val="514897117"/>
                    </a:ext>
                  </a:extLst>
                </a:gridCol>
                <a:gridCol w="1150535">
                  <a:extLst>
                    <a:ext uri="{9D8B030D-6E8A-4147-A177-3AD203B41FA5}">
                      <a16:colId xmlns:a16="http://schemas.microsoft.com/office/drawing/2014/main" val="2265094010"/>
                    </a:ext>
                  </a:extLst>
                </a:gridCol>
              </a:tblGrid>
              <a:tr h="4798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No.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Indikator</a:t>
                      </a:r>
                      <a:r>
                        <a:rPr lang="en-US" sz="18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Kinerja</a:t>
                      </a:r>
                      <a:r>
                        <a:rPr lang="en-US" sz="18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Kunci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err="1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Difinisi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Target 2020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Satuan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Rencana</a:t>
                      </a:r>
                      <a:r>
                        <a:rPr lang="en-US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Anggaran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3463095"/>
                  </a:ext>
                </a:extLst>
              </a:tr>
              <a:tr h="33923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u="none" strike="noStrike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Jumlah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Peneliti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Terdaftar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-57150" algn="just" fontAlgn="t"/>
                      <a:r>
                        <a:rPr lang="id-ID" sz="18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r>
                        <a:rPr lang="en-US" sz="1800" u="none" strike="noStrike" dirty="0" err="1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Jumlah</a:t>
                      </a:r>
                      <a:r>
                        <a:rPr lang="en-US" sz="1800" u="none" strike="noStrike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dirty="0" err="1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personil</a:t>
                      </a:r>
                      <a:r>
                        <a:rPr lang="en-US" sz="1800" u="none" strike="noStrike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dirty="0" err="1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peneliti</a:t>
                      </a:r>
                      <a:r>
                        <a:rPr lang="en-US" sz="1800" u="none" strike="noStrike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yang </a:t>
                      </a:r>
                      <a:r>
                        <a:rPr lang="en-US" sz="1800" u="none" strike="noStrike" dirty="0" err="1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aktif</a:t>
                      </a:r>
                      <a:r>
                        <a:rPr lang="en-US" sz="1800" u="none" strike="noStrike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dirty="0" err="1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berkegiatan</a:t>
                      </a:r>
                      <a:r>
                        <a:rPr lang="en-US" sz="1800" u="none" strike="noStrike" baseline="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di </a:t>
                      </a:r>
                      <a:r>
                        <a:rPr lang="en-US" sz="1800" u="none" strike="noStrike" baseline="0" dirty="0" err="1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Pusat</a:t>
                      </a:r>
                      <a:r>
                        <a:rPr lang="en-US" sz="1800" u="none" strike="noStrike" baseline="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baseline="0" dirty="0" err="1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Studi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fontAlgn="t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Orang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3811246"/>
                  </a:ext>
                </a:extLst>
              </a:tr>
              <a:tr h="33923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u="none" strike="noStrike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Jumlah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Penelitian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yang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Diusulkan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-57150" algn="l" fontAlgn="t"/>
                      <a:r>
                        <a:rPr lang="id-ID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 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Jumlah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penelitian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yang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dalam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tahap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pengusulan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tahun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2019 (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diharapkan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akan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diimplementasi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tahun</a:t>
                      </a:r>
                      <a:r>
                        <a:rPr lang="en-US" sz="1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2020)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Judul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576722"/>
                  </a:ext>
                </a:extLst>
              </a:tr>
              <a:tr h="67723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u="none" strike="noStrike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Jumlah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Penelitian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Berjalan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(on-going)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marR="0" indent="-571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 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Jumlah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penelitian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yang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masih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berjalan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pada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tahun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2019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dan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akan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berakhir</a:t>
                      </a:r>
                      <a:r>
                        <a:rPr lang="en-US" sz="1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maksimal</a:t>
                      </a:r>
                      <a:r>
                        <a:rPr lang="en-US" sz="1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s.d.</a:t>
                      </a:r>
                      <a:r>
                        <a:rPr lang="en-US" sz="1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akhir</a:t>
                      </a:r>
                      <a:r>
                        <a:rPr lang="en-US" sz="1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2019</a:t>
                      </a:r>
                      <a:endParaRPr lang="en-US" sz="1800" u="none" strike="noStrike" kern="1200" dirty="0" smtClean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  <a:p>
                      <a:pPr algn="l" fontAlgn="t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Judul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3774640"/>
                  </a:ext>
                </a:extLst>
              </a:tr>
              <a:tr h="26533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u="none" strike="noStrike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Jumlah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Penelitian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Berjalan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(on-going) Lintas</a:t>
                      </a:r>
                      <a:r>
                        <a:rPr lang="en-US" sz="1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Tahun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marR="0" indent="-571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 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Jumlah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penelitian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yang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masih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berjalan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pada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tahun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2019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dan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bersifat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multiyears</a:t>
                      </a:r>
                      <a:endParaRPr lang="en-US" sz="1800" u="none" strike="noStrike" kern="1200" dirty="0" smtClean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  <a:p>
                      <a:pPr algn="l" fontAlgn="t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Judul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24329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829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600201"/>
            <a:ext cx="7543800" cy="40416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00287" y="1979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Usulan Kinerja Pusdi</a:t>
            </a:r>
            <a:endParaRPr lang="id-ID" sz="4000" dirty="0">
              <a:solidFill>
                <a:srgbClr val="014A73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460951"/>
              </p:ext>
            </p:extLst>
          </p:nvPr>
        </p:nvGraphicFramePr>
        <p:xfrm>
          <a:off x="0" y="1600201"/>
          <a:ext cx="11441431" cy="42309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2069">
                  <a:extLst>
                    <a:ext uri="{9D8B030D-6E8A-4147-A177-3AD203B41FA5}">
                      <a16:colId xmlns:a16="http://schemas.microsoft.com/office/drawing/2014/main" val="198887790"/>
                    </a:ext>
                  </a:extLst>
                </a:gridCol>
                <a:gridCol w="4298417">
                  <a:extLst>
                    <a:ext uri="{9D8B030D-6E8A-4147-A177-3AD203B41FA5}">
                      <a16:colId xmlns:a16="http://schemas.microsoft.com/office/drawing/2014/main" val="395884474"/>
                    </a:ext>
                  </a:extLst>
                </a:gridCol>
                <a:gridCol w="3209340">
                  <a:extLst>
                    <a:ext uri="{9D8B030D-6E8A-4147-A177-3AD203B41FA5}">
                      <a16:colId xmlns:a16="http://schemas.microsoft.com/office/drawing/2014/main" val="3255586996"/>
                    </a:ext>
                  </a:extLst>
                </a:gridCol>
                <a:gridCol w="1150535">
                  <a:extLst>
                    <a:ext uri="{9D8B030D-6E8A-4147-A177-3AD203B41FA5}">
                      <a16:colId xmlns:a16="http://schemas.microsoft.com/office/drawing/2014/main" val="2683532979"/>
                    </a:ext>
                  </a:extLst>
                </a:gridCol>
                <a:gridCol w="1150535">
                  <a:extLst>
                    <a:ext uri="{9D8B030D-6E8A-4147-A177-3AD203B41FA5}">
                      <a16:colId xmlns:a16="http://schemas.microsoft.com/office/drawing/2014/main" val="514897117"/>
                    </a:ext>
                  </a:extLst>
                </a:gridCol>
                <a:gridCol w="1150535">
                  <a:extLst>
                    <a:ext uri="{9D8B030D-6E8A-4147-A177-3AD203B41FA5}">
                      <a16:colId xmlns:a16="http://schemas.microsoft.com/office/drawing/2014/main" val="970911726"/>
                    </a:ext>
                  </a:extLst>
                </a:gridCol>
              </a:tblGrid>
              <a:tr h="4798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No.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Indikator</a:t>
                      </a:r>
                      <a:r>
                        <a:rPr lang="en-US" sz="18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Kinerja</a:t>
                      </a:r>
                      <a:r>
                        <a:rPr lang="en-US" sz="18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Kunci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err="1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Difinisi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Target 2020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Satuan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Rencana</a:t>
                      </a:r>
                      <a:r>
                        <a:rPr lang="en-US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Anggaran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3463095"/>
                  </a:ext>
                </a:extLst>
              </a:tr>
              <a:tr h="33923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Jumlah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Publikasi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Internasional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l" fontAlgn="t"/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Publikasi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hasil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penelitian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dalam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jurnal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yang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terindeks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dari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lembaga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internasional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3811246"/>
                  </a:ext>
                </a:extLst>
              </a:tr>
              <a:tr h="91250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marR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Jumlah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Publikasi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Nasional</a:t>
                      </a: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Publikasi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hasil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penelitian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dalam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jurnal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yang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terindeks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SINTA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Kemenristekdikti</a:t>
                      </a:r>
                      <a:endParaRPr lang="en-US" sz="1800" u="none" strike="noStrike" kern="1200" dirty="0" smtClean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576722"/>
                  </a:ext>
                </a:extLst>
              </a:tr>
              <a:tr h="29784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Jumlah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Kekayaan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Intelektual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yang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didaftarkan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l" fontAlgn="t"/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Jumlah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kekayaan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intelektual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yang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telah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didaftarkan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ke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Kementerian</a:t>
                      </a:r>
                      <a:r>
                        <a:rPr lang="en-US" sz="1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Hukum</a:t>
                      </a:r>
                      <a:r>
                        <a:rPr lang="en-US" sz="1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dan</a:t>
                      </a:r>
                      <a:r>
                        <a:rPr lang="en-US" sz="1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HAM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3774640"/>
                  </a:ext>
                </a:extLst>
              </a:tr>
              <a:tr h="26533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Jumlah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Kemitraan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Strategis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l" fontAlgn="t"/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Jumlah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kegiatan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berbasis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kemitraan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dengan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tema-tema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sesuai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prioritas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dalam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Rencana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Induk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Penelitian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24329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34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6468</TotalTime>
  <Words>389</Words>
  <Application>Microsoft Office PowerPoint</Application>
  <PresentationFormat>Widescreen</PresentationFormat>
  <Paragraphs>104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Arial Unicode MS</vt:lpstr>
      <vt:lpstr>Calibri</vt:lpstr>
      <vt:lpstr>Calibri Light</vt:lpstr>
      <vt:lpstr>Cambria</vt:lpstr>
      <vt:lpstr>Constantia</vt:lpstr>
      <vt:lpstr>Segoe UI</vt:lpstr>
      <vt:lpstr>Segoe UI Light</vt:lpstr>
      <vt:lpstr>Wingdings</vt:lpstr>
      <vt:lpstr>Office Theme</vt:lpstr>
      <vt:lpstr>PRESENTASI RKAT 2020 [Nama Pusat Studi]</vt:lpstr>
      <vt:lpstr>Prioritas (Quick Wins) Tahun 2020  (maksimal 2 slide)</vt:lpstr>
      <vt:lpstr>Strategi Pencapaian Prioritas 2020 (maksimal 2 slide)</vt:lpstr>
      <vt:lpstr>Tantangan Pencapaian Prioritas 2020 (maksimal 2 slide)</vt:lpstr>
      <vt:lpstr>Rencana Anggaran 2020 diolah dari aplikasi SIMABEKA (maksimal 2 slide)</vt:lpstr>
      <vt:lpstr>TERIMA KASIH</vt:lpstr>
      <vt:lpstr>LAMPIRAN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JUDUL PRESENTASI</dc:title>
  <dc:creator>Abie Zaidannas</dc:creator>
  <cp:lastModifiedBy>DELL</cp:lastModifiedBy>
  <cp:revision>443</cp:revision>
  <cp:lastPrinted>2019-09-11T04:03:18Z</cp:lastPrinted>
  <dcterms:created xsi:type="dcterms:W3CDTF">2017-02-23T16:32:43Z</dcterms:created>
  <dcterms:modified xsi:type="dcterms:W3CDTF">2019-09-23T04:23:26Z</dcterms:modified>
</cp:coreProperties>
</file>