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6" r:id="rId2"/>
    <p:sldId id="400" r:id="rId3"/>
    <p:sldId id="438" r:id="rId4"/>
    <p:sldId id="435" r:id="rId5"/>
    <p:sldId id="436" r:id="rId6"/>
    <p:sldId id="261" r:id="rId7"/>
    <p:sldId id="437" r:id="rId8"/>
    <p:sldId id="439" r:id="rId9"/>
    <p:sldId id="443" r:id="rId10"/>
    <p:sldId id="440" r:id="rId11"/>
    <p:sldId id="441" r:id="rId12"/>
    <p:sldId id="442" r:id="rId13"/>
    <p:sldId id="444" r:id="rId14"/>
    <p:sldId id="445" r:id="rId15"/>
    <p:sldId id="446" r:id="rId16"/>
  </p:sldIdLst>
  <p:sldSz cx="12192000" cy="6858000"/>
  <p:notesSz cx="9144000" cy="6858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4A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8607C7-38CE-4474-A18B-CBAC6DC5CD05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57E13A-4171-45D4-85B5-DD7D8DD55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067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EA8-7B19-4A37-9E84-070642C8D29B}" type="datetimeFigureOut">
              <a:rPr lang="id-ID" smtClean="0"/>
              <a:t>23/09/2019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87760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EA8-7B19-4A37-9E84-070642C8D29B}" type="datetimeFigureOut">
              <a:rPr lang="id-ID" smtClean="0"/>
              <a:t>23/09/2019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19990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EA8-7B19-4A37-9E84-070642C8D29B}" type="datetimeFigureOut">
              <a:rPr lang="id-ID" smtClean="0"/>
              <a:t>23/09/2019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46690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EA8-7B19-4A37-9E84-070642C8D29B}" type="datetimeFigureOut">
              <a:rPr lang="id-ID" smtClean="0"/>
              <a:t>23/09/2019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33415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EA8-7B19-4A37-9E84-070642C8D29B}" type="datetimeFigureOut">
              <a:rPr lang="id-ID" smtClean="0"/>
              <a:t>23/09/2019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31431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EA8-7B19-4A37-9E84-070642C8D29B}" type="datetimeFigureOut">
              <a:rPr lang="id-ID" smtClean="0"/>
              <a:t>23/09/2019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79246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EA8-7B19-4A37-9E84-070642C8D29B}" type="datetimeFigureOut">
              <a:rPr lang="id-ID" smtClean="0"/>
              <a:t>23/09/2019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52472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EA8-7B19-4A37-9E84-070642C8D29B}" type="datetimeFigureOut">
              <a:rPr lang="id-ID" smtClean="0"/>
              <a:t>23/09/2019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18502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EA8-7B19-4A37-9E84-070642C8D29B}" type="datetimeFigureOut">
              <a:rPr lang="id-ID" smtClean="0"/>
              <a:t>23/09/2019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15267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EA8-7B19-4A37-9E84-070642C8D29B}" type="datetimeFigureOut">
              <a:rPr lang="id-ID" smtClean="0"/>
              <a:t>23/09/2019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19013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EA8-7B19-4A37-9E84-070642C8D29B}" type="datetimeFigureOut">
              <a:rPr lang="id-ID" smtClean="0"/>
              <a:t>23/09/2019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31965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2DEA8-7B19-4A37-9E84-070642C8D29B}" type="datetimeFigureOut">
              <a:rPr lang="id-ID" smtClean="0"/>
              <a:t>23/09/2019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77753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55904" y="203185"/>
            <a:ext cx="11013667" cy="1605968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PRESENTASI RKAT 2020</a:t>
            </a:r>
            <a:br>
              <a:rPr lang="en-US" sz="4000" b="1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sz="4000" b="1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[Nama </a:t>
            </a:r>
            <a:r>
              <a:rPr lang="en-US" sz="4000" b="1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Fakultas</a:t>
            </a:r>
            <a:r>
              <a:rPr lang="en-US" sz="4000" b="1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/</a:t>
            </a:r>
            <a:r>
              <a:rPr lang="en-US" sz="4000" b="1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Sekolah</a:t>
            </a:r>
            <a:r>
              <a:rPr lang="en-US" sz="4000" b="1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]</a:t>
            </a:r>
            <a:endParaRPr lang="id-ID" sz="4000" b="1" dirty="0">
              <a:solidFill>
                <a:srgbClr val="014A73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54370" y="4208681"/>
            <a:ext cx="7315200" cy="16303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r"/>
            <a:r>
              <a:rPr lang="en-US" sz="2800" dirty="0" err="1" smtClean="0">
                <a:solidFill>
                  <a:srgbClr val="C00000"/>
                </a:solidFill>
                <a:latin typeface="Constantia" panose="02030602050306030303" pitchFamily="18" charset="0"/>
                <a:cs typeface="Arial" pitchFamily="34" charset="0"/>
              </a:rPr>
              <a:t>dd</a:t>
            </a:r>
            <a:r>
              <a:rPr lang="en-US" sz="2800" dirty="0" smtClean="0">
                <a:solidFill>
                  <a:srgbClr val="C00000"/>
                </a:solidFill>
                <a:latin typeface="Constantia" panose="02030602050306030303" pitchFamily="18" charset="0"/>
                <a:cs typeface="Arial" pitchFamily="34" charset="0"/>
              </a:rPr>
              <a:t>/mm/</a:t>
            </a:r>
            <a:r>
              <a:rPr lang="en-US" sz="2800" dirty="0" err="1" smtClean="0">
                <a:solidFill>
                  <a:srgbClr val="C00000"/>
                </a:solidFill>
                <a:latin typeface="Constantia" panose="02030602050306030303" pitchFamily="18" charset="0"/>
                <a:cs typeface="Arial" pitchFamily="34" charset="0"/>
              </a:rPr>
              <a:t>yyyy</a:t>
            </a:r>
            <a:endParaRPr lang="en-US" sz="2800" dirty="0">
              <a:solidFill>
                <a:srgbClr val="C00000"/>
              </a:solidFill>
              <a:latin typeface="Constantia" panose="02030602050306030303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21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666648"/>
              </p:ext>
            </p:extLst>
          </p:nvPr>
        </p:nvGraphicFramePr>
        <p:xfrm>
          <a:off x="0" y="1523516"/>
          <a:ext cx="11452860" cy="49126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8415">
                  <a:extLst>
                    <a:ext uri="{9D8B030D-6E8A-4147-A177-3AD203B41FA5}">
                      <a16:colId xmlns:a16="http://schemas.microsoft.com/office/drawing/2014/main" val="198887790"/>
                    </a:ext>
                  </a:extLst>
                </a:gridCol>
                <a:gridCol w="5955964">
                  <a:extLst>
                    <a:ext uri="{9D8B030D-6E8A-4147-A177-3AD203B41FA5}">
                      <a16:colId xmlns:a16="http://schemas.microsoft.com/office/drawing/2014/main" val="395884474"/>
                    </a:ext>
                  </a:extLst>
                </a:gridCol>
                <a:gridCol w="1863811">
                  <a:extLst>
                    <a:ext uri="{9D8B030D-6E8A-4147-A177-3AD203B41FA5}">
                      <a16:colId xmlns:a16="http://schemas.microsoft.com/office/drawing/2014/main" val="3255586996"/>
                    </a:ext>
                  </a:extLst>
                </a:gridCol>
                <a:gridCol w="1679449">
                  <a:extLst>
                    <a:ext uri="{9D8B030D-6E8A-4147-A177-3AD203B41FA5}">
                      <a16:colId xmlns:a16="http://schemas.microsoft.com/office/drawing/2014/main" val="2683532979"/>
                    </a:ext>
                  </a:extLst>
                </a:gridCol>
                <a:gridCol w="1395221">
                  <a:extLst>
                    <a:ext uri="{9D8B030D-6E8A-4147-A177-3AD203B41FA5}">
                      <a16:colId xmlns:a16="http://schemas.microsoft.com/office/drawing/2014/main" val="1438606479"/>
                    </a:ext>
                  </a:extLst>
                </a:gridCol>
              </a:tblGrid>
              <a:tr h="5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No.</a:t>
                      </a:r>
                      <a:endParaRPr lang="en-US" sz="1800" b="1" i="0" u="none" strike="noStrike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Indikator</a:t>
                      </a:r>
                      <a:r>
                        <a:rPr lang="en-US" sz="18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Kinerja</a:t>
                      </a:r>
                      <a:r>
                        <a:rPr lang="en-US" sz="18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Kunci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Usulan </a:t>
                      </a:r>
                      <a:r>
                        <a:rPr lang="en-US" sz="1800" u="none" strike="noStrike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Target </a:t>
                      </a:r>
                      <a:r>
                        <a:rPr lang="id-ID" sz="1800" u="none" strike="noStrike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MCK </a:t>
                      </a:r>
                      <a:r>
                        <a:rPr lang="id-ID" sz="18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2020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Satuan</a:t>
                      </a:r>
                      <a:endParaRPr lang="en-US" sz="1800" b="1" i="0" u="none" strike="noStrike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Rencana</a:t>
                      </a:r>
                      <a:r>
                        <a:rPr lang="en-US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Anggaran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3463095"/>
                  </a:ext>
                </a:extLst>
              </a:tr>
              <a:tr h="35924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Penambahan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mahasiswa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berbeasiswa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dalam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negeri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atau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luar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negeri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Mahasiswa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3537288"/>
                  </a:ext>
                </a:extLst>
              </a:tr>
              <a:tr h="35924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Penambahan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mahasiswa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belajar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di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institusi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mitra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luar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negeri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Mahasiswa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283691"/>
                  </a:ext>
                </a:extLst>
              </a:tr>
              <a:tr h="35924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Program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studi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D4 &amp; S2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Terapan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Program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Studi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2576529"/>
                  </a:ext>
                </a:extLst>
              </a:tr>
              <a:tr h="28989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dosen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dari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luar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negeri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Dosen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4876124"/>
                  </a:ext>
                </a:extLst>
              </a:tr>
              <a:tr h="53449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Mata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Kuliah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berbasis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MOOC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hasil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kerjasama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dengan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perguruan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tinggi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luar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negeri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.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Mata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Kuliah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8213032"/>
                  </a:ext>
                </a:extLst>
              </a:tr>
              <a:tr h="35924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Penambahan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kerjasama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program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studi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dengan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mitra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luar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negeri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Judul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/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Kegiatan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9641443"/>
                  </a:ext>
                </a:extLst>
              </a:tr>
              <a:tr h="35924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Penambahan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perusahaan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pemula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berbasis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teknologi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(start up business)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Kegiatan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6846326"/>
                  </a:ext>
                </a:extLst>
              </a:tr>
              <a:tr h="35924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Penambahan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mata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kuliah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terpadu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berbasis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soft skill,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karakter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jiwa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kewirausahaan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.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Mata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Kuliah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9747422"/>
                  </a:ext>
                </a:extLst>
              </a:tr>
              <a:tr h="35924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mahasiswa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berwirausaha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Mahasiswa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2316796"/>
                  </a:ext>
                </a:extLst>
              </a:tr>
            </a:tbl>
          </a:graphicData>
        </a:graphic>
      </p:graphicFrame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00287" y="197953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Mandat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Capaian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Kinerja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/>
            </a:r>
            <a:b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Bidang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Pendidikan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dan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Kemahasiswaan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(3)</a:t>
            </a:r>
            <a:endParaRPr lang="id-ID" sz="4000" dirty="0">
              <a:solidFill>
                <a:srgbClr val="014A73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0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044961"/>
              </p:ext>
            </p:extLst>
          </p:nvPr>
        </p:nvGraphicFramePr>
        <p:xfrm>
          <a:off x="137160" y="1977390"/>
          <a:ext cx="11441431" cy="43098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6295">
                  <a:extLst>
                    <a:ext uri="{9D8B030D-6E8A-4147-A177-3AD203B41FA5}">
                      <a16:colId xmlns:a16="http://schemas.microsoft.com/office/drawing/2014/main" val="198887790"/>
                    </a:ext>
                  </a:extLst>
                </a:gridCol>
                <a:gridCol w="6141803">
                  <a:extLst>
                    <a:ext uri="{9D8B030D-6E8A-4147-A177-3AD203B41FA5}">
                      <a16:colId xmlns:a16="http://schemas.microsoft.com/office/drawing/2014/main" val="395884474"/>
                    </a:ext>
                  </a:extLst>
                </a:gridCol>
                <a:gridCol w="1955842">
                  <a:extLst>
                    <a:ext uri="{9D8B030D-6E8A-4147-A177-3AD203B41FA5}">
                      <a16:colId xmlns:a16="http://schemas.microsoft.com/office/drawing/2014/main" val="3255586996"/>
                    </a:ext>
                  </a:extLst>
                </a:gridCol>
                <a:gridCol w="1525448">
                  <a:extLst>
                    <a:ext uri="{9D8B030D-6E8A-4147-A177-3AD203B41FA5}">
                      <a16:colId xmlns:a16="http://schemas.microsoft.com/office/drawing/2014/main" val="2683532979"/>
                    </a:ext>
                  </a:extLst>
                </a:gridCol>
                <a:gridCol w="1252043">
                  <a:extLst>
                    <a:ext uri="{9D8B030D-6E8A-4147-A177-3AD203B41FA5}">
                      <a16:colId xmlns:a16="http://schemas.microsoft.com/office/drawing/2014/main" val="2934251361"/>
                    </a:ext>
                  </a:extLst>
                </a:gridCol>
              </a:tblGrid>
              <a:tr h="5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No.</a:t>
                      </a:r>
                      <a:endParaRPr lang="en-US" sz="1800" b="1" i="0" u="none" strike="noStrike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Indikator</a:t>
                      </a:r>
                      <a:r>
                        <a:rPr lang="en-US" sz="18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Kinerja</a:t>
                      </a:r>
                      <a:r>
                        <a:rPr lang="en-US" sz="18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Kunci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Usulan </a:t>
                      </a:r>
                      <a:r>
                        <a:rPr lang="en-US" sz="1800" u="none" strike="noStrike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Target </a:t>
                      </a:r>
                      <a:r>
                        <a:rPr lang="id-ID" sz="1800" u="none" strike="noStrike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MCK </a:t>
                      </a:r>
                      <a:r>
                        <a:rPr lang="id-ID" sz="18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2020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Satuan</a:t>
                      </a:r>
                      <a:endParaRPr lang="en-US" sz="1800" b="1" i="0" u="none" strike="noStrike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Rencana</a:t>
                      </a:r>
                      <a:r>
                        <a:rPr lang="en-US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Anggaran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3463095"/>
                  </a:ext>
                </a:extLst>
              </a:tr>
              <a:tr h="35924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Publikasi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hasil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penelitian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pada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jurnal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nasional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terakreditasi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Judul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3811246"/>
                  </a:ext>
                </a:extLst>
              </a:tr>
              <a:tr h="35924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Persentase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dosen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yang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terdaftar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dalam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SINTA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RistekDikti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Persen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(%)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576722"/>
                  </a:ext>
                </a:extLst>
              </a:tr>
              <a:tr h="35924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fi-FI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Persentase penggunaan dana masyarakat untuk penelitian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Persen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(%)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3774640"/>
                  </a:ext>
                </a:extLst>
              </a:tr>
              <a:tr h="18400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Publikasi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hasil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penelitian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pada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jurnal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internasional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bereputasi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(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terindeks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global)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Judul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2432954"/>
                  </a:ext>
                </a:extLst>
              </a:tr>
              <a:tr h="18400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Kekayaan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Intelektual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yang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didaftarkan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Judul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0019875"/>
                  </a:ext>
                </a:extLst>
              </a:tr>
              <a:tr h="35924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prototipe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atau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hasil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penelitian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pengembangan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Produk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3537288"/>
                  </a:ext>
                </a:extLst>
              </a:tr>
              <a:tr h="35924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Persentase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dana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penelitian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dari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sumber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eksternal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Persen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(%)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283691"/>
                  </a:ext>
                </a:extLst>
              </a:tr>
              <a:tr h="35924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kerjasama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penelitian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jangka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panjang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(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lebih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dari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1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tahun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Kegiatan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2576529"/>
                  </a:ext>
                </a:extLst>
              </a:tr>
              <a:tr h="28989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judul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penelitian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yang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memanfaatkan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akses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jejaring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laboratorium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industri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yang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dimiliki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oleh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mitra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Kegiatan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4876124"/>
                  </a:ext>
                </a:extLst>
              </a:tr>
            </a:tbl>
          </a:graphicData>
        </a:graphic>
      </p:graphicFrame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00287" y="197953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Mandat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Capaian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Kinerja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/>
            </a:r>
            <a:b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Bidang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Penelitian</a:t>
            </a:r>
            <a:endParaRPr lang="id-ID" sz="4000" dirty="0">
              <a:solidFill>
                <a:srgbClr val="014A73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90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990304"/>
              </p:ext>
            </p:extLst>
          </p:nvPr>
        </p:nvGraphicFramePr>
        <p:xfrm>
          <a:off x="0" y="1288736"/>
          <a:ext cx="11407139" cy="55692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5604">
                  <a:extLst>
                    <a:ext uri="{9D8B030D-6E8A-4147-A177-3AD203B41FA5}">
                      <a16:colId xmlns:a16="http://schemas.microsoft.com/office/drawing/2014/main" val="198887790"/>
                    </a:ext>
                  </a:extLst>
                </a:gridCol>
                <a:gridCol w="6498136">
                  <a:extLst>
                    <a:ext uri="{9D8B030D-6E8A-4147-A177-3AD203B41FA5}">
                      <a16:colId xmlns:a16="http://schemas.microsoft.com/office/drawing/2014/main" val="395884474"/>
                    </a:ext>
                  </a:extLst>
                </a:gridCol>
                <a:gridCol w="1822035">
                  <a:extLst>
                    <a:ext uri="{9D8B030D-6E8A-4147-A177-3AD203B41FA5}">
                      <a16:colId xmlns:a16="http://schemas.microsoft.com/office/drawing/2014/main" val="3255586996"/>
                    </a:ext>
                  </a:extLst>
                </a:gridCol>
                <a:gridCol w="1260682">
                  <a:extLst>
                    <a:ext uri="{9D8B030D-6E8A-4147-A177-3AD203B41FA5}">
                      <a16:colId xmlns:a16="http://schemas.microsoft.com/office/drawing/2014/main" val="2683532979"/>
                    </a:ext>
                  </a:extLst>
                </a:gridCol>
                <a:gridCol w="1260682">
                  <a:extLst>
                    <a:ext uri="{9D8B030D-6E8A-4147-A177-3AD203B41FA5}">
                      <a16:colId xmlns:a16="http://schemas.microsoft.com/office/drawing/2014/main" val="4091709326"/>
                    </a:ext>
                  </a:extLst>
                </a:gridCol>
              </a:tblGrid>
              <a:tr h="5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No.</a:t>
                      </a:r>
                      <a:endParaRPr lang="en-US" sz="1800" b="1" i="0" u="none" strike="noStrike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Indikator Kinerja Kunci</a:t>
                      </a:r>
                      <a:endParaRPr lang="en-US" sz="1800" b="1" i="0" u="none" strike="noStrike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Usulan </a:t>
                      </a:r>
                      <a:r>
                        <a:rPr lang="en-US" sz="1800" u="none" strike="noStrike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Target </a:t>
                      </a:r>
                      <a:r>
                        <a:rPr lang="id-ID" sz="1800" u="none" strike="noStrike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MCK </a:t>
                      </a:r>
                      <a:r>
                        <a:rPr lang="id-ID" sz="18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2020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Satuan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Rencana</a:t>
                      </a:r>
                      <a:r>
                        <a:rPr lang="en-US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Anggaran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3463095"/>
                  </a:ext>
                </a:extLst>
              </a:tr>
              <a:tr h="35924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kegiatan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yang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melibatkan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dosen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/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peneliti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UGM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dalam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berbagai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program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perencanaa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,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pelaksanaan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evaluasi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terkait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UUK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JCP DIY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Kegiatan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3811246"/>
                  </a:ext>
                </a:extLst>
              </a:tr>
              <a:tr h="35924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desa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atau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komunitas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yang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dibina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menuju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peningkatan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produksi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/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jasa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yang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berkelanjutan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kemandirian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Kegiatan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576722"/>
                  </a:ext>
                </a:extLst>
              </a:tr>
              <a:tr h="35924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IPTEKS yang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dikembangkan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UGM (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metoda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,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artefak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teknologi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,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purwarupa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) yang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diterapkan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guna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memberi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manfaat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bagi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komunitas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/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industri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/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duniusaha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/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pemerintah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Kegiatan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3774640"/>
                  </a:ext>
                </a:extLst>
              </a:tr>
              <a:tr h="18400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hasil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penelitian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yang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dimanfaatkan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oleh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masyarakat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Laporan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2432954"/>
                  </a:ext>
                </a:extLst>
              </a:tr>
              <a:tr h="18400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kegiatan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dalam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rangka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partisipasi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perbaikan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kualitas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lingkungan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sosial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di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wilayah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sekitar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kampus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UGM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Kegiatan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0019875"/>
                  </a:ext>
                </a:extLst>
              </a:tr>
              <a:tr h="35924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UMKM yang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mendapatkan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peningkatan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kapasitas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untuk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pengembangan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usaha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berbasis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produk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/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jasa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Kegiatan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3537288"/>
                  </a:ext>
                </a:extLst>
              </a:tr>
              <a:tr h="35924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kegiatan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yang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berhubungan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dengan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layanan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kejadian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bencana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alam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bencana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sosial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Kegiatan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283691"/>
                  </a:ext>
                </a:extLst>
              </a:tr>
              <a:tr h="35924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publikasi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berbasis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pengabdian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kepada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masyarakat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tematik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sebagai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diseminasi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peran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UGM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untuk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peningkatan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kesejahteraan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Judul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2576529"/>
                  </a:ext>
                </a:extLst>
              </a:tr>
            </a:tbl>
          </a:graphicData>
        </a:graphic>
      </p:graphicFrame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63077" y="-144947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Mandat</a:t>
            </a:r>
            <a:r>
              <a:rPr lang="en-US" sz="28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28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Capaian</a:t>
            </a:r>
            <a:r>
              <a:rPr lang="en-US" sz="28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28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Kinerja</a:t>
            </a:r>
            <a:r>
              <a:rPr lang="en-US" sz="28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/>
            </a:r>
            <a:br>
              <a:rPr lang="en-US" sz="28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sz="28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Bidang</a:t>
            </a:r>
            <a:r>
              <a:rPr lang="en-US" sz="28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28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Pengabidan</a:t>
            </a:r>
            <a:r>
              <a:rPr lang="en-US" sz="28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28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kpd</a:t>
            </a:r>
            <a:r>
              <a:rPr lang="en-US" sz="28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. </a:t>
            </a:r>
            <a:r>
              <a:rPr lang="en-US" sz="28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Masyarakat</a:t>
            </a:r>
            <a:endParaRPr lang="id-ID" sz="2800" dirty="0">
              <a:solidFill>
                <a:srgbClr val="014A73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6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609269"/>
              </p:ext>
            </p:extLst>
          </p:nvPr>
        </p:nvGraphicFramePr>
        <p:xfrm>
          <a:off x="0" y="2846070"/>
          <a:ext cx="11361420" cy="33540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3338">
                  <a:extLst>
                    <a:ext uri="{9D8B030D-6E8A-4147-A177-3AD203B41FA5}">
                      <a16:colId xmlns:a16="http://schemas.microsoft.com/office/drawing/2014/main" val="198887790"/>
                    </a:ext>
                  </a:extLst>
                </a:gridCol>
                <a:gridCol w="5704683">
                  <a:extLst>
                    <a:ext uri="{9D8B030D-6E8A-4147-A177-3AD203B41FA5}">
                      <a16:colId xmlns:a16="http://schemas.microsoft.com/office/drawing/2014/main" val="395884474"/>
                    </a:ext>
                  </a:extLst>
                </a:gridCol>
                <a:gridCol w="2501133">
                  <a:extLst>
                    <a:ext uri="{9D8B030D-6E8A-4147-A177-3AD203B41FA5}">
                      <a16:colId xmlns:a16="http://schemas.microsoft.com/office/drawing/2014/main" val="3255586996"/>
                    </a:ext>
                  </a:extLst>
                </a:gridCol>
                <a:gridCol w="1296133">
                  <a:extLst>
                    <a:ext uri="{9D8B030D-6E8A-4147-A177-3AD203B41FA5}">
                      <a16:colId xmlns:a16="http://schemas.microsoft.com/office/drawing/2014/main" val="2683532979"/>
                    </a:ext>
                  </a:extLst>
                </a:gridCol>
                <a:gridCol w="1296133">
                  <a:extLst>
                    <a:ext uri="{9D8B030D-6E8A-4147-A177-3AD203B41FA5}">
                      <a16:colId xmlns:a16="http://schemas.microsoft.com/office/drawing/2014/main" val="87365691"/>
                    </a:ext>
                  </a:extLst>
                </a:gridCol>
              </a:tblGrid>
              <a:tr h="5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No.</a:t>
                      </a:r>
                      <a:endParaRPr lang="en-US" sz="2000" b="1" i="0" u="none" strike="noStrike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Indikator</a:t>
                      </a:r>
                      <a:r>
                        <a:rPr lang="en-US" sz="20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200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Kinerja</a:t>
                      </a:r>
                      <a:r>
                        <a:rPr lang="en-US" sz="20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200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Kunci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u="none" strike="noStrike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Usulan</a:t>
                      </a:r>
                      <a:r>
                        <a:rPr lang="en-US" sz="2000" u="none" strike="noStrike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Target</a:t>
                      </a:r>
                      <a:r>
                        <a:rPr lang="id-ID" sz="2000" u="none" strike="noStrike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id-ID" sz="20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MCK 2020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Satuan</a:t>
                      </a:r>
                      <a:endParaRPr lang="en-US" sz="2000" b="1" i="0" u="none" strike="noStrike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Rencana</a:t>
                      </a:r>
                      <a:r>
                        <a:rPr lang="en-US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Anggaran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3463095"/>
                  </a:ext>
                </a:extLst>
              </a:tr>
              <a:tr h="359249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Dokumen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perencanaan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pengadaan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Dosen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berdasarkan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arsitektur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pengembangan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keilmuan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yang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memuat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kebutuhan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strategis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Universitas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Fakultas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.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Dokumen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3811246"/>
                  </a:ext>
                </a:extLst>
              </a:tr>
              <a:tr h="359249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Dokumen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perencanaan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kebutuhan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Tenaga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Kependidikan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secara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komprehensif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Dokumen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576722"/>
                  </a:ext>
                </a:extLst>
              </a:tr>
              <a:tr h="359249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Rasio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Dosen:Tendik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Orang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3774640"/>
                  </a:ext>
                </a:extLst>
              </a:tr>
              <a:tr h="184006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Penambahan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dosen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bergelar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doktor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Orang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2432954"/>
                  </a:ext>
                </a:extLst>
              </a:tr>
              <a:tr h="184006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Penambahan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dosen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Lektor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Kepala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Orang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0019875"/>
                  </a:ext>
                </a:extLst>
              </a:tr>
              <a:tr h="359249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Penambahan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dosen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Guru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Besar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Orang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3537288"/>
                  </a:ext>
                </a:extLst>
              </a:tr>
            </a:tbl>
          </a:graphicData>
        </a:graphic>
      </p:graphicFrame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94497" y="929473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Mandat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Capaian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Kinerja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/>
            </a:r>
            <a:b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Bidang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Sumber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Daya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Manusia</a:t>
            </a:r>
            <a:endParaRPr lang="id-ID" sz="4000" dirty="0">
              <a:solidFill>
                <a:srgbClr val="014A73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2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179746"/>
              </p:ext>
            </p:extLst>
          </p:nvPr>
        </p:nvGraphicFramePr>
        <p:xfrm>
          <a:off x="0" y="2846070"/>
          <a:ext cx="11510009" cy="19249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6326">
                  <a:extLst>
                    <a:ext uri="{9D8B030D-6E8A-4147-A177-3AD203B41FA5}">
                      <a16:colId xmlns:a16="http://schemas.microsoft.com/office/drawing/2014/main" val="198887790"/>
                    </a:ext>
                  </a:extLst>
                </a:gridCol>
                <a:gridCol w="5453679">
                  <a:extLst>
                    <a:ext uri="{9D8B030D-6E8A-4147-A177-3AD203B41FA5}">
                      <a16:colId xmlns:a16="http://schemas.microsoft.com/office/drawing/2014/main" val="395884474"/>
                    </a:ext>
                  </a:extLst>
                </a:gridCol>
                <a:gridCol w="2620002">
                  <a:extLst>
                    <a:ext uri="{9D8B030D-6E8A-4147-A177-3AD203B41FA5}">
                      <a16:colId xmlns:a16="http://schemas.microsoft.com/office/drawing/2014/main" val="3255586996"/>
                    </a:ext>
                  </a:extLst>
                </a:gridCol>
                <a:gridCol w="1440001">
                  <a:extLst>
                    <a:ext uri="{9D8B030D-6E8A-4147-A177-3AD203B41FA5}">
                      <a16:colId xmlns:a16="http://schemas.microsoft.com/office/drawing/2014/main" val="2683532979"/>
                    </a:ext>
                  </a:extLst>
                </a:gridCol>
                <a:gridCol w="1440001">
                  <a:extLst>
                    <a:ext uri="{9D8B030D-6E8A-4147-A177-3AD203B41FA5}">
                      <a16:colId xmlns:a16="http://schemas.microsoft.com/office/drawing/2014/main" val="2820642175"/>
                    </a:ext>
                  </a:extLst>
                </a:gridCol>
              </a:tblGrid>
              <a:tr h="5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No.</a:t>
                      </a:r>
                      <a:endParaRPr lang="en-US" sz="2000" b="1" i="0" u="none" strike="noStrike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Indikator Kinerja Kunci</a:t>
                      </a:r>
                      <a:endParaRPr lang="en-US" sz="2000" b="1" i="0" u="none" strike="noStrike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Usulan </a:t>
                      </a:r>
                      <a:r>
                        <a:rPr lang="en-US" sz="2000" u="none" strike="noStrike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Target </a:t>
                      </a:r>
                      <a:r>
                        <a:rPr lang="id-ID" sz="2000" u="none" strike="noStrike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MCK </a:t>
                      </a:r>
                      <a:r>
                        <a:rPr lang="id-ID" sz="20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2020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Satuan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Rencana</a:t>
                      </a:r>
                      <a:r>
                        <a:rPr lang="en-US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Anggaran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3463095"/>
                  </a:ext>
                </a:extLst>
              </a:tr>
              <a:tr h="359249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Tingkat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utilisasi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fasilitas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kuliah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kantor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2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Manfaat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3811246"/>
                  </a:ext>
                </a:extLst>
              </a:tr>
              <a:tr h="359249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kecelakaan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di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tempat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kerja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/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belajar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2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Laporan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576722"/>
                  </a:ext>
                </a:extLst>
              </a:tr>
              <a:tr h="359249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Ketersediaan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fasilitas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akses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difabel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pada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fasilitas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kuliah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kantor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2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Persen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(%)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3774640"/>
                  </a:ext>
                </a:extLst>
              </a:tr>
            </a:tbl>
          </a:graphicData>
        </a:graphic>
      </p:graphicFrame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94497" y="929473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Mandat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Capaian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Kinerja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/>
            </a:r>
            <a:b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Bidang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Infrastruktur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Fisik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dan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Lingkungan</a:t>
            </a:r>
            <a:endParaRPr lang="id-ID" sz="4000" dirty="0">
              <a:solidFill>
                <a:srgbClr val="014A73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99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024127"/>
              </p:ext>
            </p:extLst>
          </p:nvPr>
        </p:nvGraphicFramePr>
        <p:xfrm>
          <a:off x="0" y="1920240"/>
          <a:ext cx="11224260" cy="44434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5611">
                  <a:extLst>
                    <a:ext uri="{9D8B030D-6E8A-4147-A177-3AD203B41FA5}">
                      <a16:colId xmlns:a16="http://schemas.microsoft.com/office/drawing/2014/main" val="198887790"/>
                    </a:ext>
                  </a:extLst>
                </a:gridCol>
                <a:gridCol w="6326679">
                  <a:extLst>
                    <a:ext uri="{9D8B030D-6E8A-4147-A177-3AD203B41FA5}">
                      <a16:colId xmlns:a16="http://schemas.microsoft.com/office/drawing/2014/main" val="395884474"/>
                    </a:ext>
                  </a:extLst>
                </a:gridCol>
                <a:gridCol w="1851246">
                  <a:extLst>
                    <a:ext uri="{9D8B030D-6E8A-4147-A177-3AD203B41FA5}">
                      <a16:colId xmlns:a16="http://schemas.microsoft.com/office/drawing/2014/main" val="3255586996"/>
                    </a:ext>
                  </a:extLst>
                </a:gridCol>
                <a:gridCol w="1240362">
                  <a:extLst>
                    <a:ext uri="{9D8B030D-6E8A-4147-A177-3AD203B41FA5}">
                      <a16:colId xmlns:a16="http://schemas.microsoft.com/office/drawing/2014/main" val="2683532979"/>
                    </a:ext>
                  </a:extLst>
                </a:gridCol>
                <a:gridCol w="1240362">
                  <a:extLst>
                    <a:ext uri="{9D8B030D-6E8A-4147-A177-3AD203B41FA5}">
                      <a16:colId xmlns:a16="http://schemas.microsoft.com/office/drawing/2014/main" val="2214022003"/>
                    </a:ext>
                  </a:extLst>
                </a:gridCol>
              </a:tblGrid>
              <a:tr h="5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No.</a:t>
                      </a:r>
                      <a:endParaRPr lang="en-US" sz="1800" b="1" i="0" u="none" strike="noStrike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Indikator Kinerja Kunci</a:t>
                      </a:r>
                      <a:endParaRPr lang="en-US" sz="1800" b="1" i="0" u="none" strike="noStrike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Usulan </a:t>
                      </a:r>
                      <a:r>
                        <a:rPr lang="en-US" sz="1800" u="none" strike="noStrike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Target </a:t>
                      </a:r>
                      <a:r>
                        <a:rPr lang="id-ID" sz="1800" u="none" strike="noStrike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MCK </a:t>
                      </a:r>
                      <a:r>
                        <a:rPr lang="id-ID" sz="18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2020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Satuan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Rencana</a:t>
                      </a:r>
                      <a:r>
                        <a:rPr lang="en-US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Anggaran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3463095"/>
                  </a:ext>
                </a:extLst>
              </a:tr>
              <a:tr h="35924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kerjasama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strategis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yang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implementatif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dalam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medukung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kegiatan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tridharma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Kegiatan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3811246"/>
                  </a:ext>
                </a:extLst>
              </a:tr>
              <a:tr h="35924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kerjasama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strategik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yang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menghasilkan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luaran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capaian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program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internasionalisasi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seperti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peningkatan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penelitian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dengan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mitra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asing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,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pertukaran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professor/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peneliti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,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pertukaran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mahasiswa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; program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paparan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global academic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peningkatan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sumber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pendanaan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luar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negeri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Kegiatan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576722"/>
                  </a:ext>
                </a:extLst>
              </a:tr>
              <a:tr h="35924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program-program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strategis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hasil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sinergitas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antara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UGM, alumni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jejaring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alumni yang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mampu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berkontribusi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dalam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penguatan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tridharma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Dokumen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3774640"/>
                  </a:ext>
                </a:extLst>
              </a:tr>
              <a:tr h="18400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partisipasi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alumni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dalam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penguatan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tridharma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Kegiatan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2432954"/>
                  </a:ext>
                </a:extLst>
              </a:tr>
              <a:tr h="18400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dosen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,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tendik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, alumni yang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menghasilkan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produk-produk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yang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siap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diinkubasi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melalui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PPBT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Orang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0019875"/>
                  </a:ext>
                </a:extLst>
              </a:tr>
            </a:tbl>
          </a:graphicData>
        </a:graphic>
      </p:graphicFrame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28787" y="495133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Mandat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Capaian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Kinerja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/>
            </a:r>
            <a:b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Bidang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Kerja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Sama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, Alumni,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dan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Inkubasi</a:t>
            </a:r>
            <a:endParaRPr lang="id-ID" sz="4000" dirty="0">
              <a:solidFill>
                <a:srgbClr val="014A73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52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800287" y="197953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Prioritas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(Quick 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Wins)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Tahun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2020 </a:t>
            </a:r>
            <a:b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maksimal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3 slide)</a:t>
            </a:r>
            <a:endParaRPr lang="id-ID" sz="4000" dirty="0">
              <a:solidFill>
                <a:srgbClr val="014A73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00201"/>
            <a:ext cx="7543800" cy="40416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397786"/>
            <a:ext cx="11247120" cy="495729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n-US" sz="3200" b="1" dirty="0" smtClean="0">
              <a:latin typeface="Cambria" pitchFamily="18" charset="0"/>
              <a:ea typeface="Arial Unicode MS" pitchFamily="34" charset="-128"/>
              <a:cs typeface="Arial Unicode MS" pitchFamily="34" charset="-128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ini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menyampaikan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butir-butir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rencana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pengembangan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yang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direncanakan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pelaksanaannya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pada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tahun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2020:</a:t>
            </a:r>
          </a:p>
          <a:p>
            <a:pPr marL="514350" indent="-514350" algn="just">
              <a:buFont typeface="Wingdings" panose="05000000000000000000" pitchFamily="2" charset="2"/>
              <a:buChar char="q"/>
            </a:pP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Prioritas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Bidang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Tridharma</a:t>
            </a:r>
            <a:endParaRPr lang="en-US" sz="3200" b="1" dirty="0" smtClean="0">
              <a:latin typeface="Cambria" pitchFamily="18" charset="0"/>
              <a:ea typeface="Arial Unicode MS" pitchFamily="34" charset="-128"/>
              <a:cs typeface="Arial Unicode MS" pitchFamily="34" charset="-128"/>
            </a:endParaRPr>
          </a:p>
          <a:p>
            <a:pPr marL="857250" lvl="1" indent="-400050" algn="just">
              <a:buFont typeface="Wingdings" panose="05000000000000000000" pitchFamily="2" charset="2"/>
              <a:buChar char="Ø"/>
            </a:pPr>
            <a:r>
              <a:rPr lang="en-US" sz="28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Pendidikan</a:t>
            </a:r>
            <a:endParaRPr lang="en-US" sz="2800" b="1" dirty="0" smtClean="0">
              <a:latin typeface="Cambria" pitchFamily="18" charset="0"/>
              <a:ea typeface="Arial Unicode MS" pitchFamily="34" charset="-128"/>
              <a:cs typeface="Arial Unicode MS" pitchFamily="34" charset="-128"/>
            </a:endParaRPr>
          </a:p>
          <a:p>
            <a:pPr marL="857250" lvl="1" indent="-400050" algn="just">
              <a:buFont typeface="Wingdings" panose="05000000000000000000" pitchFamily="2" charset="2"/>
              <a:buChar char="Ø"/>
            </a:pPr>
            <a:r>
              <a:rPr lang="en-US" sz="28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Penelitian</a:t>
            </a:r>
            <a:endParaRPr lang="en-US" sz="2800" b="1" dirty="0" smtClean="0">
              <a:latin typeface="Cambria" pitchFamily="18" charset="0"/>
              <a:ea typeface="Arial Unicode MS" pitchFamily="34" charset="-128"/>
              <a:cs typeface="Arial Unicode MS" pitchFamily="34" charset="-128"/>
            </a:endParaRPr>
          </a:p>
          <a:p>
            <a:pPr marL="857250" lvl="1" indent="-400050" algn="just">
              <a:buFont typeface="Wingdings" panose="05000000000000000000" pitchFamily="2" charset="2"/>
              <a:buChar char="Ø"/>
            </a:pPr>
            <a:r>
              <a:rPr lang="en-US" sz="28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Pengabdian</a:t>
            </a:r>
            <a:r>
              <a:rPr lang="en-US" sz="28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kpd</a:t>
            </a:r>
            <a:r>
              <a:rPr lang="en-US" sz="28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en-US" sz="28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Masyarakat</a:t>
            </a:r>
            <a:endParaRPr lang="en-US" sz="2800" b="1" dirty="0" smtClean="0">
              <a:latin typeface="Cambria" pitchFamily="18" charset="0"/>
              <a:ea typeface="Arial Unicode MS" pitchFamily="34" charset="-128"/>
              <a:cs typeface="Arial Unicode MS" pitchFamily="34" charset="-128"/>
            </a:endParaRPr>
          </a:p>
          <a:p>
            <a:pPr marL="857250" lvl="1" indent="-400050" algn="just">
              <a:buFont typeface="Wingdings" panose="05000000000000000000" pitchFamily="2" charset="2"/>
              <a:buChar char="Ø"/>
            </a:pPr>
            <a:endParaRPr lang="en-US" sz="2800" b="1" dirty="0">
              <a:latin typeface="Cambria" pitchFamily="18" charset="0"/>
              <a:ea typeface="Arial Unicode MS" pitchFamily="34" charset="-128"/>
              <a:cs typeface="Arial Unicode MS" pitchFamily="34" charset="-128"/>
            </a:endParaRP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Prioritas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Penting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Selain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Bidang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Tridharma</a:t>
            </a:r>
            <a:endParaRPr lang="en-US" sz="3200" b="1" dirty="0">
              <a:latin typeface="Cambria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999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800287" y="197953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Strategi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Pencapaian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Prioritas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2020</a:t>
            </a:r>
            <a:b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maksimal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2 slide)</a:t>
            </a:r>
            <a:endParaRPr lang="id-ID" sz="4000" dirty="0">
              <a:solidFill>
                <a:srgbClr val="014A73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00201"/>
            <a:ext cx="7543800" cy="40416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397786"/>
            <a:ext cx="11247120" cy="495729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n-US" sz="3200" b="1" dirty="0" smtClean="0">
              <a:latin typeface="Cambria" pitchFamily="18" charset="0"/>
              <a:ea typeface="Arial Unicode MS" pitchFamily="34" charset="-128"/>
              <a:cs typeface="Arial Unicode MS" pitchFamily="34" charset="-128"/>
            </a:endParaRPr>
          </a:p>
          <a:p>
            <a:pPr marL="0" indent="0" algn="just">
              <a:buNone/>
            </a:pP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Menyampaikan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penjelasan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singkat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tentang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strategi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pencapaian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prioritas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tahun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2020</a:t>
            </a:r>
          </a:p>
          <a:p>
            <a:pPr marL="514350" indent="-514350" algn="just">
              <a:buFont typeface="Wingdings" panose="05000000000000000000" pitchFamily="2" charset="2"/>
              <a:buChar char="ü"/>
            </a:pP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….. .</a:t>
            </a:r>
          </a:p>
          <a:p>
            <a:pPr marL="514350" indent="-514350" algn="just">
              <a:buFont typeface="Wingdings" panose="05000000000000000000" pitchFamily="2" charset="2"/>
              <a:buChar char="ü"/>
            </a:pP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….. .</a:t>
            </a:r>
          </a:p>
          <a:p>
            <a:pPr marL="514350" indent="-514350" algn="just">
              <a:buFont typeface="Wingdings" panose="05000000000000000000" pitchFamily="2" charset="2"/>
              <a:buChar char="ü"/>
            </a:pP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…..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Dst</a:t>
            </a:r>
            <a:endParaRPr lang="en-US" sz="3200" b="1" dirty="0">
              <a:latin typeface="Cambria" pitchFamily="18" charset="0"/>
              <a:ea typeface="Arial Unicode MS" pitchFamily="34" charset="-128"/>
              <a:cs typeface="Arial Unicode MS" pitchFamily="34" charset="-128"/>
            </a:endParaRPr>
          </a:p>
          <a:p>
            <a:pPr marL="0" indent="0" algn="just">
              <a:buNone/>
            </a:pPr>
            <a:endParaRPr lang="en-US" sz="3200" b="1" dirty="0" smtClean="0">
              <a:latin typeface="Cambria" pitchFamily="18" charset="0"/>
              <a:ea typeface="Arial Unicode MS" pitchFamily="34" charset="-128"/>
              <a:cs typeface="Arial Unicode MS" pitchFamily="34" charset="-128"/>
            </a:endParaRPr>
          </a:p>
          <a:p>
            <a:pPr marL="0" indent="0" algn="just">
              <a:buNone/>
            </a:pPr>
            <a:endParaRPr lang="en-US" sz="3200" b="1" dirty="0" smtClean="0">
              <a:latin typeface="Cambria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194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800287" y="197953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Tantangan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Pencapaian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Prioritas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2020</a:t>
            </a:r>
            <a:b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maksimal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2 slide)</a:t>
            </a:r>
            <a:endParaRPr lang="id-ID" sz="4000" dirty="0">
              <a:solidFill>
                <a:srgbClr val="014A73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00201"/>
            <a:ext cx="7543800" cy="40416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397786"/>
            <a:ext cx="11247120" cy="495729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n-US" sz="3200" b="1" dirty="0" smtClean="0">
              <a:latin typeface="Cambria" pitchFamily="18" charset="0"/>
              <a:ea typeface="Arial Unicode MS" pitchFamily="34" charset="-128"/>
              <a:cs typeface="Arial Unicode MS" pitchFamily="34" charset="-128"/>
            </a:endParaRPr>
          </a:p>
          <a:p>
            <a:pPr marL="0" indent="0" algn="just">
              <a:buNone/>
            </a:pP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Menyampaikan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penjelasan</a:t>
            </a:r>
            <a:r>
              <a:rPr lang="en-US" sz="3200" b="1" dirty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singkat</a:t>
            </a:r>
            <a:r>
              <a:rPr lang="en-US" sz="3200" b="1" dirty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tentang</a:t>
            </a:r>
            <a:r>
              <a:rPr lang="en-US" sz="3200" b="1" dirty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tantangan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pencapaian</a:t>
            </a:r>
            <a:r>
              <a:rPr lang="en-US" sz="3200" b="1" dirty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prioritas</a:t>
            </a:r>
            <a:r>
              <a:rPr lang="en-US" sz="3200" b="1" dirty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tahun</a:t>
            </a:r>
            <a:r>
              <a:rPr lang="en-US" sz="3200" b="1" dirty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2020</a:t>
            </a:r>
          </a:p>
          <a:p>
            <a:pPr marL="514350" indent="-514350" algn="just">
              <a:buFont typeface="Wingdings" panose="05000000000000000000" pitchFamily="2" charset="2"/>
              <a:buChar char="ü"/>
            </a:pPr>
            <a:r>
              <a:rPr lang="en-US" sz="3200" b="1" dirty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….. .</a:t>
            </a:r>
          </a:p>
          <a:p>
            <a:pPr marL="514350" indent="-514350" algn="just">
              <a:buFont typeface="Wingdings" panose="05000000000000000000" pitchFamily="2" charset="2"/>
              <a:buChar char="ü"/>
            </a:pPr>
            <a:r>
              <a:rPr lang="en-US" sz="3200" b="1" dirty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….. .</a:t>
            </a:r>
          </a:p>
          <a:p>
            <a:pPr marL="514350" indent="-514350" algn="just">
              <a:buFont typeface="Wingdings" panose="05000000000000000000" pitchFamily="2" charset="2"/>
              <a:buChar char="ü"/>
            </a:pPr>
            <a:r>
              <a:rPr lang="en-US" sz="3200" b="1" dirty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….. </a:t>
            </a:r>
            <a:r>
              <a:rPr lang="en-US" sz="3200" b="1" dirty="0" err="1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dst</a:t>
            </a:r>
            <a:endParaRPr lang="en-US" sz="3200" b="1" dirty="0">
              <a:latin typeface="Cambria" pitchFamily="18" charset="0"/>
              <a:ea typeface="Arial Unicode MS" pitchFamily="34" charset="-128"/>
              <a:cs typeface="Arial Unicode MS" pitchFamily="34" charset="-128"/>
            </a:endParaRPr>
          </a:p>
          <a:p>
            <a:pPr marL="0" indent="0" algn="just">
              <a:buNone/>
            </a:pPr>
            <a:endParaRPr lang="en-US" sz="3200" b="1" dirty="0" smtClean="0">
              <a:latin typeface="Cambria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598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800287" y="19795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Rencana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Anggaran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2020</a:t>
            </a:r>
            <a:b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diolah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dari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aplikasi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SIMABEKA</a:t>
            </a:r>
            <a:b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maksimal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2 slide)</a:t>
            </a:r>
            <a:endParaRPr lang="id-ID" sz="4000" dirty="0">
              <a:solidFill>
                <a:srgbClr val="014A73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34367" y="3656356"/>
            <a:ext cx="11757633" cy="1785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7030A0"/>
                </a:solidFill>
              </a:rPr>
              <a:t>(1)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id-ID" sz="2000" dirty="0" smtClean="0">
                <a:solidFill>
                  <a:schemeClr val="tx1"/>
                </a:solidFill>
              </a:rPr>
              <a:t>Terdiri dari penerimaan pendidikan, non pendidikan, BPPTNBH, alokasi investasi 2020 dan surplus RKAT 2019 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(2</a:t>
            </a:r>
            <a:r>
              <a:rPr lang="en-US" sz="2000" dirty="0">
                <a:solidFill>
                  <a:srgbClr val="FF0000"/>
                </a:solidFill>
              </a:rPr>
              <a:t>)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id-ID" sz="2000" dirty="0" smtClean="0">
                <a:solidFill>
                  <a:schemeClr val="tx1"/>
                </a:solidFill>
              </a:rPr>
              <a:t>Jumlah i</a:t>
            </a:r>
            <a:r>
              <a:rPr lang="en-US" sz="2000" dirty="0" err="1" smtClean="0">
                <a:solidFill>
                  <a:schemeClr val="tx1"/>
                </a:solidFill>
              </a:rPr>
              <a:t>sian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id-ID" sz="2000" dirty="0" smtClean="0">
                <a:solidFill>
                  <a:schemeClr val="tx1"/>
                </a:solidFill>
              </a:rPr>
              <a:t>rencana pengeluaran </a:t>
            </a:r>
            <a:r>
              <a:rPr lang="en-US" sz="2000" dirty="0" smtClean="0">
                <a:solidFill>
                  <a:schemeClr val="tx1"/>
                </a:solidFill>
              </a:rPr>
              <a:t>di </a:t>
            </a:r>
            <a:r>
              <a:rPr lang="en-US" sz="2000" dirty="0" err="1" smtClean="0">
                <a:solidFill>
                  <a:schemeClr val="tx1"/>
                </a:solidFill>
              </a:rPr>
              <a:t>simabeka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prioritas</a:t>
            </a:r>
            <a:r>
              <a:rPr lang="en-US" sz="2000" dirty="0" smtClean="0">
                <a:solidFill>
                  <a:schemeClr val="tx1"/>
                </a:solidFill>
              </a:rPr>
              <a:t> 1 + </a:t>
            </a:r>
            <a:r>
              <a:rPr lang="en-US" sz="2000" dirty="0" err="1" smtClean="0">
                <a:solidFill>
                  <a:schemeClr val="tx1"/>
                </a:solidFill>
              </a:rPr>
              <a:t>prioritas</a:t>
            </a:r>
            <a:r>
              <a:rPr lang="en-US" sz="2000" dirty="0" smtClean="0">
                <a:solidFill>
                  <a:schemeClr val="tx1"/>
                </a:solidFill>
              </a:rPr>
              <a:t> 2</a:t>
            </a:r>
          </a:p>
          <a:p>
            <a:endParaRPr lang="id-ID" sz="2000" dirty="0">
              <a:solidFill>
                <a:schemeClr val="tx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088849"/>
              </p:ext>
            </p:extLst>
          </p:nvPr>
        </p:nvGraphicFramePr>
        <p:xfrm>
          <a:off x="434367" y="4542724"/>
          <a:ext cx="112474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9488">
                  <a:extLst>
                    <a:ext uri="{9D8B030D-6E8A-4147-A177-3AD203B41FA5}">
                      <a16:colId xmlns:a16="http://schemas.microsoft.com/office/drawing/2014/main" val="2677026964"/>
                    </a:ext>
                  </a:extLst>
                </a:gridCol>
                <a:gridCol w="2249488">
                  <a:extLst>
                    <a:ext uri="{9D8B030D-6E8A-4147-A177-3AD203B41FA5}">
                      <a16:colId xmlns:a16="http://schemas.microsoft.com/office/drawing/2014/main" val="3583471049"/>
                    </a:ext>
                  </a:extLst>
                </a:gridCol>
                <a:gridCol w="2249488">
                  <a:extLst>
                    <a:ext uri="{9D8B030D-6E8A-4147-A177-3AD203B41FA5}">
                      <a16:colId xmlns:a16="http://schemas.microsoft.com/office/drawing/2014/main" val="98990194"/>
                    </a:ext>
                  </a:extLst>
                </a:gridCol>
                <a:gridCol w="2249488">
                  <a:extLst>
                    <a:ext uri="{9D8B030D-6E8A-4147-A177-3AD203B41FA5}">
                      <a16:colId xmlns:a16="http://schemas.microsoft.com/office/drawing/2014/main" val="2854395107"/>
                    </a:ext>
                  </a:extLst>
                </a:gridCol>
                <a:gridCol w="2249488">
                  <a:extLst>
                    <a:ext uri="{9D8B030D-6E8A-4147-A177-3AD203B41FA5}">
                      <a16:colId xmlns:a16="http://schemas.microsoft.com/office/drawing/2014/main" val="28841794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Belanja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Personil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Belanja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Barang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Jasa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Belanja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Perjalanan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Belanja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Pemeliharaan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Belanja</a:t>
                      </a:r>
                      <a:r>
                        <a:rPr lang="en-US" dirty="0" smtClean="0"/>
                        <a:t> Modal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7912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 …. </a:t>
                      </a:r>
                      <a:r>
                        <a:rPr lang="en-US" dirty="0" smtClean="0"/>
                        <a:t>,00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 …. </a:t>
                      </a:r>
                      <a:r>
                        <a:rPr lang="en-US" dirty="0" smtClean="0"/>
                        <a:t>,00</a:t>
                      </a:r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 …. </a:t>
                      </a:r>
                      <a:r>
                        <a:rPr lang="en-US" dirty="0" smtClean="0"/>
                        <a:t>,00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 …. </a:t>
                      </a:r>
                      <a:r>
                        <a:rPr lang="en-US" dirty="0" smtClean="0"/>
                        <a:t>,00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 …. </a:t>
                      </a:r>
                      <a:r>
                        <a:rPr lang="en-US" dirty="0" smtClean="0"/>
                        <a:t>,00</a:t>
                      </a:r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4974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Persentase</a:t>
                      </a:r>
                      <a:r>
                        <a:rPr lang="en-US" dirty="0" smtClean="0"/>
                        <a:t>: …. %*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Persentase</a:t>
                      </a:r>
                      <a:r>
                        <a:rPr lang="en-US" dirty="0" smtClean="0"/>
                        <a:t>: …. %*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Persentase</a:t>
                      </a:r>
                      <a:r>
                        <a:rPr lang="en-US" dirty="0" smtClean="0"/>
                        <a:t>: …. %*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Persentase</a:t>
                      </a:r>
                      <a:r>
                        <a:rPr lang="en-US" dirty="0" smtClean="0"/>
                        <a:t>: …. %*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Persentase</a:t>
                      </a:r>
                      <a:r>
                        <a:rPr lang="en-US" dirty="0" smtClean="0"/>
                        <a:t>: …. %*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552075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34367" y="5850930"/>
            <a:ext cx="11270268" cy="2817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</a:rPr>
              <a:t>*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Persentase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dihitung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dari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id-ID" sz="2000" dirty="0" smtClean="0">
                <a:solidFill>
                  <a:schemeClr val="tx1"/>
                </a:solidFill>
              </a:rPr>
              <a:t>jumlah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belanja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terkait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dibandingkan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dengan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id-ID" sz="2000" dirty="0" smtClean="0">
                <a:solidFill>
                  <a:schemeClr val="tx1"/>
                </a:solidFill>
              </a:rPr>
              <a:t>jumlah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rencana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pengeluaran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sesuai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Tabel</a:t>
            </a:r>
            <a:r>
              <a:rPr lang="en-US" sz="2000" dirty="0" smtClean="0">
                <a:solidFill>
                  <a:schemeClr val="tx1"/>
                </a:solidFill>
              </a:rPr>
              <a:t> A</a:t>
            </a:r>
            <a:endParaRPr lang="id-ID" sz="2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515239" y="1460832"/>
            <a:ext cx="1108523" cy="5167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TABEL A</a:t>
            </a:r>
            <a:endParaRPr lang="id-ID" sz="2000" b="1" dirty="0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53237" y="4022040"/>
            <a:ext cx="1108523" cy="5167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TABEL B</a:t>
            </a:r>
            <a:endParaRPr lang="id-ID" sz="2000" b="1" dirty="0">
              <a:solidFill>
                <a:schemeClr val="accent2"/>
              </a:solidFill>
            </a:endParaRPr>
          </a:p>
        </p:txBody>
      </p:sp>
      <p:graphicFrame>
        <p:nvGraphicFramePr>
          <p:cNvPr id="11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9168040"/>
              </p:ext>
            </p:extLst>
          </p:nvPr>
        </p:nvGraphicFramePr>
        <p:xfrm>
          <a:off x="434367" y="2050437"/>
          <a:ext cx="11247438" cy="1068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23719">
                  <a:extLst>
                    <a:ext uri="{9D8B030D-6E8A-4147-A177-3AD203B41FA5}">
                      <a16:colId xmlns:a16="http://schemas.microsoft.com/office/drawing/2014/main" val="2636723628"/>
                    </a:ext>
                  </a:extLst>
                </a:gridCol>
                <a:gridCol w="5623719">
                  <a:extLst>
                    <a:ext uri="{9D8B030D-6E8A-4147-A177-3AD203B41FA5}">
                      <a16:colId xmlns:a16="http://schemas.microsoft.com/office/drawing/2014/main" val="36513848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Jumlah Rencana </a:t>
                      </a:r>
                      <a:r>
                        <a:rPr lang="id-ID" sz="2400" baseline="0" dirty="0" smtClean="0"/>
                        <a:t>Dana Tersedia </a:t>
                      </a:r>
                      <a:r>
                        <a:rPr lang="en-US" sz="2400" baseline="0" dirty="0" smtClean="0">
                          <a:solidFill>
                            <a:srgbClr val="7030A0"/>
                          </a:solidFill>
                        </a:rPr>
                        <a:t>(1)</a:t>
                      </a:r>
                      <a:endParaRPr lang="en-US" sz="240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/>
                        <a:t>Jumlah </a:t>
                      </a:r>
                      <a:r>
                        <a:rPr lang="en-US" sz="2800" dirty="0" err="1" smtClean="0"/>
                        <a:t>Rencana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Pengeluaran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(2)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1439611"/>
                  </a:ext>
                </a:extLst>
              </a:tr>
              <a:tr h="54991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err="1" smtClean="0"/>
                        <a:t>Rp</a:t>
                      </a:r>
                      <a:r>
                        <a:rPr lang="en-US" sz="2800" dirty="0" smtClean="0"/>
                        <a:t> ……. ,00 + </a:t>
                      </a:r>
                      <a:r>
                        <a:rPr lang="en-US" sz="2800" dirty="0" err="1" smtClean="0"/>
                        <a:t>Rp</a:t>
                      </a:r>
                      <a:r>
                        <a:rPr lang="en-US" sz="2800" dirty="0" smtClean="0"/>
                        <a:t> ……. ,00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smtClean="0"/>
                        <a:t>= </a:t>
                      </a:r>
                      <a:r>
                        <a:rPr lang="en-US" sz="2800" dirty="0" err="1" smtClean="0"/>
                        <a:t>Rp</a:t>
                      </a:r>
                      <a:r>
                        <a:rPr lang="en-US" sz="2800" dirty="0" smtClean="0"/>
                        <a:t> ……. ,00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err="1" smtClean="0"/>
                        <a:t>Rp</a:t>
                      </a:r>
                      <a:r>
                        <a:rPr lang="en-US" sz="2800" dirty="0" smtClean="0"/>
                        <a:t> ……. ,00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858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624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04628"/>
            <a:ext cx="10515600" cy="776288"/>
          </a:xfrm>
        </p:spPr>
        <p:txBody>
          <a:bodyPr>
            <a:noAutofit/>
          </a:bodyPr>
          <a:lstStyle/>
          <a:p>
            <a:pPr algn="ctr"/>
            <a:r>
              <a:rPr lang="id-ID" sz="6600" b="1" dirty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272937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2418209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LAMPIRAN</a:t>
            </a:r>
            <a:br>
              <a:rPr lang="en-US" dirty="0" smtClean="0"/>
            </a:br>
            <a:r>
              <a:rPr lang="en-US" dirty="0" err="1" smtClean="0"/>
              <a:t>Tabel</a:t>
            </a:r>
            <a:r>
              <a:rPr lang="en-US" dirty="0" smtClean="0"/>
              <a:t> MCK 2020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Data </a:t>
            </a:r>
            <a:r>
              <a:rPr lang="en-US" dirty="0" err="1" smtClean="0"/>
              <a:t>Pendukung</a:t>
            </a:r>
            <a:r>
              <a:rPr lang="en-US" dirty="0" smtClean="0"/>
              <a:t> </a:t>
            </a:r>
            <a:r>
              <a:rPr lang="en-US" dirty="0" err="1" smtClean="0"/>
              <a:t>Tabel</a:t>
            </a:r>
            <a:r>
              <a:rPr lang="en-US" dirty="0" smtClean="0"/>
              <a:t> </a:t>
            </a:r>
            <a:r>
              <a:rPr lang="en-US" dirty="0" err="1" smtClean="0"/>
              <a:t>Lampiran</a:t>
            </a:r>
            <a:r>
              <a:rPr lang="en-US" dirty="0" smtClean="0"/>
              <a:t> </a:t>
            </a:r>
            <a:r>
              <a:rPr lang="en-US" dirty="0" err="1" smtClean="0"/>
              <a:t>Tersedia</a:t>
            </a:r>
            <a:r>
              <a:rPr lang="en-US" dirty="0" smtClean="0"/>
              <a:t> di </a:t>
            </a:r>
            <a:r>
              <a:rPr lang="en-US" dirty="0" err="1" smtClean="0"/>
              <a:t>Halaman</a:t>
            </a:r>
            <a:r>
              <a:rPr lang="en-US" dirty="0" smtClean="0"/>
              <a:t> Home </a:t>
            </a:r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smtClean="0"/>
              <a:t>SIMABEKA. </a:t>
            </a:r>
            <a:r>
              <a:rPr lang="en-US" b="1" u="sng" dirty="0" err="1" smtClean="0"/>
              <a:t>Akses</a:t>
            </a:r>
            <a:r>
              <a:rPr lang="en-US" b="1" u="sng" dirty="0" smtClean="0"/>
              <a:t> data </a:t>
            </a:r>
            <a:r>
              <a:rPr lang="en-US" b="1" u="sng" dirty="0" err="1" smtClean="0"/>
              <a:t>ke</a:t>
            </a:r>
            <a:r>
              <a:rPr lang="en-US" b="1" u="sng" dirty="0" smtClean="0"/>
              <a:t> SIMABEKA </a:t>
            </a:r>
            <a:r>
              <a:rPr lang="en-US" b="1" u="sng" dirty="0" err="1" smtClean="0"/>
              <a:t>menggunakan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kode</a:t>
            </a:r>
            <a:r>
              <a:rPr lang="en-US" b="1" u="sng" dirty="0" smtClean="0"/>
              <a:t> user: SXX000010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75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51262"/>
              </p:ext>
            </p:extLst>
          </p:nvPr>
        </p:nvGraphicFramePr>
        <p:xfrm>
          <a:off x="0" y="1943100"/>
          <a:ext cx="11441430" cy="42633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5965">
                  <a:extLst>
                    <a:ext uri="{9D8B030D-6E8A-4147-A177-3AD203B41FA5}">
                      <a16:colId xmlns:a16="http://schemas.microsoft.com/office/drawing/2014/main" val="198887790"/>
                    </a:ext>
                  </a:extLst>
                </a:gridCol>
                <a:gridCol w="5864835">
                  <a:extLst>
                    <a:ext uri="{9D8B030D-6E8A-4147-A177-3AD203B41FA5}">
                      <a16:colId xmlns:a16="http://schemas.microsoft.com/office/drawing/2014/main" val="395884474"/>
                    </a:ext>
                  </a:extLst>
                </a:gridCol>
                <a:gridCol w="1815152">
                  <a:extLst>
                    <a:ext uri="{9D8B030D-6E8A-4147-A177-3AD203B41FA5}">
                      <a16:colId xmlns:a16="http://schemas.microsoft.com/office/drawing/2014/main" val="3255586996"/>
                    </a:ext>
                  </a:extLst>
                </a:gridCol>
                <a:gridCol w="1323833">
                  <a:extLst>
                    <a:ext uri="{9D8B030D-6E8A-4147-A177-3AD203B41FA5}">
                      <a16:colId xmlns:a16="http://schemas.microsoft.com/office/drawing/2014/main" val="2683532979"/>
                    </a:ext>
                  </a:extLst>
                </a:gridCol>
                <a:gridCol w="1901645">
                  <a:extLst>
                    <a:ext uri="{9D8B030D-6E8A-4147-A177-3AD203B41FA5}">
                      <a16:colId xmlns:a16="http://schemas.microsoft.com/office/drawing/2014/main" val="514897117"/>
                    </a:ext>
                  </a:extLst>
                </a:gridCol>
              </a:tblGrid>
              <a:tr h="4798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No.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Indikator</a:t>
                      </a:r>
                      <a:r>
                        <a:rPr lang="en-US" sz="18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Kinerja</a:t>
                      </a:r>
                      <a:r>
                        <a:rPr lang="en-US" sz="18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Kunci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Usulan </a:t>
                      </a:r>
                      <a:r>
                        <a:rPr lang="id-ID" sz="1800" u="none" strike="noStrike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Target MCK </a:t>
                      </a:r>
                      <a:r>
                        <a:rPr lang="id-ID" sz="18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2020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Satuan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Rencana</a:t>
                      </a:r>
                      <a:r>
                        <a:rPr lang="en-US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Anggaran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3463095"/>
                  </a:ext>
                </a:extLst>
              </a:tr>
              <a:tr h="33923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u="none" strike="noStrike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Proporsi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mahasiswa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program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afirmasi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Bidik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Misi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id-ID" sz="18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fontAlgn="t"/>
                      <a:r>
                        <a:rPr lang="en-US" sz="180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Persen</a:t>
                      </a:r>
                      <a:r>
                        <a:rPr lang="en-US" sz="18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(%)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3811246"/>
                  </a:ext>
                </a:extLst>
              </a:tr>
              <a:tr h="33923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u="none" strike="noStrike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mahasiswa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asing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seluruh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strata</a:t>
                      </a: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id-ID" sz="18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Mahasiswa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576722"/>
                  </a:ext>
                </a:extLst>
              </a:tr>
              <a:tr h="33923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u="none" strike="noStrike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Kurikulum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prodi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ber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OBE, KKNI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SN-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Dikti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d-ID" sz="18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Persen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(%)</a:t>
                      </a: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3774640"/>
                  </a:ext>
                </a:extLst>
              </a:tr>
              <a:tr h="2653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u="none" strike="noStrike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Mata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Kuliah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MOOC</a:t>
                      </a: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d-ID" sz="18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Mata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Kuliah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2432954"/>
                  </a:ext>
                </a:extLst>
              </a:tr>
              <a:tr h="2653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u="none" strike="noStrike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Website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Menara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Ilmu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d-ID" sz="18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Laman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0019875"/>
                  </a:ext>
                </a:extLst>
              </a:tr>
              <a:tr h="33923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u="none" strike="noStrike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6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Persentase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lulusan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yang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langsung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bekerja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Persen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(%)</a:t>
                      </a: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3537288"/>
                  </a:ext>
                </a:extLst>
              </a:tr>
              <a:tr h="33923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u="none" strike="noStrike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7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Persentase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lulusan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bersertifikat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kompetensi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atau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profesi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d-ID" sz="18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Persen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(%)</a:t>
                      </a: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283691"/>
                  </a:ext>
                </a:extLst>
              </a:tr>
              <a:tr h="33923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u="none" strike="noStrike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8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Peningkatan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anggaran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infrastruktur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akademik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d-ID" sz="18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Persen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2576529"/>
                  </a:ext>
                </a:extLst>
              </a:tr>
              <a:tr h="2783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u="none" strike="noStrike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9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Perolehan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posisi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pertama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dalam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kompetisi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/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lomba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tingkat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nasional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d-ID" sz="18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Kejuaraan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4876124"/>
                  </a:ext>
                </a:extLst>
              </a:tr>
              <a:tr h="50471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u="none" strike="noStrike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Perolehan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posisi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pertama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dalam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kompetisi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/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lomba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tingkat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internasional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d-ID" sz="18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Kejuaraan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8213032"/>
                  </a:ext>
                </a:extLst>
              </a:tr>
            </a:tbl>
          </a:graphicData>
        </a:graphic>
      </p:graphicFrame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00287" y="197953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Mandat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Capaian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Kinerja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/>
            </a:r>
            <a:b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Bidang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Pendidikan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dan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Kemahasiswaan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(1)</a:t>
            </a:r>
            <a:endParaRPr lang="id-ID" sz="4000" dirty="0">
              <a:solidFill>
                <a:srgbClr val="014A73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89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97800"/>
              </p:ext>
            </p:extLst>
          </p:nvPr>
        </p:nvGraphicFramePr>
        <p:xfrm>
          <a:off x="0" y="2174685"/>
          <a:ext cx="11555730" cy="41595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9405">
                  <a:extLst>
                    <a:ext uri="{9D8B030D-6E8A-4147-A177-3AD203B41FA5}">
                      <a16:colId xmlns:a16="http://schemas.microsoft.com/office/drawing/2014/main" val="198887790"/>
                    </a:ext>
                  </a:extLst>
                </a:gridCol>
                <a:gridCol w="6142689">
                  <a:extLst>
                    <a:ext uri="{9D8B030D-6E8A-4147-A177-3AD203B41FA5}">
                      <a16:colId xmlns:a16="http://schemas.microsoft.com/office/drawing/2014/main" val="395884474"/>
                    </a:ext>
                  </a:extLst>
                </a:gridCol>
                <a:gridCol w="1878976">
                  <a:extLst>
                    <a:ext uri="{9D8B030D-6E8A-4147-A177-3AD203B41FA5}">
                      <a16:colId xmlns:a16="http://schemas.microsoft.com/office/drawing/2014/main" val="3255586996"/>
                    </a:ext>
                  </a:extLst>
                </a:gridCol>
                <a:gridCol w="1768588">
                  <a:extLst>
                    <a:ext uri="{9D8B030D-6E8A-4147-A177-3AD203B41FA5}">
                      <a16:colId xmlns:a16="http://schemas.microsoft.com/office/drawing/2014/main" val="2683532979"/>
                    </a:ext>
                  </a:extLst>
                </a:gridCol>
                <a:gridCol w="1226072">
                  <a:extLst>
                    <a:ext uri="{9D8B030D-6E8A-4147-A177-3AD203B41FA5}">
                      <a16:colId xmlns:a16="http://schemas.microsoft.com/office/drawing/2014/main" val="858482396"/>
                    </a:ext>
                  </a:extLst>
                </a:gridCol>
              </a:tblGrid>
              <a:tr h="479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No.</a:t>
                      </a:r>
                      <a:endParaRPr lang="en-US" sz="1800" b="1" i="0" u="none" strike="noStrike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Indikator</a:t>
                      </a:r>
                      <a:r>
                        <a:rPr lang="en-US" sz="18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Kinerja</a:t>
                      </a:r>
                      <a:r>
                        <a:rPr lang="en-US" sz="18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Kunci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u="none" strike="noStrike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Usulan</a:t>
                      </a:r>
                      <a:r>
                        <a:rPr lang="en-US" sz="1800" u="none" strike="noStrike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Target</a:t>
                      </a:r>
                      <a:r>
                        <a:rPr lang="id-ID" sz="1800" u="none" strike="noStrike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id-ID" sz="18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MCK 2020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Satuan</a:t>
                      </a:r>
                      <a:endParaRPr lang="en-US" sz="1800" b="1" i="0" u="none" strike="noStrike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Rencana</a:t>
                      </a:r>
                      <a:r>
                        <a:rPr lang="en-US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Anggaran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3463095"/>
                  </a:ext>
                </a:extLst>
              </a:tr>
              <a:tr h="33913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u="none" strike="noStrike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11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Proporsi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program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studi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terakreditasi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A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oleh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BAN PT </a:t>
                      </a: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d-ID" sz="18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Persen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(%)</a:t>
                      </a: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3811246"/>
                  </a:ext>
                </a:extLst>
              </a:tr>
              <a:tr h="33913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u="none" strike="noStrike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12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Penambahan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program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studi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terakreditasi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internasional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d-ID" sz="18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Program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Studi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576722"/>
                  </a:ext>
                </a:extLst>
              </a:tr>
              <a:tr h="33913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u="none" strike="noStrike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13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Proses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Akreditasi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Internasional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Program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Studi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d-ID" sz="18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Program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Studi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3774640"/>
                  </a:ext>
                </a:extLst>
              </a:tr>
              <a:tr h="2652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u="none" strike="noStrike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14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Penambahan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program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studi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tersertifikasi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internasional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d-ID" sz="18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Program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Studi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2432954"/>
                  </a:ext>
                </a:extLst>
              </a:tr>
              <a:tr h="2652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u="none" strike="noStrike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Mata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Kuliah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lintas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disiplin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yang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terselenggara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d-ID" sz="18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Mata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Kuliah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0019875"/>
                  </a:ext>
                </a:extLst>
              </a:tr>
              <a:tr h="33913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Mata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Kuliah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Paparan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Kompetensi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Global yang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terselenggara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Mata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Kuliah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3537288"/>
                  </a:ext>
                </a:extLst>
              </a:tr>
              <a:tr h="33913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Pengembangan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bidang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ilmu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strategis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Dokumen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283691"/>
                  </a:ext>
                </a:extLst>
              </a:tr>
              <a:tr h="33913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Persentase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mahasiswa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pascasarjana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Persen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(%)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2576529"/>
                  </a:ext>
                </a:extLst>
              </a:tr>
              <a:tr h="26795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Jurnal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nasional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terakreditasi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Jurnal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4876124"/>
                  </a:ext>
                </a:extLst>
              </a:tr>
              <a:tr h="50457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mahasiswa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dalam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penelitian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dosen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r>
                        <a:rPr lang="en-US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Mahasiswa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just" defTabSz="914400" rtl="0" eaLnBrk="1" fontAlgn="t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6664" marR="6664" marT="666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8213032"/>
                  </a:ext>
                </a:extLst>
              </a:tr>
            </a:tbl>
          </a:graphicData>
        </a:graphic>
      </p:graphicFrame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00287" y="197953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Mandat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Capaian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Kinerja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/>
            </a:r>
            <a:b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Bidang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Pendidikan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dan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Kemahasiswaan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(2)</a:t>
            </a:r>
            <a:endParaRPr lang="id-ID" sz="4000" dirty="0">
              <a:solidFill>
                <a:srgbClr val="014A73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343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6923</TotalTime>
  <Words>984</Words>
  <Application>Microsoft Office PowerPoint</Application>
  <PresentationFormat>Widescreen</PresentationFormat>
  <Paragraphs>338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Arial</vt:lpstr>
      <vt:lpstr>Arial Unicode MS</vt:lpstr>
      <vt:lpstr>Calibri</vt:lpstr>
      <vt:lpstr>Calibri Light</vt:lpstr>
      <vt:lpstr>Cambria</vt:lpstr>
      <vt:lpstr>Constantia</vt:lpstr>
      <vt:lpstr>Segoe UI</vt:lpstr>
      <vt:lpstr>Segoe UI Light</vt:lpstr>
      <vt:lpstr>Wingdings</vt:lpstr>
      <vt:lpstr>Office Theme</vt:lpstr>
      <vt:lpstr>PRESENTASI RKAT 2020 [Nama Fakultas/Sekolah]</vt:lpstr>
      <vt:lpstr>Prioritas (Quick Wins) Tahun 2020  (maksimal 3 slide)</vt:lpstr>
      <vt:lpstr>Strategi Pencapaian Prioritas 2020 (maksimal 2 slide)</vt:lpstr>
      <vt:lpstr>Tantangan Pencapaian Prioritas 2020 (maksimal 2 slide)</vt:lpstr>
      <vt:lpstr>Rencana Anggaran 2020 diolah dari aplikasi SIMABEKA (maksimal 2 slide)</vt:lpstr>
      <vt:lpstr>TERIMA KASIH</vt:lpstr>
      <vt:lpstr>LAMPIRAN Tabel MCK 2020  Data Pendukung Tabel Lampiran Tersedia di Halaman Home Aplikasi SIMABEKA. Akses data ke SIMABEKA menggunakan kode user: SXX000010 </vt:lpstr>
      <vt:lpstr>Mandat Capaian Kinerja Bidang Pendidikan dan Kemahasiswaan (1)</vt:lpstr>
      <vt:lpstr>Mandat Capaian Kinerja Bidang Pendidikan dan Kemahasiswaan (2)</vt:lpstr>
      <vt:lpstr>Mandat Capaian Kinerja Bidang Pendidikan dan Kemahasiswaan (3)</vt:lpstr>
      <vt:lpstr>Mandat Capaian Kinerja Bidang Penelitian</vt:lpstr>
      <vt:lpstr>Mandat Capaian Kinerja Bidang Pengabidan kpd. Masyarakat</vt:lpstr>
      <vt:lpstr>Mandat Capaian Kinerja Bidang Sumber Daya Manusia</vt:lpstr>
      <vt:lpstr>Mandat Capaian Kinerja Bidang Infrastruktur Fisik dan Lingkungan</vt:lpstr>
      <vt:lpstr>Mandat Capaian Kinerja Bidang Kerja Sama, Alumni, dan Inkubasi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JUDUL PRESENTASI</dc:title>
  <dc:creator>Abie Zaidannas</dc:creator>
  <cp:lastModifiedBy>DELL</cp:lastModifiedBy>
  <cp:revision>453</cp:revision>
  <cp:lastPrinted>2019-09-11T04:03:30Z</cp:lastPrinted>
  <dcterms:created xsi:type="dcterms:W3CDTF">2017-02-23T16:32:43Z</dcterms:created>
  <dcterms:modified xsi:type="dcterms:W3CDTF">2019-09-23T05:17:05Z</dcterms:modified>
</cp:coreProperties>
</file>