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61"/>
  </p:notesMasterIdLst>
  <p:sldIdLst>
    <p:sldId id="389" r:id="rId2"/>
    <p:sldId id="388" r:id="rId3"/>
    <p:sldId id="287" r:id="rId4"/>
    <p:sldId id="390" r:id="rId5"/>
    <p:sldId id="392" r:id="rId6"/>
    <p:sldId id="393" r:id="rId7"/>
    <p:sldId id="395" r:id="rId8"/>
    <p:sldId id="399" r:id="rId9"/>
    <p:sldId id="394" r:id="rId10"/>
    <p:sldId id="406" r:id="rId11"/>
    <p:sldId id="329" r:id="rId12"/>
    <p:sldId id="341" r:id="rId13"/>
    <p:sldId id="342" r:id="rId14"/>
    <p:sldId id="345" r:id="rId15"/>
    <p:sldId id="351" r:id="rId16"/>
    <p:sldId id="346" r:id="rId17"/>
    <p:sldId id="407" r:id="rId18"/>
    <p:sldId id="420" r:id="rId19"/>
    <p:sldId id="421" r:id="rId20"/>
    <p:sldId id="422" r:id="rId21"/>
    <p:sldId id="423" r:id="rId22"/>
    <p:sldId id="347" r:id="rId23"/>
    <p:sldId id="348" r:id="rId24"/>
    <p:sldId id="373" r:id="rId25"/>
    <p:sldId id="374" r:id="rId26"/>
    <p:sldId id="375" r:id="rId27"/>
    <p:sldId id="376" r:id="rId28"/>
    <p:sldId id="377" r:id="rId29"/>
    <p:sldId id="378" r:id="rId30"/>
    <p:sldId id="379" r:id="rId31"/>
    <p:sldId id="314" r:id="rId32"/>
    <p:sldId id="381" r:id="rId33"/>
    <p:sldId id="382" r:id="rId34"/>
    <p:sldId id="383" r:id="rId35"/>
    <p:sldId id="352" r:id="rId36"/>
    <p:sldId id="353" r:id="rId37"/>
    <p:sldId id="354" r:id="rId38"/>
    <p:sldId id="380" r:id="rId39"/>
    <p:sldId id="384" r:id="rId40"/>
    <p:sldId id="355" r:id="rId41"/>
    <p:sldId id="356" r:id="rId42"/>
    <p:sldId id="385" r:id="rId43"/>
    <p:sldId id="357" r:id="rId44"/>
    <p:sldId id="370" r:id="rId45"/>
    <p:sldId id="364" r:id="rId46"/>
    <p:sldId id="365" r:id="rId47"/>
    <p:sldId id="366" r:id="rId48"/>
    <p:sldId id="412" r:id="rId49"/>
    <p:sldId id="387" r:id="rId50"/>
    <p:sldId id="350" r:id="rId51"/>
    <p:sldId id="408" r:id="rId52"/>
    <p:sldId id="315" r:id="rId53"/>
    <p:sldId id="397" r:id="rId54"/>
    <p:sldId id="417" r:id="rId55"/>
    <p:sldId id="418" r:id="rId56"/>
    <p:sldId id="419" r:id="rId57"/>
    <p:sldId id="416" r:id="rId58"/>
    <p:sldId id="398" r:id="rId59"/>
    <p:sldId id="326" r:id="rId60"/>
  </p:sldIdLst>
  <p:sldSz cx="12192000" cy="6858000"/>
  <p:notesSz cx="6858000" cy="9144000"/>
  <p:embeddedFontLst>
    <p:embeddedFont>
      <p:font typeface="Segoe UI Semibold" panose="020B0702040204020203" pitchFamily="34" charset="0"/>
      <p:bold r:id="rId62"/>
      <p:boldItalic r:id="rId63"/>
    </p:embeddedFont>
    <p:embeddedFont>
      <p:font typeface="Calibri" panose="020F0502020204030204" pitchFamily="34" charset="0"/>
      <p:regular r:id="rId64"/>
      <p:bold r:id="rId65"/>
      <p:italic r:id="rId66"/>
      <p:boldItalic r:id="rId67"/>
    </p:embeddedFont>
    <p:embeddedFont>
      <p:font typeface="Arial Rounded MT Bold" panose="020F0704030504030204" pitchFamily="34" charset="0"/>
      <p:regular r:id="rId68"/>
    </p:embeddedFont>
    <p:embeddedFont>
      <p:font typeface="Roboto" panose="020B0604020202020204" charset="0"/>
      <p:regular r:id="rId69"/>
      <p:bold r:id="rId70"/>
      <p:italic r:id="rId71"/>
      <p:boldItalic r:id="rId72"/>
    </p:embeddedFont>
    <p:embeddedFont>
      <p:font typeface="Arial Black" panose="020B0A04020102020204" pitchFamily="34" charset="0"/>
      <p:bold r:id="rId73"/>
    </p:embeddedFont>
    <p:embeddedFont>
      <p:font typeface="Britannic Bold" panose="020B0903060703020204" pitchFamily="34" charset="0"/>
      <p:regular r:id="rId74"/>
    </p:embeddedFont>
    <p:embeddedFont>
      <p:font typeface="Oxygen" panose="020B0604020202020204" charset="0"/>
      <p:bold r:id="rId75"/>
    </p:embeddedFont>
    <p:embeddedFont>
      <p:font typeface="Dubai Medium" panose="020B0603030403030204" pitchFamily="34" charset="-78"/>
      <p:regular r:id="rId76"/>
    </p:embeddedFont>
    <p:embeddedFont>
      <p:font typeface="Georgia" panose="02040502050405020303" pitchFamily="18" charset="0"/>
      <p:regular r:id="rId77"/>
      <p:bold r:id="rId78"/>
      <p:italic r:id="rId79"/>
      <p:boldItalic r:id="rId80"/>
    </p:embeddedFont>
    <p:embeddedFont>
      <p:font typeface="Roboto Slab" panose="020B0604020202020204" charset="0"/>
      <p:regular r:id="rId81"/>
      <p:bold r:id="rId82"/>
    </p:embeddedFont>
    <p:embeddedFont>
      <p:font typeface="Segoe UI" panose="020B0502040204020203"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9A6"/>
    <a:srgbClr val="A2D668"/>
    <a:srgbClr val="031B03"/>
    <a:srgbClr val="FD9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1A43B2-26F9-44AC-B93D-7B4611402825}">
  <a:tblStyle styleId="{A01A43B2-26F9-44AC-B93D-7B4611402825}"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333" autoAdjust="0"/>
  </p:normalViewPr>
  <p:slideViewPr>
    <p:cSldViewPr>
      <p:cViewPr varScale="1">
        <p:scale>
          <a:sx n="40" d="100"/>
          <a:sy n="40" d="100"/>
        </p:scale>
        <p:origin x="40"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font" Target="fonts/font21.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s>
</file>

<file path=ppt/charts/_rels/chart1.xml.rels><?xml version="1.0" encoding="UTF-8" standalone="yes"?>
<Relationships xmlns="http://schemas.openxmlformats.org/package/2006/relationships"><Relationship Id="rId1" Type="http://schemas.openxmlformats.org/officeDocument/2006/relationships/oleObject" Target="file:///G:\GreenMetric%202017\Ranking%202017\Data%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Participants!$A$27</c:f>
              <c:strCache>
                <c:ptCount val="1"/>
                <c:pt idx="0">
                  <c:v>Number of universities particapated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Participants!$B$26:$I$26</c:f>
              <c:numCache>
                <c:formatCode>General</c:formatCode>
                <c:ptCount val="8"/>
                <c:pt idx="0">
                  <c:v>2010</c:v>
                </c:pt>
                <c:pt idx="1">
                  <c:v>2011</c:v>
                </c:pt>
                <c:pt idx="2">
                  <c:v>2012</c:v>
                </c:pt>
                <c:pt idx="3">
                  <c:v>2013</c:v>
                </c:pt>
                <c:pt idx="4">
                  <c:v>2014</c:v>
                </c:pt>
                <c:pt idx="5">
                  <c:v>2015</c:v>
                </c:pt>
                <c:pt idx="6">
                  <c:v>2016</c:v>
                </c:pt>
                <c:pt idx="7">
                  <c:v>2017</c:v>
                </c:pt>
              </c:numCache>
            </c:numRef>
          </c:xVal>
          <c:yVal>
            <c:numRef>
              <c:f>Participants!$B$27:$I$27</c:f>
              <c:numCache>
                <c:formatCode>General</c:formatCode>
                <c:ptCount val="8"/>
                <c:pt idx="0">
                  <c:v>95</c:v>
                </c:pt>
                <c:pt idx="1">
                  <c:v>178</c:v>
                </c:pt>
                <c:pt idx="2">
                  <c:v>215</c:v>
                </c:pt>
                <c:pt idx="3">
                  <c:v>301</c:v>
                </c:pt>
                <c:pt idx="4">
                  <c:v>360</c:v>
                </c:pt>
                <c:pt idx="5">
                  <c:v>407</c:v>
                </c:pt>
                <c:pt idx="6">
                  <c:v>515</c:v>
                </c:pt>
                <c:pt idx="7">
                  <c:v>619</c:v>
                </c:pt>
              </c:numCache>
            </c:numRef>
          </c:yVal>
          <c:smooth val="1"/>
          <c:extLst>
            <c:ext xmlns:c16="http://schemas.microsoft.com/office/drawing/2014/chart" uri="{C3380CC4-5D6E-409C-BE32-E72D297353CC}">
              <c16:uniqueId val="{00000000-0064-4565-960B-162607FD14BE}"/>
            </c:ext>
          </c:extLst>
        </c:ser>
        <c:ser>
          <c:idx val="1"/>
          <c:order val="1"/>
          <c:tx>
            <c:strRef>
              <c:f>Participants!$A$28</c:f>
              <c:strCache>
                <c:ptCount val="1"/>
                <c:pt idx="0">
                  <c:v>Number countries particapated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Participants!$B$26:$I$26</c:f>
              <c:numCache>
                <c:formatCode>General</c:formatCode>
                <c:ptCount val="8"/>
                <c:pt idx="0">
                  <c:v>2010</c:v>
                </c:pt>
                <c:pt idx="1">
                  <c:v>2011</c:v>
                </c:pt>
                <c:pt idx="2">
                  <c:v>2012</c:v>
                </c:pt>
                <c:pt idx="3">
                  <c:v>2013</c:v>
                </c:pt>
                <c:pt idx="4">
                  <c:v>2014</c:v>
                </c:pt>
                <c:pt idx="5">
                  <c:v>2015</c:v>
                </c:pt>
                <c:pt idx="6">
                  <c:v>2016</c:v>
                </c:pt>
                <c:pt idx="7">
                  <c:v>2017</c:v>
                </c:pt>
              </c:numCache>
            </c:numRef>
          </c:xVal>
          <c:yVal>
            <c:numRef>
              <c:f>Participants!$B$28:$I$28</c:f>
              <c:numCache>
                <c:formatCode>General</c:formatCode>
                <c:ptCount val="8"/>
                <c:pt idx="0">
                  <c:v>35</c:v>
                </c:pt>
                <c:pt idx="1">
                  <c:v>42</c:v>
                </c:pt>
                <c:pt idx="2">
                  <c:v>49</c:v>
                </c:pt>
                <c:pt idx="3">
                  <c:v>61</c:v>
                </c:pt>
                <c:pt idx="4">
                  <c:v>62</c:v>
                </c:pt>
                <c:pt idx="5">
                  <c:v>65</c:v>
                </c:pt>
                <c:pt idx="6">
                  <c:v>75</c:v>
                </c:pt>
                <c:pt idx="7">
                  <c:v>76</c:v>
                </c:pt>
              </c:numCache>
            </c:numRef>
          </c:yVal>
          <c:smooth val="1"/>
          <c:extLst>
            <c:ext xmlns:c16="http://schemas.microsoft.com/office/drawing/2014/chart" uri="{C3380CC4-5D6E-409C-BE32-E72D297353CC}">
              <c16:uniqueId val="{00000001-0064-4565-960B-162607FD14BE}"/>
            </c:ext>
          </c:extLst>
        </c:ser>
        <c:ser>
          <c:idx val="2"/>
          <c:order val="2"/>
          <c:tx>
            <c:strRef>
              <c:f>Participants!$A$29</c:f>
              <c:strCache>
                <c:ptCount val="1"/>
                <c:pt idx="0">
                  <c:v>Number of universities particapated from Indonesia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Participants!$B$26:$I$26</c:f>
              <c:numCache>
                <c:formatCode>General</c:formatCode>
                <c:ptCount val="8"/>
                <c:pt idx="0">
                  <c:v>2010</c:v>
                </c:pt>
                <c:pt idx="1">
                  <c:v>2011</c:v>
                </c:pt>
                <c:pt idx="2">
                  <c:v>2012</c:v>
                </c:pt>
                <c:pt idx="3">
                  <c:v>2013</c:v>
                </c:pt>
                <c:pt idx="4">
                  <c:v>2014</c:v>
                </c:pt>
                <c:pt idx="5">
                  <c:v>2015</c:v>
                </c:pt>
                <c:pt idx="6">
                  <c:v>2016</c:v>
                </c:pt>
                <c:pt idx="7">
                  <c:v>2017</c:v>
                </c:pt>
              </c:numCache>
            </c:numRef>
          </c:xVal>
          <c:yVal>
            <c:numRef>
              <c:f>Participants!$B$29:$I$29</c:f>
              <c:numCache>
                <c:formatCode>General</c:formatCode>
                <c:ptCount val="8"/>
                <c:pt idx="0">
                  <c:v>22</c:v>
                </c:pt>
                <c:pt idx="1">
                  <c:v>25</c:v>
                </c:pt>
                <c:pt idx="2">
                  <c:v>26</c:v>
                </c:pt>
                <c:pt idx="3">
                  <c:v>28</c:v>
                </c:pt>
                <c:pt idx="4">
                  <c:v>28</c:v>
                </c:pt>
                <c:pt idx="5">
                  <c:v>28</c:v>
                </c:pt>
                <c:pt idx="6">
                  <c:v>49</c:v>
                </c:pt>
                <c:pt idx="7">
                  <c:v>57</c:v>
                </c:pt>
              </c:numCache>
            </c:numRef>
          </c:yVal>
          <c:smooth val="1"/>
          <c:extLst>
            <c:ext xmlns:c16="http://schemas.microsoft.com/office/drawing/2014/chart" uri="{C3380CC4-5D6E-409C-BE32-E72D297353CC}">
              <c16:uniqueId val="{00000002-0064-4565-960B-162607FD14BE}"/>
            </c:ext>
          </c:extLst>
        </c:ser>
        <c:dLbls>
          <c:showLegendKey val="0"/>
          <c:showVal val="0"/>
          <c:showCatName val="0"/>
          <c:showSerName val="0"/>
          <c:showPercent val="0"/>
          <c:showBubbleSize val="0"/>
        </c:dLbls>
        <c:axId val="882512224"/>
        <c:axId val="882515488"/>
      </c:scatterChart>
      <c:valAx>
        <c:axId val="882512224"/>
        <c:scaling>
          <c:orientation val="minMax"/>
          <c:max val="2017"/>
        </c:scaling>
        <c:delete val="0"/>
        <c:axPos val="b"/>
        <c:title>
          <c:tx>
            <c:rich>
              <a:bodyPr/>
              <a:lstStyle/>
              <a:p>
                <a:pPr>
                  <a:defRPr/>
                </a:pPr>
                <a:r>
                  <a:rPr lang="en-US"/>
                  <a:t>Year</a:t>
                </a:r>
              </a:p>
            </c:rich>
          </c:tx>
          <c:layout>
            <c:manualLayout>
              <c:xMode val="edge"/>
              <c:yMode val="edge"/>
              <c:x val="0.31356037437323847"/>
              <c:y val="0.89151804997586181"/>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2515488"/>
        <c:crosses val="autoZero"/>
        <c:crossBetween val="midCat"/>
      </c:valAx>
      <c:valAx>
        <c:axId val="882515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Number</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2512224"/>
        <c:crosses val="autoZero"/>
        <c:crossBetween val="midCat"/>
      </c:valAx>
      <c:spPr>
        <a:noFill/>
        <a:ln>
          <a:noFill/>
        </a:ln>
        <a:effectLst/>
      </c:spPr>
    </c:plotArea>
    <c:legend>
      <c:legendPos val="r"/>
      <c:layout>
        <c:manualLayout>
          <c:xMode val="edge"/>
          <c:yMode val="edge"/>
          <c:x val="0.62116797900262466"/>
          <c:y val="0.31344382303203455"/>
          <c:w val="0.36584500801036235"/>
          <c:h val="0.373112353935930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9C89AD-D222-4CDD-AE67-4056DC282266}"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NZ"/>
        </a:p>
      </dgm:t>
    </dgm:pt>
    <dgm:pt modelId="{AEF85A2B-0A0B-46B3-99FA-885702ADA0F9}">
      <dgm:prSet phldrT="[Text]" custT="1"/>
      <dgm:spPr/>
      <dgm:t>
        <a:bodyPr/>
        <a:lstStyle/>
        <a:p>
          <a:r>
            <a:rPr lang="en-NZ" sz="2400" dirty="0"/>
            <a:t>Introduction</a:t>
          </a:r>
        </a:p>
      </dgm:t>
    </dgm:pt>
    <dgm:pt modelId="{2E0A72C2-3DF1-467D-9C60-BE37F871B369}" type="parTrans" cxnId="{41A31534-9681-448D-A46A-02BA23A1AF64}">
      <dgm:prSet/>
      <dgm:spPr/>
      <dgm:t>
        <a:bodyPr/>
        <a:lstStyle/>
        <a:p>
          <a:endParaRPr lang="en-NZ" sz="2800"/>
        </a:p>
      </dgm:t>
    </dgm:pt>
    <dgm:pt modelId="{3427C891-1747-4E20-8DDC-B591BAEB0458}" type="sibTrans" cxnId="{41A31534-9681-448D-A46A-02BA23A1AF64}">
      <dgm:prSet/>
      <dgm:spPr/>
      <dgm:t>
        <a:bodyPr/>
        <a:lstStyle/>
        <a:p>
          <a:endParaRPr lang="en-NZ" sz="2800"/>
        </a:p>
      </dgm:t>
    </dgm:pt>
    <dgm:pt modelId="{C90195FA-D60B-46D8-801B-ED7C2C1A6E0C}">
      <dgm:prSet phldrT="[Text]" custT="1"/>
      <dgm:spPr/>
      <dgm:t>
        <a:bodyPr/>
        <a:lstStyle/>
        <a:p>
          <a:r>
            <a:rPr lang="en-US" sz="2400" dirty="0">
              <a:effectLst>
                <a:outerShdw blurRad="38100" dist="38100" dir="2700000" algn="tl">
                  <a:srgbClr val="000000">
                    <a:alpha val="43137"/>
                  </a:srgbClr>
                </a:outerShdw>
              </a:effectLst>
            </a:rPr>
            <a:t>Methodology </a:t>
          </a:r>
          <a:r>
            <a:rPr lang="id-ID" sz="2400" dirty="0">
              <a:effectLst>
                <a:outerShdw blurRad="38100" dist="38100" dir="2700000" algn="tl">
                  <a:srgbClr val="000000">
                    <a:alpha val="43137"/>
                  </a:srgbClr>
                </a:outerShdw>
              </a:effectLst>
            </a:rPr>
            <a:t>&amp; Results</a:t>
          </a:r>
          <a:endParaRPr lang="en-NZ" sz="2400" dirty="0"/>
        </a:p>
      </dgm:t>
    </dgm:pt>
    <dgm:pt modelId="{2B834665-032E-42BB-8424-B9DDFD27A8F6}" type="parTrans" cxnId="{0F0BE0BF-22DE-449C-95EC-DB6C3677EBA0}">
      <dgm:prSet/>
      <dgm:spPr/>
      <dgm:t>
        <a:bodyPr/>
        <a:lstStyle/>
        <a:p>
          <a:endParaRPr lang="en-NZ" sz="2800"/>
        </a:p>
      </dgm:t>
    </dgm:pt>
    <dgm:pt modelId="{854F58CB-D35D-414E-9593-33D58C4B2EE1}" type="sibTrans" cxnId="{0F0BE0BF-22DE-449C-95EC-DB6C3677EBA0}">
      <dgm:prSet/>
      <dgm:spPr/>
      <dgm:t>
        <a:bodyPr/>
        <a:lstStyle/>
        <a:p>
          <a:endParaRPr lang="en-NZ" sz="2800"/>
        </a:p>
      </dgm:t>
    </dgm:pt>
    <dgm:pt modelId="{F3C039D4-8BA9-495C-9721-BD0BFA00664C}">
      <dgm:prSet phldrT="[Text]" custT="1"/>
      <dgm:spPr/>
      <dgm:t>
        <a:bodyPr/>
        <a:lstStyle/>
        <a:p>
          <a:r>
            <a:rPr lang="en-NZ" sz="2400" dirty="0" err="1"/>
            <a:t>Conclu</a:t>
          </a:r>
          <a:r>
            <a:rPr lang="id-ID" sz="2400" dirty="0"/>
            <a:t>ding Remarks</a:t>
          </a:r>
          <a:endParaRPr lang="en-NZ" sz="2400" dirty="0"/>
        </a:p>
      </dgm:t>
    </dgm:pt>
    <dgm:pt modelId="{A76997C8-C309-4938-BC4D-9F5E269B197A}" type="parTrans" cxnId="{2B8465E7-24E3-4CD1-A5D1-9DDBE983E347}">
      <dgm:prSet/>
      <dgm:spPr/>
      <dgm:t>
        <a:bodyPr/>
        <a:lstStyle/>
        <a:p>
          <a:endParaRPr lang="en-NZ" sz="2800"/>
        </a:p>
      </dgm:t>
    </dgm:pt>
    <dgm:pt modelId="{E8F1A543-E772-4846-9CAF-48B9E8E064A4}" type="sibTrans" cxnId="{2B8465E7-24E3-4CD1-A5D1-9DDBE983E347}">
      <dgm:prSet/>
      <dgm:spPr/>
      <dgm:t>
        <a:bodyPr/>
        <a:lstStyle/>
        <a:p>
          <a:endParaRPr lang="en-NZ" sz="2800"/>
        </a:p>
      </dgm:t>
    </dgm:pt>
    <dgm:pt modelId="{F83540C2-5EDF-46D4-B60E-789A0ECD9183}" type="pres">
      <dgm:prSet presAssocID="{7E9C89AD-D222-4CDD-AE67-4056DC282266}" presName="Name0" presStyleCnt="0">
        <dgm:presLayoutVars>
          <dgm:chMax val="7"/>
          <dgm:chPref val="7"/>
          <dgm:dir/>
        </dgm:presLayoutVars>
      </dgm:prSet>
      <dgm:spPr/>
    </dgm:pt>
    <dgm:pt modelId="{EC584BAA-87E4-492F-AF75-AC4DFB9E3664}" type="pres">
      <dgm:prSet presAssocID="{7E9C89AD-D222-4CDD-AE67-4056DC282266}" presName="Name1" presStyleCnt="0"/>
      <dgm:spPr/>
    </dgm:pt>
    <dgm:pt modelId="{0E39A25D-4794-4D7D-8592-1A77384F6908}" type="pres">
      <dgm:prSet presAssocID="{7E9C89AD-D222-4CDD-AE67-4056DC282266}" presName="cycle" presStyleCnt="0"/>
      <dgm:spPr/>
    </dgm:pt>
    <dgm:pt modelId="{52944345-4CB7-4E12-818C-B7B4C86C9917}" type="pres">
      <dgm:prSet presAssocID="{7E9C89AD-D222-4CDD-AE67-4056DC282266}" presName="srcNode" presStyleLbl="node1" presStyleIdx="0" presStyleCnt="3"/>
      <dgm:spPr/>
    </dgm:pt>
    <dgm:pt modelId="{E4C0733F-F289-49FB-AE08-6587ADF5643A}" type="pres">
      <dgm:prSet presAssocID="{7E9C89AD-D222-4CDD-AE67-4056DC282266}" presName="conn" presStyleLbl="parChTrans1D2" presStyleIdx="0" presStyleCnt="1"/>
      <dgm:spPr/>
    </dgm:pt>
    <dgm:pt modelId="{F133AB34-6998-486A-B11D-771B6018BC54}" type="pres">
      <dgm:prSet presAssocID="{7E9C89AD-D222-4CDD-AE67-4056DC282266}" presName="extraNode" presStyleLbl="node1" presStyleIdx="0" presStyleCnt="3"/>
      <dgm:spPr/>
    </dgm:pt>
    <dgm:pt modelId="{9E021998-AD3D-4EC3-BAAD-4A04B288FEDB}" type="pres">
      <dgm:prSet presAssocID="{7E9C89AD-D222-4CDD-AE67-4056DC282266}" presName="dstNode" presStyleLbl="node1" presStyleIdx="0" presStyleCnt="3"/>
      <dgm:spPr/>
    </dgm:pt>
    <dgm:pt modelId="{408951F7-6906-4AB9-B968-E26E8560A9F0}" type="pres">
      <dgm:prSet presAssocID="{AEF85A2B-0A0B-46B3-99FA-885702ADA0F9}" presName="text_1" presStyleLbl="node1" presStyleIdx="0" presStyleCnt="3">
        <dgm:presLayoutVars>
          <dgm:bulletEnabled val="1"/>
        </dgm:presLayoutVars>
      </dgm:prSet>
      <dgm:spPr/>
    </dgm:pt>
    <dgm:pt modelId="{CBB3DBA9-F192-4AE9-88B0-93EE176AF42E}" type="pres">
      <dgm:prSet presAssocID="{AEF85A2B-0A0B-46B3-99FA-885702ADA0F9}" presName="accent_1" presStyleCnt="0"/>
      <dgm:spPr/>
    </dgm:pt>
    <dgm:pt modelId="{86BA01A9-1740-4C63-A0AF-A990B8DDC2F2}" type="pres">
      <dgm:prSet presAssocID="{AEF85A2B-0A0B-46B3-99FA-885702ADA0F9}" presName="accentRepeatNode" presStyleLbl="solidFgAcc1" presStyleIdx="0" presStyleCnt="3"/>
      <dgm:spPr>
        <a:blipFill rotWithShape="0">
          <a:blip xmlns:r="http://schemas.openxmlformats.org/officeDocument/2006/relationships" r:embed="rId1"/>
          <a:stretch>
            <a:fillRect/>
          </a:stretch>
        </a:blipFill>
      </dgm:spPr>
    </dgm:pt>
    <dgm:pt modelId="{353EF77A-CE05-4770-A6D4-591235FDDE5B}" type="pres">
      <dgm:prSet presAssocID="{C90195FA-D60B-46D8-801B-ED7C2C1A6E0C}" presName="text_2" presStyleLbl="node1" presStyleIdx="1" presStyleCnt="3">
        <dgm:presLayoutVars>
          <dgm:bulletEnabled val="1"/>
        </dgm:presLayoutVars>
      </dgm:prSet>
      <dgm:spPr/>
    </dgm:pt>
    <dgm:pt modelId="{24C30959-5F67-46C6-BB64-EE95F9D54526}" type="pres">
      <dgm:prSet presAssocID="{C90195FA-D60B-46D8-801B-ED7C2C1A6E0C}" presName="accent_2" presStyleCnt="0"/>
      <dgm:spPr/>
    </dgm:pt>
    <dgm:pt modelId="{441BC6F1-55FF-4063-A2C3-524D98FDE260}" type="pres">
      <dgm:prSet presAssocID="{C90195FA-D60B-46D8-801B-ED7C2C1A6E0C}" presName="accentRepeatNode" presStyleLbl="solidFgAcc1" presStyleIdx="1" presStyleCnt="3"/>
      <dgm:spPr>
        <a:blipFill rotWithShape="0">
          <a:blip xmlns:r="http://schemas.openxmlformats.org/officeDocument/2006/relationships" r:embed="rId2"/>
          <a:stretch>
            <a:fillRect/>
          </a:stretch>
        </a:blipFill>
      </dgm:spPr>
    </dgm:pt>
    <dgm:pt modelId="{6E44E2CB-2812-4D20-8566-BD79FDC46E74}" type="pres">
      <dgm:prSet presAssocID="{F3C039D4-8BA9-495C-9721-BD0BFA00664C}" presName="text_3" presStyleLbl="node1" presStyleIdx="2" presStyleCnt="3">
        <dgm:presLayoutVars>
          <dgm:bulletEnabled val="1"/>
        </dgm:presLayoutVars>
      </dgm:prSet>
      <dgm:spPr/>
    </dgm:pt>
    <dgm:pt modelId="{61CAC056-0A3C-4BC8-9FB9-A7AE9FC13972}" type="pres">
      <dgm:prSet presAssocID="{F3C039D4-8BA9-495C-9721-BD0BFA00664C}" presName="accent_3" presStyleCnt="0"/>
      <dgm:spPr/>
    </dgm:pt>
    <dgm:pt modelId="{BAFFA834-4FB1-4B13-8CBB-D8897F21AB57}" type="pres">
      <dgm:prSet presAssocID="{F3C039D4-8BA9-495C-9721-BD0BFA00664C}" presName="accentRepeatNode" presStyleLbl="solidFgAcc1" presStyleIdx="2" presStyleCnt="3"/>
      <dgm:spPr>
        <a:blipFill rotWithShape="0">
          <a:blip xmlns:r="http://schemas.openxmlformats.org/officeDocument/2006/relationships" r:embed="rId3"/>
          <a:stretch>
            <a:fillRect/>
          </a:stretch>
        </a:blipFill>
      </dgm:spPr>
    </dgm:pt>
  </dgm:ptLst>
  <dgm:cxnLst>
    <dgm:cxn modelId="{88401117-B192-44E6-BCEF-FB59656CD8B1}" type="presOf" srcId="{F3C039D4-8BA9-495C-9721-BD0BFA00664C}" destId="{6E44E2CB-2812-4D20-8566-BD79FDC46E74}" srcOrd="0" destOrd="0" presId="urn:microsoft.com/office/officeart/2008/layout/VerticalCurvedList"/>
    <dgm:cxn modelId="{ECF0642A-0D0A-4C8F-8859-ED8A97531744}" type="presOf" srcId="{C90195FA-D60B-46D8-801B-ED7C2C1A6E0C}" destId="{353EF77A-CE05-4770-A6D4-591235FDDE5B}" srcOrd="0" destOrd="0" presId="urn:microsoft.com/office/officeart/2008/layout/VerticalCurvedList"/>
    <dgm:cxn modelId="{41A31534-9681-448D-A46A-02BA23A1AF64}" srcId="{7E9C89AD-D222-4CDD-AE67-4056DC282266}" destId="{AEF85A2B-0A0B-46B3-99FA-885702ADA0F9}" srcOrd="0" destOrd="0" parTransId="{2E0A72C2-3DF1-467D-9C60-BE37F871B369}" sibTransId="{3427C891-1747-4E20-8DDC-B591BAEB0458}"/>
    <dgm:cxn modelId="{A2044060-60E8-48E5-9C71-38F6AA273DCD}" type="presOf" srcId="{7E9C89AD-D222-4CDD-AE67-4056DC282266}" destId="{F83540C2-5EDF-46D4-B60E-789A0ECD9183}" srcOrd="0" destOrd="0" presId="urn:microsoft.com/office/officeart/2008/layout/VerticalCurvedList"/>
    <dgm:cxn modelId="{C9BFD698-E129-4A94-8CBA-4BEDC7113438}" type="presOf" srcId="{AEF85A2B-0A0B-46B3-99FA-885702ADA0F9}" destId="{408951F7-6906-4AB9-B968-E26E8560A9F0}" srcOrd="0" destOrd="0" presId="urn:microsoft.com/office/officeart/2008/layout/VerticalCurvedList"/>
    <dgm:cxn modelId="{0F0BE0BF-22DE-449C-95EC-DB6C3677EBA0}" srcId="{7E9C89AD-D222-4CDD-AE67-4056DC282266}" destId="{C90195FA-D60B-46D8-801B-ED7C2C1A6E0C}" srcOrd="1" destOrd="0" parTransId="{2B834665-032E-42BB-8424-B9DDFD27A8F6}" sibTransId="{854F58CB-D35D-414E-9593-33D58C4B2EE1}"/>
    <dgm:cxn modelId="{2B8465E7-24E3-4CD1-A5D1-9DDBE983E347}" srcId="{7E9C89AD-D222-4CDD-AE67-4056DC282266}" destId="{F3C039D4-8BA9-495C-9721-BD0BFA00664C}" srcOrd="2" destOrd="0" parTransId="{A76997C8-C309-4938-BC4D-9F5E269B197A}" sibTransId="{E8F1A543-E772-4846-9CAF-48B9E8E064A4}"/>
    <dgm:cxn modelId="{03919FF7-1AB3-4D9B-82FC-B5895E678E7C}" type="presOf" srcId="{3427C891-1747-4E20-8DDC-B591BAEB0458}" destId="{E4C0733F-F289-49FB-AE08-6587ADF5643A}" srcOrd="0" destOrd="0" presId="urn:microsoft.com/office/officeart/2008/layout/VerticalCurvedList"/>
    <dgm:cxn modelId="{295A3C8E-8214-46D8-B6A9-8807CC626DB7}" type="presParOf" srcId="{F83540C2-5EDF-46D4-B60E-789A0ECD9183}" destId="{EC584BAA-87E4-492F-AF75-AC4DFB9E3664}" srcOrd="0" destOrd="0" presId="urn:microsoft.com/office/officeart/2008/layout/VerticalCurvedList"/>
    <dgm:cxn modelId="{C51B3FA5-DE02-47C7-9B7F-04148945F457}" type="presParOf" srcId="{EC584BAA-87E4-492F-AF75-AC4DFB9E3664}" destId="{0E39A25D-4794-4D7D-8592-1A77384F6908}" srcOrd="0" destOrd="0" presId="urn:microsoft.com/office/officeart/2008/layout/VerticalCurvedList"/>
    <dgm:cxn modelId="{82575178-8F26-4C0B-AED1-B9A2B008495B}" type="presParOf" srcId="{0E39A25D-4794-4D7D-8592-1A77384F6908}" destId="{52944345-4CB7-4E12-818C-B7B4C86C9917}" srcOrd="0" destOrd="0" presId="urn:microsoft.com/office/officeart/2008/layout/VerticalCurvedList"/>
    <dgm:cxn modelId="{0B0F68A0-2C0A-4CEF-9AA3-47A59AF044EB}" type="presParOf" srcId="{0E39A25D-4794-4D7D-8592-1A77384F6908}" destId="{E4C0733F-F289-49FB-AE08-6587ADF5643A}" srcOrd="1" destOrd="0" presId="urn:microsoft.com/office/officeart/2008/layout/VerticalCurvedList"/>
    <dgm:cxn modelId="{470E92CC-8A1F-4CEE-B33D-74E1440A3F00}" type="presParOf" srcId="{0E39A25D-4794-4D7D-8592-1A77384F6908}" destId="{F133AB34-6998-486A-B11D-771B6018BC54}" srcOrd="2" destOrd="0" presId="urn:microsoft.com/office/officeart/2008/layout/VerticalCurvedList"/>
    <dgm:cxn modelId="{86F91D1B-F791-4ED3-8D01-DAFD8456721A}" type="presParOf" srcId="{0E39A25D-4794-4D7D-8592-1A77384F6908}" destId="{9E021998-AD3D-4EC3-BAAD-4A04B288FEDB}" srcOrd="3" destOrd="0" presId="urn:microsoft.com/office/officeart/2008/layout/VerticalCurvedList"/>
    <dgm:cxn modelId="{A7065D7D-8FD9-4E10-9C3B-2ADCA719EAFB}" type="presParOf" srcId="{EC584BAA-87E4-492F-AF75-AC4DFB9E3664}" destId="{408951F7-6906-4AB9-B968-E26E8560A9F0}" srcOrd="1" destOrd="0" presId="urn:microsoft.com/office/officeart/2008/layout/VerticalCurvedList"/>
    <dgm:cxn modelId="{EBA41F18-E2EC-46F6-904D-3C28303F1AD0}" type="presParOf" srcId="{EC584BAA-87E4-492F-AF75-AC4DFB9E3664}" destId="{CBB3DBA9-F192-4AE9-88B0-93EE176AF42E}" srcOrd="2" destOrd="0" presId="urn:microsoft.com/office/officeart/2008/layout/VerticalCurvedList"/>
    <dgm:cxn modelId="{2FE27F88-7E07-43CA-A949-066DC7F7C561}" type="presParOf" srcId="{CBB3DBA9-F192-4AE9-88B0-93EE176AF42E}" destId="{86BA01A9-1740-4C63-A0AF-A990B8DDC2F2}" srcOrd="0" destOrd="0" presId="urn:microsoft.com/office/officeart/2008/layout/VerticalCurvedList"/>
    <dgm:cxn modelId="{6EB17911-188E-45EF-9BFF-A8327962D516}" type="presParOf" srcId="{EC584BAA-87E4-492F-AF75-AC4DFB9E3664}" destId="{353EF77A-CE05-4770-A6D4-591235FDDE5B}" srcOrd="3" destOrd="0" presId="urn:microsoft.com/office/officeart/2008/layout/VerticalCurvedList"/>
    <dgm:cxn modelId="{4430F995-654A-4261-BAF8-EE73773CE704}" type="presParOf" srcId="{EC584BAA-87E4-492F-AF75-AC4DFB9E3664}" destId="{24C30959-5F67-46C6-BB64-EE95F9D54526}" srcOrd="4" destOrd="0" presId="urn:microsoft.com/office/officeart/2008/layout/VerticalCurvedList"/>
    <dgm:cxn modelId="{DB2C8A8D-D63D-4755-9A98-ABEA39E59104}" type="presParOf" srcId="{24C30959-5F67-46C6-BB64-EE95F9D54526}" destId="{441BC6F1-55FF-4063-A2C3-524D98FDE260}" srcOrd="0" destOrd="0" presId="urn:microsoft.com/office/officeart/2008/layout/VerticalCurvedList"/>
    <dgm:cxn modelId="{81198F77-BE50-45B3-9CEE-6E0ECAEE9295}" type="presParOf" srcId="{EC584BAA-87E4-492F-AF75-AC4DFB9E3664}" destId="{6E44E2CB-2812-4D20-8566-BD79FDC46E74}" srcOrd="5" destOrd="0" presId="urn:microsoft.com/office/officeart/2008/layout/VerticalCurvedList"/>
    <dgm:cxn modelId="{B50B53FD-1009-4BD3-9A1F-BB0044FA0E41}" type="presParOf" srcId="{EC584BAA-87E4-492F-AF75-AC4DFB9E3664}" destId="{61CAC056-0A3C-4BC8-9FB9-A7AE9FC13972}" srcOrd="6" destOrd="0" presId="urn:microsoft.com/office/officeart/2008/layout/VerticalCurvedList"/>
    <dgm:cxn modelId="{B773CCAE-1CAB-4CB5-BC15-142D883217CB}" type="presParOf" srcId="{61CAC056-0A3C-4BC8-9FB9-A7AE9FC13972}" destId="{BAFFA834-4FB1-4B13-8CBB-D8897F21AB5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7E02D-CFF7-4587-B6E2-0AF207B677CE}" type="doc">
      <dgm:prSet loTypeId="urn:microsoft.com/office/officeart/2005/8/layout/funnel1" loCatId="process" qsTypeId="urn:microsoft.com/office/officeart/2005/8/quickstyle/simple1" qsCatId="simple" csTypeId="urn:microsoft.com/office/officeart/2005/8/colors/accent1_2" csCatId="accent1" phldr="0"/>
      <dgm:spPr/>
      <dgm:t>
        <a:bodyPr/>
        <a:lstStyle/>
        <a:p>
          <a:endParaRPr lang="en-US"/>
        </a:p>
      </dgm:t>
    </dgm:pt>
    <dgm:pt modelId="{C7408727-6131-49A0-ABD4-95E51915556D}">
      <dgm:prSet phldrT="[Text]" phldr="1"/>
      <dgm:spPr/>
      <dgm:t>
        <a:bodyPr/>
        <a:lstStyle/>
        <a:p>
          <a:endParaRPr lang="en-US" dirty="0"/>
        </a:p>
      </dgm:t>
    </dgm:pt>
    <dgm:pt modelId="{E149E975-861C-4C1C-9C7A-D83F3CEB4329}" type="sibTrans" cxnId="{590E3625-E568-4BE0-A061-7E4B75F2B275}">
      <dgm:prSet/>
      <dgm:spPr/>
      <dgm:t>
        <a:bodyPr/>
        <a:lstStyle/>
        <a:p>
          <a:endParaRPr lang="en-US"/>
        </a:p>
      </dgm:t>
    </dgm:pt>
    <dgm:pt modelId="{1D11F083-3E69-4D50-8998-F3E6D48FD2F8}" type="parTrans" cxnId="{590E3625-E568-4BE0-A061-7E4B75F2B275}">
      <dgm:prSet/>
      <dgm:spPr/>
      <dgm:t>
        <a:bodyPr/>
        <a:lstStyle/>
        <a:p>
          <a:endParaRPr lang="en-US"/>
        </a:p>
      </dgm:t>
    </dgm:pt>
    <dgm:pt modelId="{54757134-C18C-4585-8A22-DA84C18D0E15}" type="pres">
      <dgm:prSet presAssocID="{06E7E02D-CFF7-4587-B6E2-0AF207B677CE}" presName="Name0" presStyleCnt="0">
        <dgm:presLayoutVars>
          <dgm:chMax val="4"/>
          <dgm:resizeHandles val="exact"/>
        </dgm:presLayoutVars>
      </dgm:prSet>
      <dgm:spPr/>
    </dgm:pt>
    <dgm:pt modelId="{F5348465-07AF-429B-969D-73E06B720A92}" type="pres">
      <dgm:prSet presAssocID="{06E7E02D-CFF7-4587-B6E2-0AF207B677CE}" presName="ellipse" presStyleLbl="trBgShp" presStyleIdx="0" presStyleCnt="1"/>
      <dgm:spPr/>
    </dgm:pt>
    <dgm:pt modelId="{F8A52A55-E22A-4232-BDE4-F89BDEF90CC4}" type="pres">
      <dgm:prSet presAssocID="{06E7E02D-CFF7-4587-B6E2-0AF207B677CE}" presName="arrow1" presStyleLbl="fgShp" presStyleIdx="0" presStyleCnt="1" custLinFactNeighborX="6255" custLinFactNeighborY="33628"/>
      <dgm:spPr/>
    </dgm:pt>
    <dgm:pt modelId="{B4156180-991F-4D4C-9A39-00953BE9A58C}" type="pres">
      <dgm:prSet presAssocID="{06E7E02D-CFF7-4587-B6E2-0AF207B677CE}" presName="rectangle" presStyleLbl="revTx" presStyleIdx="0" presStyleCnt="1">
        <dgm:presLayoutVars>
          <dgm:bulletEnabled val="1"/>
        </dgm:presLayoutVars>
      </dgm:prSet>
      <dgm:spPr/>
    </dgm:pt>
    <dgm:pt modelId="{31048B61-0D1F-4245-BC55-DDA355176177}" type="pres">
      <dgm:prSet presAssocID="{06E7E02D-CFF7-4587-B6E2-0AF207B677CE}" presName="funnel" presStyleLbl="trAlignAcc1" presStyleIdx="0" presStyleCnt="1" custLinFactNeighborX="566" custLinFactNeighborY="1884"/>
      <dgm:spPr/>
    </dgm:pt>
  </dgm:ptLst>
  <dgm:cxnLst>
    <dgm:cxn modelId="{A1E47E02-D987-4397-BECD-58FB3EFD9769}" type="presOf" srcId="{C7408727-6131-49A0-ABD4-95E51915556D}" destId="{B4156180-991F-4D4C-9A39-00953BE9A58C}" srcOrd="0" destOrd="0" presId="urn:microsoft.com/office/officeart/2005/8/layout/funnel1"/>
    <dgm:cxn modelId="{590E3625-E568-4BE0-A061-7E4B75F2B275}" srcId="{06E7E02D-CFF7-4587-B6E2-0AF207B677CE}" destId="{C7408727-6131-49A0-ABD4-95E51915556D}" srcOrd="0" destOrd="0" parTransId="{1D11F083-3E69-4D50-8998-F3E6D48FD2F8}" sibTransId="{E149E975-861C-4C1C-9C7A-D83F3CEB4329}"/>
    <dgm:cxn modelId="{E149EC8A-675A-47E2-AF53-BF4B3D8482EB}" type="presOf" srcId="{06E7E02D-CFF7-4587-B6E2-0AF207B677CE}" destId="{54757134-C18C-4585-8A22-DA84C18D0E15}" srcOrd="0" destOrd="0" presId="urn:microsoft.com/office/officeart/2005/8/layout/funnel1"/>
    <dgm:cxn modelId="{D936F18B-68B5-49B6-B659-AAA8DAF6E975}" type="presParOf" srcId="{54757134-C18C-4585-8A22-DA84C18D0E15}" destId="{F5348465-07AF-429B-969D-73E06B720A92}" srcOrd="0" destOrd="0" presId="urn:microsoft.com/office/officeart/2005/8/layout/funnel1"/>
    <dgm:cxn modelId="{0A8AB459-089A-4727-8CD9-CF6276F2B31A}" type="presParOf" srcId="{54757134-C18C-4585-8A22-DA84C18D0E15}" destId="{F8A52A55-E22A-4232-BDE4-F89BDEF90CC4}" srcOrd="1" destOrd="0" presId="urn:microsoft.com/office/officeart/2005/8/layout/funnel1"/>
    <dgm:cxn modelId="{78445BA1-7AC1-474F-8C85-A1CCA4B4D30A}" type="presParOf" srcId="{54757134-C18C-4585-8A22-DA84C18D0E15}" destId="{B4156180-991F-4D4C-9A39-00953BE9A58C}" srcOrd="2" destOrd="0" presId="urn:microsoft.com/office/officeart/2005/8/layout/funnel1"/>
    <dgm:cxn modelId="{291364B1-3B96-4EB0-9C28-91B8370B6707}" type="presParOf" srcId="{54757134-C18C-4585-8A22-DA84C18D0E15}" destId="{31048B61-0D1F-4245-BC55-DDA355176177}" srcOrd="3"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041CC0-047B-4EE5-B464-C6BC03FA2789}" type="doc">
      <dgm:prSet loTypeId="urn:microsoft.com/office/officeart/2005/8/layout/hProcess11" loCatId="process" qsTypeId="urn:microsoft.com/office/officeart/2005/8/quickstyle/simple1#2" qsCatId="simple" csTypeId="urn:microsoft.com/office/officeart/2005/8/colors/accent4_2" csCatId="accent4" phldr="1"/>
      <dgm:spPr>
        <a:scene3d>
          <a:camera prst="isometricOffAxis1Right"/>
          <a:lightRig rig="threePt" dir="t"/>
        </a:scene3d>
      </dgm:spPr>
    </dgm:pt>
    <dgm:pt modelId="{784977EB-970F-4897-A0C9-BDF16CFD22A1}">
      <dgm:prSet phldrT="[Text]" custT="1"/>
      <dgm:spPr/>
      <dgm:t>
        <a:bodyPr/>
        <a:lstStyle/>
        <a:p>
          <a:r>
            <a:rPr lang="en-US" sz="1800" b="1" dirty="0"/>
            <a:t>Development of Rankings and Methodology</a:t>
          </a:r>
          <a:endParaRPr lang="id-ID" sz="1800" b="1" dirty="0"/>
        </a:p>
      </dgm:t>
    </dgm:pt>
    <dgm:pt modelId="{774992DA-1A42-4CE1-B24A-9D34BECA2183}" type="parTrans" cxnId="{D5419F41-E625-4169-851B-5DD559946CDA}">
      <dgm:prSet/>
      <dgm:spPr/>
      <dgm:t>
        <a:bodyPr/>
        <a:lstStyle/>
        <a:p>
          <a:endParaRPr lang="id-ID"/>
        </a:p>
      </dgm:t>
    </dgm:pt>
    <dgm:pt modelId="{154A5231-F672-4F25-9DAC-A5AA60359C59}" type="sibTrans" cxnId="{D5419F41-E625-4169-851B-5DD559946CDA}">
      <dgm:prSet/>
      <dgm:spPr/>
      <dgm:t>
        <a:bodyPr/>
        <a:lstStyle/>
        <a:p>
          <a:endParaRPr lang="id-ID"/>
        </a:p>
      </dgm:t>
    </dgm:pt>
    <dgm:pt modelId="{C8663432-C40E-4415-B41F-DDB0BE9DE320}">
      <dgm:prSet phldrT="[Text]" custT="1"/>
      <dgm:spPr/>
      <dgm:t>
        <a:bodyPr lIns="0" tIns="146304" rIns="0" anchor="t" anchorCtr="0"/>
        <a:lstStyle/>
        <a:p>
          <a:r>
            <a:rPr lang="en-US" sz="2000" b="1" dirty="0"/>
            <a:t>Questionnaire Design</a:t>
          </a:r>
          <a:endParaRPr lang="id-ID" sz="2000" b="1" dirty="0"/>
        </a:p>
      </dgm:t>
    </dgm:pt>
    <dgm:pt modelId="{7446C754-F8B4-4D22-9FD8-E6343A1782A5}" type="parTrans" cxnId="{BF0C81A9-7B03-4293-B992-E6A9B8499EB2}">
      <dgm:prSet/>
      <dgm:spPr/>
      <dgm:t>
        <a:bodyPr/>
        <a:lstStyle/>
        <a:p>
          <a:endParaRPr lang="id-ID"/>
        </a:p>
      </dgm:t>
    </dgm:pt>
    <dgm:pt modelId="{EB05BC30-8C61-4955-A366-34B354EB213D}" type="sibTrans" cxnId="{BF0C81A9-7B03-4293-B992-E6A9B8499EB2}">
      <dgm:prSet/>
      <dgm:spPr/>
      <dgm:t>
        <a:bodyPr/>
        <a:lstStyle/>
        <a:p>
          <a:endParaRPr lang="id-ID"/>
        </a:p>
      </dgm:t>
    </dgm:pt>
    <dgm:pt modelId="{877CC20F-6E1A-4726-810D-B5830057AB64}">
      <dgm:prSet phldrT="[Text]" custT="1"/>
      <dgm:spPr/>
      <dgm:t>
        <a:bodyPr/>
        <a:lstStyle/>
        <a:p>
          <a:r>
            <a:rPr lang="en-US" sz="2100" b="1" dirty="0"/>
            <a:t>Data Submission (May 2018)</a:t>
          </a:r>
          <a:endParaRPr lang="id-ID" sz="2100" b="1" dirty="0"/>
        </a:p>
      </dgm:t>
    </dgm:pt>
    <dgm:pt modelId="{C3263D6D-E6C2-4622-9E25-4B7A576B2E87}" type="parTrans" cxnId="{AC8FDEF2-8928-4D0B-8156-1E060A6657EB}">
      <dgm:prSet/>
      <dgm:spPr/>
      <dgm:t>
        <a:bodyPr/>
        <a:lstStyle/>
        <a:p>
          <a:endParaRPr lang="id-ID"/>
        </a:p>
      </dgm:t>
    </dgm:pt>
    <dgm:pt modelId="{A79CB660-87F7-470A-A15E-0C3121856B1D}" type="sibTrans" cxnId="{AC8FDEF2-8928-4D0B-8156-1E060A6657EB}">
      <dgm:prSet/>
      <dgm:spPr/>
      <dgm:t>
        <a:bodyPr/>
        <a:lstStyle/>
        <a:p>
          <a:endParaRPr lang="id-ID"/>
        </a:p>
      </dgm:t>
    </dgm:pt>
    <dgm:pt modelId="{12C8562E-2ACC-41AE-B396-837D74A3F24F}">
      <dgm:prSet phldrT="[Text]" custT="1"/>
      <dgm:spPr/>
      <dgm:t>
        <a:bodyPr/>
        <a:lstStyle/>
        <a:p>
          <a:r>
            <a:rPr lang="en-US" sz="1900" b="1" dirty="0"/>
            <a:t>Sending invitations</a:t>
          </a:r>
          <a:endParaRPr lang="id-ID" sz="1900" b="1" dirty="0"/>
        </a:p>
      </dgm:t>
    </dgm:pt>
    <dgm:pt modelId="{C8962554-88E7-4FAE-8939-55EA56A83A2F}" type="parTrans" cxnId="{F85B5784-97CC-40AD-80F2-56222DD45BCD}">
      <dgm:prSet/>
      <dgm:spPr/>
      <dgm:t>
        <a:bodyPr/>
        <a:lstStyle/>
        <a:p>
          <a:endParaRPr lang="id-ID"/>
        </a:p>
      </dgm:t>
    </dgm:pt>
    <dgm:pt modelId="{BC21E94C-7865-4E6E-8FC8-999A37D35808}" type="sibTrans" cxnId="{F85B5784-97CC-40AD-80F2-56222DD45BCD}">
      <dgm:prSet/>
      <dgm:spPr/>
      <dgm:t>
        <a:bodyPr/>
        <a:lstStyle/>
        <a:p>
          <a:endParaRPr lang="id-ID"/>
        </a:p>
      </dgm:t>
    </dgm:pt>
    <dgm:pt modelId="{B9CB579B-D678-4BDD-B326-04736EFC0B2C}">
      <dgm:prSet phldrT="[Text]" custT="1"/>
      <dgm:spPr/>
      <dgm:t>
        <a:bodyPr/>
        <a:lstStyle/>
        <a:p>
          <a:r>
            <a:rPr lang="en-US" sz="1900" b="1" dirty="0"/>
            <a:t>Data Processing </a:t>
          </a:r>
          <a:endParaRPr lang="id-ID" sz="1900" b="1" dirty="0"/>
        </a:p>
      </dgm:t>
    </dgm:pt>
    <dgm:pt modelId="{6E27D7CC-63D0-4425-8ECA-FF1459F0578B}" type="parTrans" cxnId="{F3ACCF8A-FBC4-40A7-A6CD-9E15F57EA3A2}">
      <dgm:prSet/>
      <dgm:spPr/>
      <dgm:t>
        <a:bodyPr/>
        <a:lstStyle/>
        <a:p>
          <a:endParaRPr lang="id-ID"/>
        </a:p>
      </dgm:t>
    </dgm:pt>
    <dgm:pt modelId="{9E124AB4-E1A2-4235-B213-17FB5FA2657A}" type="sibTrans" cxnId="{F3ACCF8A-FBC4-40A7-A6CD-9E15F57EA3A2}">
      <dgm:prSet/>
      <dgm:spPr/>
      <dgm:t>
        <a:bodyPr/>
        <a:lstStyle/>
        <a:p>
          <a:endParaRPr lang="id-ID"/>
        </a:p>
      </dgm:t>
    </dgm:pt>
    <dgm:pt modelId="{689BB3FC-880F-4B3F-8E97-C86643DA89A9}">
      <dgm:prSet phldrT="[Text]" custT="1"/>
      <dgm:spPr/>
      <dgm:t>
        <a:bodyPr/>
        <a:lstStyle/>
        <a:p>
          <a:r>
            <a:rPr lang="en-US" sz="1800" b="1" dirty="0"/>
            <a:t>Data validation (November 2018)</a:t>
          </a:r>
          <a:endParaRPr lang="id-ID" sz="1800" b="1" dirty="0"/>
        </a:p>
      </dgm:t>
    </dgm:pt>
    <dgm:pt modelId="{1114403E-83F6-4D7D-ACBB-492D9A1A29D2}" type="parTrans" cxnId="{8341CA1B-7898-448E-9C00-C74BC6A5B8E3}">
      <dgm:prSet/>
      <dgm:spPr/>
      <dgm:t>
        <a:bodyPr/>
        <a:lstStyle/>
        <a:p>
          <a:endParaRPr lang="id-ID"/>
        </a:p>
      </dgm:t>
    </dgm:pt>
    <dgm:pt modelId="{C0D37749-962D-452B-AA23-DFCFAA4FA619}" type="sibTrans" cxnId="{8341CA1B-7898-448E-9C00-C74BC6A5B8E3}">
      <dgm:prSet/>
      <dgm:spPr/>
      <dgm:t>
        <a:bodyPr/>
        <a:lstStyle/>
        <a:p>
          <a:endParaRPr lang="id-ID"/>
        </a:p>
      </dgm:t>
    </dgm:pt>
    <dgm:pt modelId="{AA7AD3C3-A24F-4117-9BDD-241B87988E94}" type="pres">
      <dgm:prSet presAssocID="{7C041CC0-047B-4EE5-B464-C6BC03FA2789}" presName="Name0" presStyleCnt="0">
        <dgm:presLayoutVars>
          <dgm:dir/>
          <dgm:resizeHandles val="exact"/>
        </dgm:presLayoutVars>
      </dgm:prSet>
      <dgm:spPr/>
    </dgm:pt>
    <dgm:pt modelId="{E4655304-23CE-43E0-A596-2B1DA9CEA222}" type="pres">
      <dgm:prSet presAssocID="{7C041CC0-047B-4EE5-B464-C6BC03FA2789}" presName="arrow" presStyleLbl="bgShp" presStyleIdx="0" presStyleCnt="1" custAng="0" custLinFactNeighborY="-1773"/>
      <dgm:spPr>
        <a:solidFill>
          <a:srgbClr val="4899A6"/>
        </a:solidFill>
      </dgm:spPr>
    </dgm:pt>
    <dgm:pt modelId="{38F5B1E2-B9EC-432C-A6F3-87188E408947}" type="pres">
      <dgm:prSet presAssocID="{7C041CC0-047B-4EE5-B464-C6BC03FA2789}" presName="points" presStyleCnt="0"/>
      <dgm:spPr/>
    </dgm:pt>
    <dgm:pt modelId="{A6664CA9-3933-4D2F-88B6-38457DC7BDED}" type="pres">
      <dgm:prSet presAssocID="{784977EB-970F-4897-A0C9-BDF16CFD22A1}" presName="compositeA" presStyleCnt="0"/>
      <dgm:spPr/>
    </dgm:pt>
    <dgm:pt modelId="{33BCFC3D-627C-49F0-84E6-F10ED0DD9603}" type="pres">
      <dgm:prSet presAssocID="{784977EB-970F-4897-A0C9-BDF16CFD22A1}" presName="textA" presStyleLbl="revTx" presStyleIdx="0" presStyleCnt="6" custScaleX="247937">
        <dgm:presLayoutVars>
          <dgm:bulletEnabled val="1"/>
        </dgm:presLayoutVars>
      </dgm:prSet>
      <dgm:spPr/>
    </dgm:pt>
    <dgm:pt modelId="{B9DD88F7-0756-400B-9CC5-3776CAC14034}" type="pres">
      <dgm:prSet presAssocID="{784977EB-970F-4897-A0C9-BDF16CFD22A1}" presName="circleA" presStyleLbl="node1" presStyleIdx="0" presStyleCnt="6"/>
      <dgm:spPr>
        <a:solidFill>
          <a:srgbClr val="92D050"/>
        </a:solidFill>
      </dgm:spPr>
    </dgm:pt>
    <dgm:pt modelId="{25EEA1FC-4918-44CE-B694-D49F5328186D}" type="pres">
      <dgm:prSet presAssocID="{784977EB-970F-4897-A0C9-BDF16CFD22A1}" presName="spaceA" presStyleCnt="0"/>
      <dgm:spPr/>
    </dgm:pt>
    <dgm:pt modelId="{79AD542B-E395-4F29-9960-795282D978B1}" type="pres">
      <dgm:prSet presAssocID="{154A5231-F672-4F25-9DAC-A5AA60359C59}" presName="space" presStyleCnt="0"/>
      <dgm:spPr/>
    </dgm:pt>
    <dgm:pt modelId="{DC5978A1-2AF3-48EE-A23C-CDBEE7DB0361}" type="pres">
      <dgm:prSet presAssocID="{C8663432-C40E-4415-B41F-DDB0BE9DE320}" presName="compositeB" presStyleCnt="0"/>
      <dgm:spPr/>
    </dgm:pt>
    <dgm:pt modelId="{7D873DE8-EBD6-4D3B-9609-4819848627DD}" type="pres">
      <dgm:prSet presAssocID="{C8663432-C40E-4415-B41F-DDB0BE9DE320}" presName="textB" presStyleLbl="revTx" presStyleIdx="1" presStyleCnt="6" custScaleX="222969">
        <dgm:presLayoutVars>
          <dgm:bulletEnabled val="1"/>
        </dgm:presLayoutVars>
      </dgm:prSet>
      <dgm:spPr/>
    </dgm:pt>
    <dgm:pt modelId="{B3F26899-76AF-4670-91A5-F71DA0825A5C}" type="pres">
      <dgm:prSet presAssocID="{C8663432-C40E-4415-B41F-DDB0BE9DE320}" presName="circleB" presStyleLbl="node1" presStyleIdx="1" presStyleCnt="6"/>
      <dgm:spPr>
        <a:solidFill>
          <a:srgbClr val="92D050"/>
        </a:solidFill>
      </dgm:spPr>
    </dgm:pt>
    <dgm:pt modelId="{9E846172-3DF4-46C7-9D45-247053720D75}" type="pres">
      <dgm:prSet presAssocID="{C8663432-C40E-4415-B41F-DDB0BE9DE320}" presName="spaceB" presStyleCnt="0"/>
      <dgm:spPr/>
    </dgm:pt>
    <dgm:pt modelId="{4711601A-8B6E-4769-8D35-20E8A1446153}" type="pres">
      <dgm:prSet presAssocID="{EB05BC30-8C61-4955-A366-34B354EB213D}" presName="space" presStyleCnt="0"/>
      <dgm:spPr/>
    </dgm:pt>
    <dgm:pt modelId="{A7A2FBA5-F311-4681-B8A2-91932E6F5F46}" type="pres">
      <dgm:prSet presAssocID="{12C8562E-2ACC-41AE-B396-837D74A3F24F}" presName="compositeA" presStyleCnt="0"/>
      <dgm:spPr/>
    </dgm:pt>
    <dgm:pt modelId="{D865AACF-2200-456A-8E42-96736D73372C}" type="pres">
      <dgm:prSet presAssocID="{12C8562E-2ACC-41AE-B396-837D74A3F24F}" presName="textA" presStyleLbl="revTx" presStyleIdx="2" presStyleCnt="6" custScaleX="188429">
        <dgm:presLayoutVars>
          <dgm:bulletEnabled val="1"/>
        </dgm:presLayoutVars>
      </dgm:prSet>
      <dgm:spPr/>
    </dgm:pt>
    <dgm:pt modelId="{05F53ED7-C457-449C-9B6A-F1E4917D9D48}" type="pres">
      <dgm:prSet presAssocID="{12C8562E-2ACC-41AE-B396-837D74A3F24F}" presName="circleA" presStyleLbl="node1" presStyleIdx="2" presStyleCnt="6"/>
      <dgm:spPr>
        <a:solidFill>
          <a:srgbClr val="92D050"/>
        </a:solidFill>
      </dgm:spPr>
    </dgm:pt>
    <dgm:pt modelId="{02063894-856D-40B5-B71F-C4756DFF1D45}" type="pres">
      <dgm:prSet presAssocID="{12C8562E-2ACC-41AE-B396-837D74A3F24F}" presName="spaceA" presStyleCnt="0"/>
      <dgm:spPr/>
    </dgm:pt>
    <dgm:pt modelId="{F2B95461-9788-4CB5-9880-01F624CB16EA}" type="pres">
      <dgm:prSet presAssocID="{BC21E94C-7865-4E6E-8FC8-999A37D35808}" presName="space" presStyleCnt="0"/>
      <dgm:spPr/>
    </dgm:pt>
    <dgm:pt modelId="{32941889-A8A7-4C15-B157-AAF96BE2348B}" type="pres">
      <dgm:prSet presAssocID="{877CC20F-6E1A-4726-810D-B5830057AB64}" presName="compositeB" presStyleCnt="0"/>
      <dgm:spPr/>
    </dgm:pt>
    <dgm:pt modelId="{BEB036B7-E2DC-48A7-9D57-2337DE16234A}" type="pres">
      <dgm:prSet presAssocID="{877CC20F-6E1A-4726-810D-B5830057AB64}" presName="textB" presStyleLbl="revTx" presStyleIdx="3" presStyleCnt="6" custScaleX="240758">
        <dgm:presLayoutVars>
          <dgm:bulletEnabled val="1"/>
        </dgm:presLayoutVars>
      </dgm:prSet>
      <dgm:spPr/>
    </dgm:pt>
    <dgm:pt modelId="{4FB6523A-F229-4EE9-9208-7EAF0EF8C0DF}" type="pres">
      <dgm:prSet presAssocID="{877CC20F-6E1A-4726-810D-B5830057AB64}" presName="circleB" presStyleLbl="node1" presStyleIdx="3" presStyleCnt="6"/>
      <dgm:spPr>
        <a:solidFill>
          <a:srgbClr val="92D050"/>
        </a:solidFill>
      </dgm:spPr>
    </dgm:pt>
    <dgm:pt modelId="{EBDF3864-6318-4EC7-97B7-BB303F001082}" type="pres">
      <dgm:prSet presAssocID="{877CC20F-6E1A-4726-810D-B5830057AB64}" presName="spaceB" presStyleCnt="0"/>
      <dgm:spPr/>
    </dgm:pt>
    <dgm:pt modelId="{0F8273CD-BF26-47E0-959A-0EF54BD141BB}" type="pres">
      <dgm:prSet presAssocID="{A79CB660-87F7-470A-A15E-0C3121856B1D}" presName="space" presStyleCnt="0"/>
      <dgm:spPr/>
    </dgm:pt>
    <dgm:pt modelId="{CE437424-6770-4E53-9E67-840E938DD57F}" type="pres">
      <dgm:prSet presAssocID="{B9CB579B-D678-4BDD-B326-04736EFC0B2C}" presName="compositeA" presStyleCnt="0"/>
      <dgm:spPr/>
    </dgm:pt>
    <dgm:pt modelId="{268DAF2B-944F-4907-BC8B-EBB622ACE66A}" type="pres">
      <dgm:prSet presAssocID="{B9CB579B-D678-4BDD-B326-04736EFC0B2C}" presName="textA" presStyleLbl="revTx" presStyleIdx="4" presStyleCnt="6" custScaleX="198815">
        <dgm:presLayoutVars>
          <dgm:bulletEnabled val="1"/>
        </dgm:presLayoutVars>
      </dgm:prSet>
      <dgm:spPr/>
    </dgm:pt>
    <dgm:pt modelId="{E1B3CFDD-5486-49C0-BB7F-2F3D066312E4}" type="pres">
      <dgm:prSet presAssocID="{B9CB579B-D678-4BDD-B326-04736EFC0B2C}" presName="circleA" presStyleLbl="node1" presStyleIdx="4" presStyleCnt="6"/>
      <dgm:spPr>
        <a:solidFill>
          <a:srgbClr val="92D050"/>
        </a:solidFill>
      </dgm:spPr>
    </dgm:pt>
    <dgm:pt modelId="{762D8CFC-4FB6-4562-9BC8-5D8C15FC93ED}" type="pres">
      <dgm:prSet presAssocID="{B9CB579B-D678-4BDD-B326-04736EFC0B2C}" presName="spaceA" presStyleCnt="0"/>
      <dgm:spPr/>
    </dgm:pt>
    <dgm:pt modelId="{4388F6A7-5228-44F1-A368-7AA1B784FE91}" type="pres">
      <dgm:prSet presAssocID="{9E124AB4-E1A2-4235-B213-17FB5FA2657A}" presName="space" presStyleCnt="0"/>
      <dgm:spPr/>
    </dgm:pt>
    <dgm:pt modelId="{1F2CF4E3-EA1C-48D2-95A7-A6F7184C1BB6}" type="pres">
      <dgm:prSet presAssocID="{689BB3FC-880F-4B3F-8E97-C86643DA89A9}" presName="compositeB" presStyleCnt="0"/>
      <dgm:spPr/>
    </dgm:pt>
    <dgm:pt modelId="{340573EC-F014-4450-BD35-8026E6585624}" type="pres">
      <dgm:prSet presAssocID="{689BB3FC-880F-4B3F-8E97-C86643DA89A9}" presName="textB" presStyleLbl="revTx" presStyleIdx="5" presStyleCnt="6" custScaleX="198093">
        <dgm:presLayoutVars>
          <dgm:bulletEnabled val="1"/>
        </dgm:presLayoutVars>
      </dgm:prSet>
      <dgm:spPr/>
    </dgm:pt>
    <dgm:pt modelId="{A621B519-CA77-4BAE-91A2-018A7B6F2B0F}" type="pres">
      <dgm:prSet presAssocID="{689BB3FC-880F-4B3F-8E97-C86643DA89A9}" presName="circleB" presStyleLbl="node1" presStyleIdx="5" presStyleCnt="6"/>
      <dgm:spPr>
        <a:solidFill>
          <a:srgbClr val="92D050"/>
        </a:solidFill>
      </dgm:spPr>
    </dgm:pt>
    <dgm:pt modelId="{35FBE888-D6BA-410A-B30B-542F77D51533}" type="pres">
      <dgm:prSet presAssocID="{689BB3FC-880F-4B3F-8E97-C86643DA89A9}" presName="spaceB" presStyleCnt="0"/>
      <dgm:spPr/>
    </dgm:pt>
  </dgm:ptLst>
  <dgm:cxnLst>
    <dgm:cxn modelId="{8341CA1B-7898-448E-9C00-C74BC6A5B8E3}" srcId="{7C041CC0-047B-4EE5-B464-C6BC03FA2789}" destId="{689BB3FC-880F-4B3F-8E97-C86643DA89A9}" srcOrd="5" destOrd="0" parTransId="{1114403E-83F6-4D7D-ACBB-492D9A1A29D2}" sibTransId="{C0D37749-962D-452B-AA23-DFCFAA4FA619}"/>
    <dgm:cxn modelId="{0A0ECD36-CE73-4808-A47E-F1FA4C4CFA42}" type="presOf" srcId="{877CC20F-6E1A-4726-810D-B5830057AB64}" destId="{BEB036B7-E2DC-48A7-9D57-2337DE16234A}" srcOrd="0" destOrd="0" presId="urn:microsoft.com/office/officeart/2005/8/layout/hProcess11"/>
    <dgm:cxn modelId="{D5419F41-E625-4169-851B-5DD559946CDA}" srcId="{7C041CC0-047B-4EE5-B464-C6BC03FA2789}" destId="{784977EB-970F-4897-A0C9-BDF16CFD22A1}" srcOrd="0" destOrd="0" parTransId="{774992DA-1A42-4CE1-B24A-9D34BECA2183}" sibTransId="{154A5231-F672-4F25-9DAC-A5AA60359C59}"/>
    <dgm:cxn modelId="{015EB755-E36D-47FC-883F-940F1DFF475C}" type="presOf" srcId="{C8663432-C40E-4415-B41F-DDB0BE9DE320}" destId="{7D873DE8-EBD6-4D3B-9609-4819848627DD}" srcOrd="0" destOrd="0" presId="urn:microsoft.com/office/officeart/2005/8/layout/hProcess11"/>
    <dgm:cxn modelId="{F85B5784-97CC-40AD-80F2-56222DD45BCD}" srcId="{7C041CC0-047B-4EE5-B464-C6BC03FA2789}" destId="{12C8562E-2ACC-41AE-B396-837D74A3F24F}" srcOrd="2" destOrd="0" parTransId="{C8962554-88E7-4FAE-8939-55EA56A83A2F}" sibTransId="{BC21E94C-7865-4E6E-8FC8-999A37D35808}"/>
    <dgm:cxn modelId="{A215EA88-7212-4139-9ADA-95F3CAC2A849}" type="presOf" srcId="{B9CB579B-D678-4BDD-B326-04736EFC0B2C}" destId="{268DAF2B-944F-4907-BC8B-EBB622ACE66A}" srcOrd="0" destOrd="0" presId="urn:microsoft.com/office/officeart/2005/8/layout/hProcess11"/>
    <dgm:cxn modelId="{F3ACCF8A-FBC4-40A7-A6CD-9E15F57EA3A2}" srcId="{7C041CC0-047B-4EE5-B464-C6BC03FA2789}" destId="{B9CB579B-D678-4BDD-B326-04736EFC0B2C}" srcOrd="4" destOrd="0" parTransId="{6E27D7CC-63D0-4425-8ECA-FF1459F0578B}" sibTransId="{9E124AB4-E1A2-4235-B213-17FB5FA2657A}"/>
    <dgm:cxn modelId="{13D8B89C-E74A-4F1E-A717-9C5B35DBEEE5}" type="presOf" srcId="{12C8562E-2ACC-41AE-B396-837D74A3F24F}" destId="{D865AACF-2200-456A-8E42-96736D73372C}" srcOrd="0" destOrd="0" presId="urn:microsoft.com/office/officeart/2005/8/layout/hProcess11"/>
    <dgm:cxn modelId="{8040969D-AC42-4649-87FA-DC3DF4307A4B}" type="presOf" srcId="{689BB3FC-880F-4B3F-8E97-C86643DA89A9}" destId="{340573EC-F014-4450-BD35-8026E6585624}" srcOrd="0" destOrd="0" presId="urn:microsoft.com/office/officeart/2005/8/layout/hProcess11"/>
    <dgm:cxn modelId="{BF0C81A9-7B03-4293-B992-E6A9B8499EB2}" srcId="{7C041CC0-047B-4EE5-B464-C6BC03FA2789}" destId="{C8663432-C40E-4415-B41F-DDB0BE9DE320}" srcOrd="1" destOrd="0" parTransId="{7446C754-F8B4-4D22-9FD8-E6343A1782A5}" sibTransId="{EB05BC30-8C61-4955-A366-34B354EB213D}"/>
    <dgm:cxn modelId="{290187DD-E72C-4BA6-A943-8FA1EF2AEA96}" type="presOf" srcId="{784977EB-970F-4897-A0C9-BDF16CFD22A1}" destId="{33BCFC3D-627C-49F0-84E6-F10ED0DD9603}" srcOrd="0" destOrd="0" presId="urn:microsoft.com/office/officeart/2005/8/layout/hProcess11"/>
    <dgm:cxn modelId="{AC8FDEF2-8928-4D0B-8156-1E060A6657EB}" srcId="{7C041CC0-047B-4EE5-B464-C6BC03FA2789}" destId="{877CC20F-6E1A-4726-810D-B5830057AB64}" srcOrd="3" destOrd="0" parTransId="{C3263D6D-E6C2-4622-9E25-4B7A576B2E87}" sibTransId="{A79CB660-87F7-470A-A15E-0C3121856B1D}"/>
    <dgm:cxn modelId="{24E90BF5-8880-440B-94F1-49A0F3CADE17}" type="presOf" srcId="{7C041CC0-047B-4EE5-B464-C6BC03FA2789}" destId="{AA7AD3C3-A24F-4117-9BDD-241B87988E94}" srcOrd="0" destOrd="0" presId="urn:microsoft.com/office/officeart/2005/8/layout/hProcess11"/>
    <dgm:cxn modelId="{C7D9FE33-7AB6-4C00-AF2C-16F9839BACF9}" type="presParOf" srcId="{AA7AD3C3-A24F-4117-9BDD-241B87988E94}" destId="{E4655304-23CE-43E0-A596-2B1DA9CEA222}" srcOrd="0" destOrd="0" presId="urn:microsoft.com/office/officeart/2005/8/layout/hProcess11"/>
    <dgm:cxn modelId="{050C9C9C-68BA-4C0E-83A9-3409F5AD2431}" type="presParOf" srcId="{AA7AD3C3-A24F-4117-9BDD-241B87988E94}" destId="{38F5B1E2-B9EC-432C-A6F3-87188E408947}" srcOrd="1" destOrd="0" presId="urn:microsoft.com/office/officeart/2005/8/layout/hProcess11"/>
    <dgm:cxn modelId="{301A867D-3316-4839-984C-0A6E57ACADF2}" type="presParOf" srcId="{38F5B1E2-B9EC-432C-A6F3-87188E408947}" destId="{A6664CA9-3933-4D2F-88B6-38457DC7BDED}" srcOrd="0" destOrd="0" presId="urn:microsoft.com/office/officeart/2005/8/layout/hProcess11"/>
    <dgm:cxn modelId="{26A2B3DC-827E-4F9B-BC6E-3B511AA955DE}" type="presParOf" srcId="{A6664CA9-3933-4D2F-88B6-38457DC7BDED}" destId="{33BCFC3D-627C-49F0-84E6-F10ED0DD9603}" srcOrd="0" destOrd="0" presId="urn:microsoft.com/office/officeart/2005/8/layout/hProcess11"/>
    <dgm:cxn modelId="{DB38FF72-1FDF-4726-86E5-714F706040AE}" type="presParOf" srcId="{A6664CA9-3933-4D2F-88B6-38457DC7BDED}" destId="{B9DD88F7-0756-400B-9CC5-3776CAC14034}" srcOrd="1" destOrd="0" presId="urn:microsoft.com/office/officeart/2005/8/layout/hProcess11"/>
    <dgm:cxn modelId="{51ECAE88-2C33-44DF-A1BA-0D10038AFF29}" type="presParOf" srcId="{A6664CA9-3933-4D2F-88B6-38457DC7BDED}" destId="{25EEA1FC-4918-44CE-B694-D49F5328186D}" srcOrd="2" destOrd="0" presId="urn:microsoft.com/office/officeart/2005/8/layout/hProcess11"/>
    <dgm:cxn modelId="{F85B5284-AEB3-4E87-989C-1F27CBE7A54C}" type="presParOf" srcId="{38F5B1E2-B9EC-432C-A6F3-87188E408947}" destId="{79AD542B-E395-4F29-9960-795282D978B1}" srcOrd="1" destOrd="0" presId="urn:microsoft.com/office/officeart/2005/8/layout/hProcess11"/>
    <dgm:cxn modelId="{46CC9415-2AAE-4E3E-8A44-DD2AC4A19E04}" type="presParOf" srcId="{38F5B1E2-B9EC-432C-A6F3-87188E408947}" destId="{DC5978A1-2AF3-48EE-A23C-CDBEE7DB0361}" srcOrd="2" destOrd="0" presId="urn:microsoft.com/office/officeart/2005/8/layout/hProcess11"/>
    <dgm:cxn modelId="{1A2138BF-FCD3-4AC8-BD02-3192CAC3E34B}" type="presParOf" srcId="{DC5978A1-2AF3-48EE-A23C-CDBEE7DB0361}" destId="{7D873DE8-EBD6-4D3B-9609-4819848627DD}" srcOrd="0" destOrd="0" presId="urn:microsoft.com/office/officeart/2005/8/layout/hProcess11"/>
    <dgm:cxn modelId="{3BB79DDB-A9D0-4575-B31E-3ADF40C534B3}" type="presParOf" srcId="{DC5978A1-2AF3-48EE-A23C-CDBEE7DB0361}" destId="{B3F26899-76AF-4670-91A5-F71DA0825A5C}" srcOrd="1" destOrd="0" presId="urn:microsoft.com/office/officeart/2005/8/layout/hProcess11"/>
    <dgm:cxn modelId="{A887A42E-234B-4034-BCC2-B3C69A0B9D1C}" type="presParOf" srcId="{DC5978A1-2AF3-48EE-A23C-CDBEE7DB0361}" destId="{9E846172-3DF4-46C7-9D45-247053720D75}" srcOrd="2" destOrd="0" presId="urn:microsoft.com/office/officeart/2005/8/layout/hProcess11"/>
    <dgm:cxn modelId="{0521B860-0CC5-4AE4-8D3A-D6C5EA436034}" type="presParOf" srcId="{38F5B1E2-B9EC-432C-A6F3-87188E408947}" destId="{4711601A-8B6E-4769-8D35-20E8A1446153}" srcOrd="3" destOrd="0" presId="urn:microsoft.com/office/officeart/2005/8/layout/hProcess11"/>
    <dgm:cxn modelId="{B869B0A6-4D43-4FC7-84B6-931113A110DE}" type="presParOf" srcId="{38F5B1E2-B9EC-432C-A6F3-87188E408947}" destId="{A7A2FBA5-F311-4681-B8A2-91932E6F5F46}" srcOrd="4" destOrd="0" presId="urn:microsoft.com/office/officeart/2005/8/layout/hProcess11"/>
    <dgm:cxn modelId="{8F67C988-F200-4A51-847D-21B8C218EC54}" type="presParOf" srcId="{A7A2FBA5-F311-4681-B8A2-91932E6F5F46}" destId="{D865AACF-2200-456A-8E42-96736D73372C}" srcOrd="0" destOrd="0" presId="urn:microsoft.com/office/officeart/2005/8/layout/hProcess11"/>
    <dgm:cxn modelId="{DD591442-74F8-490F-B0AC-F63D94BE5589}" type="presParOf" srcId="{A7A2FBA5-F311-4681-B8A2-91932E6F5F46}" destId="{05F53ED7-C457-449C-9B6A-F1E4917D9D48}" srcOrd="1" destOrd="0" presId="urn:microsoft.com/office/officeart/2005/8/layout/hProcess11"/>
    <dgm:cxn modelId="{AC23F509-3328-45C6-9B18-745C3BD3687F}" type="presParOf" srcId="{A7A2FBA5-F311-4681-B8A2-91932E6F5F46}" destId="{02063894-856D-40B5-B71F-C4756DFF1D45}" srcOrd="2" destOrd="0" presId="urn:microsoft.com/office/officeart/2005/8/layout/hProcess11"/>
    <dgm:cxn modelId="{D5D31D5E-6D33-4FC7-AD5E-85821C88EBC0}" type="presParOf" srcId="{38F5B1E2-B9EC-432C-A6F3-87188E408947}" destId="{F2B95461-9788-4CB5-9880-01F624CB16EA}" srcOrd="5" destOrd="0" presId="urn:microsoft.com/office/officeart/2005/8/layout/hProcess11"/>
    <dgm:cxn modelId="{984DAB8B-E68B-4E6A-B38A-FE3E22E49536}" type="presParOf" srcId="{38F5B1E2-B9EC-432C-A6F3-87188E408947}" destId="{32941889-A8A7-4C15-B157-AAF96BE2348B}" srcOrd="6" destOrd="0" presId="urn:microsoft.com/office/officeart/2005/8/layout/hProcess11"/>
    <dgm:cxn modelId="{D8C1AC72-68BA-4412-963F-29F6B0C06F13}" type="presParOf" srcId="{32941889-A8A7-4C15-B157-AAF96BE2348B}" destId="{BEB036B7-E2DC-48A7-9D57-2337DE16234A}" srcOrd="0" destOrd="0" presId="urn:microsoft.com/office/officeart/2005/8/layout/hProcess11"/>
    <dgm:cxn modelId="{B84004B0-A2DC-4381-BF2E-B9959411D17F}" type="presParOf" srcId="{32941889-A8A7-4C15-B157-AAF96BE2348B}" destId="{4FB6523A-F229-4EE9-9208-7EAF0EF8C0DF}" srcOrd="1" destOrd="0" presId="urn:microsoft.com/office/officeart/2005/8/layout/hProcess11"/>
    <dgm:cxn modelId="{C3BBBFAE-74E8-484A-BCE0-C85388EF9F3A}" type="presParOf" srcId="{32941889-A8A7-4C15-B157-AAF96BE2348B}" destId="{EBDF3864-6318-4EC7-97B7-BB303F001082}" srcOrd="2" destOrd="0" presId="urn:microsoft.com/office/officeart/2005/8/layout/hProcess11"/>
    <dgm:cxn modelId="{015F0611-84F4-4A52-A90E-D469D8B75344}" type="presParOf" srcId="{38F5B1E2-B9EC-432C-A6F3-87188E408947}" destId="{0F8273CD-BF26-47E0-959A-0EF54BD141BB}" srcOrd="7" destOrd="0" presId="urn:microsoft.com/office/officeart/2005/8/layout/hProcess11"/>
    <dgm:cxn modelId="{F5CD3446-1B62-4CCE-B58A-02E704FF6112}" type="presParOf" srcId="{38F5B1E2-B9EC-432C-A6F3-87188E408947}" destId="{CE437424-6770-4E53-9E67-840E938DD57F}" srcOrd="8" destOrd="0" presId="urn:microsoft.com/office/officeart/2005/8/layout/hProcess11"/>
    <dgm:cxn modelId="{DA6448D8-4CFB-471C-807D-78E9C22BC3F6}" type="presParOf" srcId="{CE437424-6770-4E53-9E67-840E938DD57F}" destId="{268DAF2B-944F-4907-BC8B-EBB622ACE66A}" srcOrd="0" destOrd="0" presId="urn:microsoft.com/office/officeart/2005/8/layout/hProcess11"/>
    <dgm:cxn modelId="{3ED4B7B1-3717-4542-8CD8-5593B0261EA3}" type="presParOf" srcId="{CE437424-6770-4E53-9E67-840E938DD57F}" destId="{E1B3CFDD-5486-49C0-BB7F-2F3D066312E4}" srcOrd="1" destOrd="0" presId="urn:microsoft.com/office/officeart/2005/8/layout/hProcess11"/>
    <dgm:cxn modelId="{8183E3C8-59CF-4739-8B28-0960C6153073}" type="presParOf" srcId="{CE437424-6770-4E53-9E67-840E938DD57F}" destId="{762D8CFC-4FB6-4562-9BC8-5D8C15FC93ED}" srcOrd="2" destOrd="0" presId="urn:microsoft.com/office/officeart/2005/8/layout/hProcess11"/>
    <dgm:cxn modelId="{5EA4147B-27B8-4D18-AE0E-E7C9DC7FED9F}" type="presParOf" srcId="{38F5B1E2-B9EC-432C-A6F3-87188E408947}" destId="{4388F6A7-5228-44F1-A368-7AA1B784FE91}" srcOrd="9" destOrd="0" presId="urn:microsoft.com/office/officeart/2005/8/layout/hProcess11"/>
    <dgm:cxn modelId="{81C076EF-E9A6-4E6F-8B6D-6B3732601AD6}" type="presParOf" srcId="{38F5B1E2-B9EC-432C-A6F3-87188E408947}" destId="{1F2CF4E3-EA1C-48D2-95A7-A6F7184C1BB6}" srcOrd="10" destOrd="0" presId="urn:microsoft.com/office/officeart/2005/8/layout/hProcess11"/>
    <dgm:cxn modelId="{54CF40B4-A8C3-471B-8249-96FC7DBCC99F}" type="presParOf" srcId="{1F2CF4E3-EA1C-48D2-95A7-A6F7184C1BB6}" destId="{340573EC-F014-4450-BD35-8026E6585624}" srcOrd="0" destOrd="0" presId="urn:microsoft.com/office/officeart/2005/8/layout/hProcess11"/>
    <dgm:cxn modelId="{98C14FC7-E89F-4068-8FCF-F9E99A01BB18}" type="presParOf" srcId="{1F2CF4E3-EA1C-48D2-95A7-A6F7184C1BB6}" destId="{A621B519-CA77-4BAE-91A2-018A7B6F2B0F}" srcOrd="1" destOrd="0" presId="urn:microsoft.com/office/officeart/2005/8/layout/hProcess11"/>
    <dgm:cxn modelId="{DE765C9F-89B6-4115-B820-DF4F4751C8DF}" type="presParOf" srcId="{1F2CF4E3-EA1C-48D2-95A7-A6F7184C1BB6}" destId="{35FBE888-D6BA-410A-B30B-542F77D51533}" srcOrd="2" destOrd="0" presId="urn:microsoft.com/office/officeart/2005/8/layout/hProcess11"/>
  </dgm:cxnLst>
  <dgm:bg>
    <a:solidFill>
      <a:srgbClr val="BCE292">
        <a:alpha val="76000"/>
      </a:srgb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0733F-F289-49FB-AE08-6587ADF5643A}">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951F7-6906-4AB9-B968-E26E8560A9F0}">
      <dsp:nvSpPr>
        <dsp:cNvPr id="0" name=""/>
        <dsp:cNvSpPr/>
      </dsp:nvSpPr>
      <dsp:spPr>
        <a:xfrm>
          <a:off x="564979" y="406400"/>
          <a:ext cx="5685897" cy="8128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NZ" sz="2400" kern="1200" dirty="0"/>
            <a:t>Introduction</a:t>
          </a:r>
        </a:p>
      </dsp:txBody>
      <dsp:txXfrm>
        <a:off x="564979" y="406400"/>
        <a:ext cx="5685897" cy="812800"/>
      </dsp:txXfrm>
    </dsp:sp>
    <dsp:sp modelId="{86BA01A9-1740-4C63-A0AF-A990B8DDC2F2}">
      <dsp:nvSpPr>
        <dsp:cNvPr id="0" name=""/>
        <dsp:cNvSpPr/>
      </dsp:nvSpPr>
      <dsp:spPr>
        <a:xfrm>
          <a:off x="56979" y="304800"/>
          <a:ext cx="1016000" cy="1016000"/>
        </a:xfrm>
        <a:prstGeom prst="ellipse">
          <a:avLst/>
        </a:prstGeom>
        <a:blipFill rotWithShape="0">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EF77A-CE05-4770-A6D4-591235FDDE5B}">
      <dsp:nvSpPr>
        <dsp:cNvPr id="0" name=""/>
        <dsp:cNvSpPr/>
      </dsp:nvSpPr>
      <dsp:spPr>
        <a:xfrm>
          <a:off x="860432" y="1625599"/>
          <a:ext cx="5390444" cy="812800"/>
        </a:xfrm>
        <a:prstGeom prst="rect">
          <a:avLst/>
        </a:prstGeom>
        <a:solidFill>
          <a:schemeClr val="accent3">
            <a:hueOff val="3319512"/>
            <a:satOff val="-2731"/>
            <a:lumOff val="3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Methodology </a:t>
          </a:r>
          <a:r>
            <a:rPr lang="id-ID" sz="2400" kern="1200" dirty="0">
              <a:effectLst>
                <a:outerShdw blurRad="38100" dist="38100" dir="2700000" algn="tl">
                  <a:srgbClr val="000000">
                    <a:alpha val="43137"/>
                  </a:srgbClr>
                </a:outerShdw>
              </a:effectLst>
            </a:rPr>
            <a:t>&amp; Results</a:t>
          </a:r>
          <a:endParaRPr lang="en-NZ" sz="2400" kern="1200" dirty="0"/>
        </a:p>
      </dsp:txBody>
      <dsp:txXfrm>
        <a:off x="860432" y="1625599"/>
        <a:ext cx="5390444" cy="812800"/>
      </dsp:txXfrm>
    </dsp:sp>
    <dsp:sp modelId="{441BC6F1-55FF-4063-A2C3-524D98FDE260}">
      <dsp:nvSpPr>
        <dsp:cNvPr id="0" name=""/>
        <dsp:cNvSpPr/>
      </dsp:nvSpPr>
      <dsp:spPr>
        <a:xfrm>
          <a:off x="352432" y="1523999"/>
          <a:ext cx="1016000" cy="1016000"/>
        </a:xfrm>
        <a:prstGeom prst="ellipse">
          <a:avLst/>
        </a:prstGeom>
        <a:blipFill rotWithShape="0">
          <a:blip xmlns:r="http://schemas.openxmlformats.org/officeDocument/2006/relationships" r:embed="rId2"/>
          <a:stretch>
            <a:fillRect/>
          </a:stretch>
        </a:blipFill>
        <a:ln w="25400" cap="flat" cmpd="sng" algn="ctr">
          <a:solidFill>
            <a:schemeClr val="accent3">
              <a:hueOff val="3319512"/>
              <a:satOff val="-2731"/>
              <a:lumOff val="3039"/>
              <a:alphaOff val="0"/>
            </a:schemeClr>
          </a:solidFill>
          <a:prstDash val="solid"/>
        </a:ln>
        <a:effectLst/>
      </dsp:spPr>
      <dsp:style>
        <a:lnRef idx="2">
          <a:scrgbClr r="0" g="0" b="0"/>
        </a:lnRef>
        <a:fillRef idx="1">
          <a:scrgbClr r="0" g="0" b="0"/>
        </a:fillRef>
        <a:effectRef idx="0">
          <a:scrgbClr r="0" g="0" b="0"/>
        </a:effectRef>
        <a:fontRef idx="minor"/>
      </dsp:style>
    </dsp:sp>
    <dsp:sp modelId="{6E44E2CB-2812-4D20-8566-BD79FDC46E74}">
      <dsp:nvSpPr>
        <dsp:cNvPr id="0" name=""/>
        <dsp:cNvSpPr/>
      </dsp:nvSpPr>
      <dsp:spPr>
        <a:xfrm>
          <a:off x="564979" y="2844800"/>
          <a:ext cx="5685897" cy="812800"/>
        </a:xfrm>
        <a:prstGeom prst="rect">
          <a:avLst/>
        </a:prstGeom>
        <a:solidFill>
          <a:schemeClr val="accent3">
            <a:hueOff val="6639025"/>
            <a:satOff val="-5461"/>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NZ" sz="2400" kern="1200" dirty="0" err="1"/>
            <a:t>Conclu</a:t>
          </a:r>
          <a:r>
            <a:rPr lang="id-ID" sz="2400" kern="1200" dirty="0"/>
            <a:t>ding Remarks</a:t>
          </a:r>
          <a:endParaRPr lang="en-NZ" sz="2400" kern="1200" dirty="0"/>
        </a:p>
      </dsp:txBody>
      <dsp:txXfrm>
        <a:off x="564979" y="2844800"/>
        <a:ext cx="5685897" cy="812800"/>
      </dsp:txXfrm>
    </dsp:sp>
    <dsp:sp modelId="{BAFFA834-4FB1-4B13-8CBB-D8897F21AB57}">
      <dsp:nvSpPr>
        <dsp:cNvPr id="0" name=""/>
        <dsp:cNvSpPr/>
      </dsp:nvSpPr>
      <dsp:spPr>
        <a:xfrm>
          <a:off x="56979" y="2743200"/>
          <a:ext cx="1016000" cy="1016000"/>
        </a:xfrm>
        <a:prstGeom prst="ellipse">
          <a:avLst/>
        </a:prstGeom>
        <a:blipFill rotWithShape="0">
          <a:blip xmlns:r="http://schemas.openxmlformats.org/officeDocument/2006/relationships" r:embed="rId3"/>
          <a:stretch>
            <a:fillRect/>
          </a:stretch>
        </a:blip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48465-07AF-429B-969D-73E06B720A92}">
      <dsp:nvSpPr>
        <dsp:cNvPr id="0" name=""/>
        <dsp:cNvSpPr/>
      </dsp:nvSpPr>
      <dsp:spPr>
        <a:xfrm>
          <a:off x="916101" y="163481"/>
          <a:ext cx="3244470" cy="112676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52A55-E22A-4232-BDE4-F89BDEF90CC4}">
      <dsp:nvSpPr>
        <dsp:cNvPr id="0" name=""/>
        <dsp:cNvSpPr/>
      </dsp:nvSpPr>
      <dsp:spPr>
        <a:xfrm>
          <a:off x="2268310" y="3057863"/>
          <a:ext cx="628773" cy="402415"/>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156180-991F-4D4C-9A39-00953BE9A58C}">
      <dsp:nvSpPr>
        <dsp:cNvPr id="0" name=""/>
        <dsp:cNvSpPr/>
      </dsp:nvSpPr>
      <dsp:spPr>
        <a:xfrm>
          <a:off x="1034310" y="3244470"/>
          <a:ext cx="3018112" cy="75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1034310" y="3244470"/>
        <a:ext cx="3018112" cy="754528"/>
      </dsp:txXfrm>
    </dsp:sp>
    <dsp:sp modelId="{31048B61-0D1F-4245-BC55-DDA355176177}">
      <dsp:nvSpPr>
        <dsp:cNvPr id="0" name=""/>
        <dsp:cNvSpPr/>
      </dsp:nvSpPr>
      <dsp:spPr>
        <a:xfrm>
          <a:off x="802730" y="78221"/>
          <a:ext cx="3521131" cy="281690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55304-23CE-43E0-A596-2B1DA9CEA222}">
      <dsp:nvSpPr>
        <dsp:cNvPr id="0" name=""/>
        <dsp:cNvSpPr/>
      </dsp:nvSpPr>
      <dsp:spPr>
        <a:xfrm>
          <a:off x="0" y="1213475"/>
          <a:ext cx="11809312" cy="1657141"/>
        </a:xfrm>
        <a:prstGeom prst="notchedRightArrow">
          <a:avLst/>
        </a:prstGeom>
        <a:solidFill>
          <a:srgbClr val="4899A6"/>
        </a:solidFill>
        <a:ln>
          <a:noFill/>
        </a:ln>
        <a:effectLst/>
      </dsp:spPr>
      <dsp:style>
        <a:lnRef idx="0">
          <a:scrgbClr r="0" g="0" b="0"/>
        </a:lnRef>
        <a:fillRef idx="1">
          <a:scrgbClr r="0" g="0" b="0"/>
        </a:fillRef>
        <a:effectRef idx="0">
          <a:scrgbClr r="0" g="0" b="0"/>
        </a:effectRef>
        <a:fontRef idx="minor"/>
      </dsp:style>
    </dsp:sp>
    <dsp:sp modelId="{33BCFC3D-627C-49F0-84E6-F10ED0DD9603}">
      <dsp:nvSpPr>
        <dsp:cNvPr id="0" name=""/>
        <dsp:cNvSpPr/>
      </dsp:nvSpPr>
      <dsp:spPr>
        <a:xfrm>
          <a:off x="5717" y="0"/>
          <a:ext cx="1991173"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t>Development of Rankings and Methodology</a:t>
          </a:r>
          <a:endParaRPr lang="id-ID" sz="1800" b="1" kern="1200" dirty="0"/>
        </a:p>
      </dsp:txBody>
      <dsp:txXfrm>
        <a:off x="5717" y="0"/>
        <a:ext cx="1991173" cy="1657141"/>
      </dsp:txXfrm>
    </dsp:sp>
    <dsp:sp modelId="{B9DD88F7-0756-400B-9CC5-3776CAC14034}">
      <dsp:nvSpPr>
        <dsp:cNvPr id="0" name=""/>
        <dsp:cNvSpPr/>
      </dsp:nvSpPr>
      <dsp:spPr>
        <a:xfrm>
          <a:off x="794161"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873DE8-EBD6-4D3B-9609-4819848627DD}">
      <dsp:nvSpPr>
        <dsp:cNvPr id="0" name=""/>
        <dsp:cNvSpPr/>
      </dsp:nvSpPr>
      <dsp:spPr>
        <a:xfrm>
          <a:off x="2037046" y="2485712"/>
          <a:ext cx="1790656"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146304" rIns="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Questionnaire Design</a:t>
          </a:r>
          <a:endParaRPr lang="id-ID" sz="2000" b="1" kern="1200" dirty="0"/>
        </a:p>
      </dsp:txBody>
      <dsp:txXfrm>
        <a:off x="2037046" y="2485712"/>
        <a:ext cx="1790656" cy="1657141"/>
      </dsp:txXfrm>
    </dsp:sp>
    <dsp:sp modelId="{B3F26899-76AF-4670-91A5-F71DA0825A5C}">
      <dsp:nvSpPr>
        <dsp:cNvPr id="0" name=""/>
        <dsp:cNvSpPr/>
      </dsp:nvSpPr>
      <dsp:spPr>
        <a:xfrm>
          <a:off x="2725231"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65AACF-2200-456A-8E42-96736D73372C}">
      <dsp:nvSpPr>
        <dsp:cNvPr id="0" name=""/>
        <dsp:cNvSpPr/>
      </dsp:nvSpPr>
      <dsp:spPr>
        <a:xfrm>
          <a:off x="3867857" y="0"/>
          <a:ext cx="1513266"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dirty="0"/>
            <a:t>Sending invitations</a:t>
          </a:r>
          <a:endParaRPr lang="id-ID" sz="1900" b="1" kern="1200" dirty="0"/>
        </a:p>
      </dsp:txBody>
      <dsp:txXfrm>
        <a:off x="3867857" y="0"/>
        <a:ext cx="1513266" cy="1657141"/>
      </dsp:txXfrm>
    </dsp:sp>
    <dsp:sp modelId="{05F53ED7-C457-449C-9B6A-F1E4917D9D48}">
      <dsp:nvSpPr>
        <dsp:cNvPr id="0" name=""/>
        <dsp:cNvSpPr/>
      </dsp:nvSpPr>
      <dsp:spPr>
        <a:xfrm>
          <a:off x="4417348"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B036B7-E2DC-48A7-9D57-2337DE16234A}">
      <dsp:nvSpPr>
        <dsp:cNvPr id="0" name=""/>
        <dsp:cNvSpPr/>
      </dsp:nvSpPr>
      <dsp:spPr>
        <a:xfrm>
          <a:off x="5421279" y="2485712"/>
          <a:ext cx="1933519"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b="1" kern="1200" dirty="0"/>
            <a:t>Data Submission (May 2018)</a:t>
          </a:r>
          <a:endParaRPr lang="id-ID" sz="2100" b="1" kern="1200" dirty="0"/>
        </a:p>
      </dsp:txBody>
      <dsp:txXfrm>
        <a:off x="5421279" y="2485712"/>
        <a:ext cx="1933519" cy="1657141"/>
      </dsp:txXfrm>
    </dsp:sp>
    <dsp:sp modelId="{4FB6523A-F229-4EE9-9208-7EAF0EF8C0DF}">
      <dsp:nvSpPr>
        <dsp:cNvPr id="0" name=""/>
        <dsp:cNvSpPr/>
      </dsp:nvSpPr>
      <dsp:spPr>
        <a:xfrm>
          <a:off x="6180896"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DAF2B-944F-4907-BC8B-EBB622ACE66A}">
      <dsp:nvSpPr>
        <dsp:cNvPr id="0" name=""/>
        <dsp:cNvSpPr/>
      </dsp:nvSpPr>
      <dsp:spPr>
        <a:xfrm>
          <a:off x="7394953" y="0"/>
          <a:ext cx="1596676"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dirty="0"/>
            <a:t>Data Processing </a:t>
          </a:r>
          <a:endParaRPr lang="id-ID" sz="1900" b="1" kern="1200" dirty="0"/>
        </a:p>
      </dsp:txBody>
      <dsp:txXfrm>
        <a:off x="7394953" y="0"/>
        <a:ext cx="1596676" cy="1657141"/>
      </dsp:txXfrm>
    </dsp:sp>
    <dsp:sp modelId="{E1B3CFDD-5486-49C0-BB7F-2F3D066312E4}">
      <dsp:nvSpPr>
        <dsp:cNvPr id="0" name=""/>
        <dsp:cNvSpPr/>
      </dsp:nvSpPr>
      <dsp:spPr>
        <a:xfrm>
          <a:off x="7986149"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573EC-F014-4450-BD35-8026E6585624}">
      <dsp:nvSpPr>
        <dsp:cNvPr id="0" name=""/>
        <dsp:cNvSpPr/>
      </dsp:nvSpPr>
      <dsp:spPr>
        <a:xfrm>
          <a:off x="9031785" y="2485712"/>
          <a:ext cx="1590878" cy="1657141"/>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Data validation (November 2018)</a:t>
          </a:r>
          <a:endParaRPr lang="id-ID" sz="1800" b="1" kern="1200" dirty="0"/>
        </a:p>
      </dsp:txBody>
      <dsp:txXfrm>
        <a:off x="9031785" y="2485712"/>
        <a:ext cx="1590878" cy="1657141"/>
      </dsp:txXfrm>
    </dsp:sp>
    <dsp:sp modelId="{A621B519-CA77-4BAE-91A2-018A7B6F2B0F}">
      <dsp:nvSpPr>
        <dsp:cNvPr id="0" name=""/>
        <dsp:cNvSpPr/>
      </dsp:nvSpPr>
      <dsp:spPr>
        <a:xfrm>
          <a:off x="9620081" y="1864284"/>
          <a:ext cx="414285" cy="4142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75072214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D5376DE-5FC2-469A-80D0-9F3B6D464F61}" type="slidenum">
              <a:rPr lang="en-US" smtClean="0"/>
              <a:t>1</a:t>
            </a:fld>
            <a:endParaRPr lang="en-US"/>
          </a:p>
        </p:txBody>
      </p:sp>
    </p:spTree>
    <p:extLst>
      <p:ext uri="{BB962C8B-B14F-4D97-AF65-F5344CB8AC3E}">
        <p14:creationId xmlns:p14="http://schemas.microsoft.com/office/powerpoint/2010/main" val="427136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527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AF54D5BF-5254-4775-9CFF-3138F8C2608E}" type="slidenum">
              <a:rPr lang="id-ID" smtClean="0"/>
              <a:pPr>
                <a:defRPr/>
              </a:pPr>
              <a:t>6</a:t>
            </a:fld>
            <a:endParaRPr lang="id-ID"/>
          </a:p>
        </p:txBody>
      </p:sp>
    </p:spTree>
    <p:extLst>
      <p:ext uri="{BB962C8B-B14F-4D97-AF65-F5344CB8AC3E}">
        <p14:creationId xmlns:p14="http://schemas.microsoft.com/office/powerpoint/2010/main" val="319184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87463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563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22275" y="696913"/>
            <a:ext cx="6208713" cy="34925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xfrm>
            <a:off x="3995218" y="8842031"/>
            <a:ext cx="3056413" cy="4654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590" indent="-292149">
              <a:spcBef>
                <a:spcPct val="30000"/>
              </a:spcBef>
              <a:defRPr sz="1200">
                <a:solidFill>
                  <a:schemeClr val="tx1"/>
                </a:solidFill>
                <a:latin typeface="Arial" panose="020B0604020202020204" pitchFamily="34" charset="0"/>
              </a:defRPr>
            </a:lvl2pPr>
            <a:lvl3pPr marL="1168599" indent="-233720">
              <a:spcBef>
                <a:spcPct val="30000"/>
              </a:spcBef>
              <a:defRPr sz="1200">
                <a:solidFill>
                  <a:schemeClr val="tx1"/>
                </a:solidFill>
                <a:latin typeface="Arial" panose="020B0604020202020204" pitchFamily="34" charset="0"/>
              </a:defRPr>
            </a:lvl3pPr>
            <a:lvl4pPr marL="1636038" indent="-233720">
              <a:spcBef>
                <a:spcPct val="30000"/>
              </a:spcBef>
              <a:defRPr sz="1200">
                <a:solidFill>
                  <a:schemeClr val="tx1"/>
                </a:solidFill>
                <a:latin typeface="Arial" panose="020B0604020202020204" pitchFamily="34" charset="0"/>
              </a:defRPr>
            </a:lvl4pPr>
            <a:lvl5pPr marL="2103478" indent="-233720">
              <a:spcBef>
                <a:spcPct val="30000"/>
              </a:spcBef>
              <a:defRPr sz="1200">
                <a:solidFill>
                  <a:schemeClr val="tx1"/>
                </a:solidFill>
                <a:latin typeface="Arial" panose="020B0604020202020204" pitchFamily="34" charset="0"/>
              </a:defRPr>
            </a:lvl5pPr>
            <a:lvl6pPr marL="2570917" indent="-233720" eaLnBrk="0" fontAlgn="base" hangingPunct="0">
              <a:spcBef>
                <a:spcPct val="30000"/>
              </a:spcBef>
              <a:spcAft>
                <a:spcPct val="0"/>
              </a:spcAft>
              <a:defRPr sz="1200">
                <a:solidFill>
                  <a:schemeClr val="tx1"/>
                </a:solidFill>
                <a:latin typeface="Arial" panose="020B0604020202020204" pitchFamily="34" charset="0"/>
              </a:defRPr>
            </a:lvl6pPr>
            <a:lvl7pPr marL="3038356" indent="-233720" eaLnBrk="0" fontAlgn="base" hangingPunct="0">
              <a:spcBef>
                <a:spcPct val="30000"/>
              </a:spcBef>
              <a:spcAft>
                <a:spcPct val="0"/>
              </a:spcAft>
              <a:defRPr sz="1200">
                <a:solidFill>
                  <a:schemeClr val="tx1"/>
                </a:solidFill>
                <a:latin typeface="Arial" panose="020B0604020202020204" pitchFamily="34" charset="0"/>
              </a:defRPr>
            </a:lvl7pPr>
            <a:lvl8pPr marL="3505796" indent="-233720" eaLnBrk="0" fontAlgn="base" hangingPunct="0">
              <a:spcBef>
                <a:spcPct val="30000"/>
              </a:spcBef>
              <a:spcAft>
                <a:spcPct val="0"/>
              </a:spcAft>
              <a:defRPr sz="1200">
                <a:solidFill>
                  <a:schemeClr val="tx1"/>
                </a:solidFill>
                <a:latin typeface="Arial" panose="020B0604020202020204" pitchFamily="34" charset="0"/>
              </a:defRPr>
            </a:lvl8pPr>
            <a:lvl9pPr marL="3973235" indent="-23372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8661C-93E8-440C-A7D1-7AD244C52D0C}" type="slidenum">
              <a:rPr lang="en-US" altLang="en-US"/>
              <a:pPr>
                <a:spcBef>
                  <a:spcPct val="0"/>
                </a:spcBef>
              </a:pPr>
              <a:t>14</a:t>
            </a:fld>
            <a:endParaRPr lang="en-US" altLang="en-US"/>
          </a:p>
        </p:txBody>
      </p:sp>
    </p:spTree>
    <p:extLst>
      <p:ext uri="{BB962C8B-B14F-4D97-AF65-F5344CB8AC3E}">
        <p14:creationId xmlns:p14="http://schemas.microsoft.com/office/powerpoint/2010/main" val="106084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22275" y="696913"/>
            <a:ext cx="6208713" cy="34925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xfrm>
            <a:off x="3995218" y="8842031"/>
            <a:ext cx="3056413" cy="4654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590" indent="-292149">
              <a:spcBef>
                <a:spcPct val="30000"/>
              </a:spcBef>
              <a:defRPr sz="1200">
                <a:solidFill>
                  <a:schemeClr val="tx1"/>
                </a:solidFill>
                <a:latin typeface="Arial" panose="020B0604020202020204" pitchFamily="34" charset="0"/>
              </a:defRPr>
            </a:lvl2pPr>
            <a:lvl3pPr marL="1168599" indent="-233720">
              <a:spcBef>
                <a:spcPct val="30000"/>
              </a:spcBef>
              <a:defRPr sz="1200">
                <a:solidFill>
                  <a:schemeClr val="tx1"/>
                </a:solidFill>
                <a:latin typeface="Arial" panose="020B0604020202020204" pitchFamily="34" charset="0"/>
              </a:defRPr>
            </a:lvl3pPr>
            <a:lvl4pPr marL="1636038" indent="-233720">
              <a:spcBef>
                <a:spcPct val="30000"/>
              </a:spcBef>
              <a:defRPr sz="1200">
                <a:solidFill>
                  <a:schemeClr val="tx1"/>
                </a:solidFill>
                <a:latin typeface="Arial" panose="020B0604020202020204" pitchFamily="34" charset="0"/>
              </a:defRPr>
            </a:lvl4pPr>
            <a:lvl5pPr marL="2103478" indent="-233720">
              <a:spcBef>
                <a:spcPct val="30000"/>
              </a:spcBef>
              <a:defRPr sz="1200">
                <a:solidFill>
                  <a:schemeClr val="tx1"/>
                </a:solidFill>
                <a:latin typeface="Arial" panose="020B0604020202020204" pitchFamily="34" charset="0"/>
              </a:defRPr>
            </a:lvl5pPr>
            <a:lvl6pPr marL="2570917" indent="-233720" eaLnBrk="0" fontAlgn="base" hangingPunct="0">
              <a:spcBef>
                <a:spcPct val="30000"/>
              </a:spcBef>
              <a:spcAft>
                <a:spcPct val="0"/>
              </a:spcAft>
              <a:defRPr sz="1200">
                <a:solidFill>
                  <a:schemeClr val="tx1"/>
                </a:solidFill>
                <a:latin typeface="Arial" panose="020B0604020202020204" pitchFamily="34" charset="0"/>
              </a:defRPr>
            </a:lvl6pPr>
            <a:lvl7pPr marL="3038356" indent="-233720" eaLnBrk="0" fontAlgn="base" hangingPunct="0">
              <a:spcBef>
                <a:spcPct val="30000"/>
              </a:spcBef>
              <a:spcAft>
                <a:spcPct val="0"/>
              </a:spcAft>
              <a:defRPr sz="1200">
                <a:solidFill>
                  <a:schemeClr val="tx1"/>
                </a:solidFill>
                <a:latin typeface="Arial" panose="020B0604020202020204" pitchFamily="34" charset="0"/>
              </a:defRPr>
            </a:lvl7pPr>
            <a:lvl8pPr marL="3505796" indent="-233720" eaLnBrk="0" fontAlgn="base" hangingPunct="0">
              <a:spcBef>
                <a:spcPct val="30000"/>
              </a:spcBef>
              <a:spcAft>
                <a:spcPct val="0"/>
              </a:spcAft>
              <a:defRPr sz="1200">
                <a:solidFill>
                  <a:schemeClr val="tx1"/>
                </a:solidFill>
                <a:latin typeface="Arial" panose="020B0604020202020204" pitchFamily="34" charset="0"/>
              </a:defRPr>
            </a:lvl8pPr>
            <a:lvl9pPr marL="3973235" indent="-23372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8661C-93E8-440C-A7D1-7AD244C52D0C}" type="slidenum">
              <a:rPr lang="en-US" altLang="en-US"/>
              <a:pPr>
                <a:spcBef>
                  <a:spcPct val="0"/>
                </a:spcBef>
              </a:pPr>
              <a:t>15</a:t>
            </a:fld>
            <a:endParaRPr lang="en-US" altLang="en-US"/>
          </a:p>
        </p:txBody>
      </p:sp>
    </p:spTree>
    <p:extLst>
      <p:ext uri="{BB962C8B-B14F-4D97-AF65-F5344CB8AC3E}">
        <p14:creationId xmlns:p14="http://schemas.microsoft.com/office/powerpoint/2010/main" val="236474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22275" y="696913"/>
            <a:ext cx="6208713" cy="34925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xfrm>
            <a:off x="3995218" y="8842031"/>
            <a:ext cx="3056413" cy="4654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590" indent="-292149">
              <a:spcBef>
                <a:spcPct val="30000"/>
              </a:spcBef>
              <a:defRPr sz="1200">
                <a:solidFill>
                  <a:schemeClr val="tx1"/>
                </a:solidFill>
                <a:latin typeface="Arial" panose="020B0604020202020204" pitchFamily="34" charset="0"/>
              </a:defRPr>
            </a:lvl2pPr>
            <a:lvl3pPr marL="1168599" indent="-233720">
              <a:spcBef>
                <a:spcPct val="30000"/>
              </a:spcBef>
              <a:defRPr sz="1200">
                <a:solidFill>
                  <a:schemeClr val="tx1"/>
                </a:solidFill>
                <a:latin typeface="Arial" panose="020B0604020202020204" pitchFamily="34" charset="0"/>
              </a:defRPr>
            </a:lvl3pPr>
            <a:lvl4pPr marL="1636038" indent="-233720">
              <a:spcBef>
                <a:spcPct val="30000"/>
              </a:spcBef>
              <a:defRPr sz="1200">
                <a:solidFill>
                  <a:schemeClr val="tx1"/>
                </a:solidFill>
                <a:latin typeface="Arial" panose="020B0604020202020204" pitchFamily="34" charset="0"/>
              </a:defRPr>
            </a:lvl4pPr>
            <a:lvl5pPr marL="2103478" indent="-233720">
              <a:spcBef>
                <a:spcPct val="30000"/>
              </a:spcBef>
              <a:defRPr sz="1200">
                <a:solidFill>
                  <a:schemeClr val="tx1"/>
                </a:solidFill>
                <a:latin typeface="Arial" panose="020B0604020202020204" pitchFamily="34" charset="0"/>
              </a:defRPr>
            </a:lvl5pPr>
            <a:lvl6pPr marL="2570917" indent="-233720" eaLnBrk="0" fontAlgn="base" hangingPunct="0">
              <a:spcBef>
                <a:spcPct val="30000"/>
              </a:spcBef>
              <a:spcAft>
                <a:spcPct val="0"/>
              </a:spcAft>
              <a:defRPr sz="1200">
                <a:solidFill>
                  <a:schemeClr val="tx1"/>
                </a:solidFill>
                <a:latin typeface="Arial" panose="020B0604020202020204" pitchFamily="34" charset="0"/>
              </a:defRPr>
            </a:lvl6pPr>
            <a:lvl7pPr marL="3038356" indent="-233720" eaLnBrk="0" fontAlgn="base" hangingPunct="0">
              <a:spcBef>
                <a:spcPct val="30000"/>
              </a:spcBef>
              <a:spcAft>
                <a:spcPct val="0"/>
              </a:spcAft>
              <a:defRPr sz="1200">
                <a:solidFill>
                  <a:schemeClr val="tx1"/>
                </a:solidFill>
                <a:latin typeface="Arial" panose="020B0604020202020204" pitchFamily="34" charset="0"/>
              </a:defRPr>
            </a:lvl7pPr>
            <a:lvl8pPr marL="3505796" indent="-233720" eaLnBrk="0" fontAlgn="base" hangingPunct="0">
              <a:spcBef>
                <a:spcPct val="30000"/>
              </a:spcBef>
              <a:spcAft>
                <a:spcPct val="0"/>
              </a:spcAft>
              <a:defRPr sz="1200">
                <a:solidFill>
                  <a:schemeClr val="tx1"/>
                </a:solidFill>
                <a:latin typeface="Arial" panose="020B0604020202020204" pitchFamily="34" charset="0"/>
              </a:defRPr>
            </a:lvl8pPr>
            <a:lvl9pPr marL="3973235" indent="-23372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8661C-93E8-440C-A7D1-7AD244C52D0C}" type="slidenum">
              <a:rPr lang="en-US" altLang="en-US"/>
              <a:pPr>
                <a:spcBef>
                  <a:spcPct val="0"/>
                </a:spcBef>
              </a:pPr>
              <a:t>16</a:t>
            </a:fld>
            <a:endParaRPr lang="en-US" altLang="en-US"/>
          </a:p>
        </p:txBody>
      </p:sp>
    </p:spTree>
    <p:extLst>
      <p:ext uri="{BB962C8B-B14F-4D97-AF65-F5344CB8AC3E}">
        <p14:creationId xmlns:p14="http://schemas.microsoft.com/office/powerpoint/2010/main" val="219509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22275" y="696913"/>
            <a:ext cx="6208713" cy="34925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xfrm>
            <a:off x="3995218" y="8842031"/>
            <a:ext cx="3056413" cy="4654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590" indent="-292149">
              <a:spcBef>
                <a:spcPct val="30000"/>
              </a:spcBef>
              <a:defRPr sz="1200">
                <a:solidFill>
                  <a:schemeClr val="tx1"/>
                </a:solidFill>
                <a:latin typeface="Arial" panose="020B0604020202020204" pitchFamily="34" charset="0"/>
              </a:defRPr>
            </a:lvl2pPr>
            <a:lvl3pPr marL="1168599" indent="-233720">
              <a:spcBef>
                <a:spcPct val="30000"/>
              </a:spcBef>
              <a:defRPr sz="1200">
                <a:solidFill>
                  <a:schemeClr val="tx1"/>
                </a:solidFill>
                <a:latin typeface="Arial" panose="020B0604020202020204" pitchFamily="34" charset="0"/>
              </a:defRPr>
            </a:lvl3pPr>
            <a:lvl4pPr marL="1636038" indent="-233720">
              <a:spcBef>
                <a:spcPct val="30000"/>
              </a:spcBef>
              <a:defRPr sz="1200">
                <a:solidFill>
                  <a:schemeClr val="tx1"/>
                </a:solidFill>
                <a:latin typeface="Arial" panose="020B0604020202020204" pitchFamily="34" charset="0"/>
              </a:defRPr>
            </a:lvl4pPr>
            <a:lvl5pPr marL="2103478" indent="-233720">
              <a:spcBef>
                <a:spcPct val="30000"/>
              </a:spcBef>
              <a:defRPr sz="1200">
                <a:solidFill>
                  <a:schemeClr val="tx1"/>
                </a:solidFill>
                <a:latin typeface="Arial" panose="020B0604020202020204" pitchFamily="34" charset="0"/>
              </a:defRPr>
            </a:lvl5pPr>
            <a:lvl6pPr marL="2570917" indent="-233720" eaLnBrk="0" fontAlgn="base" hangingPunct="0">
              <a:spcBef>
                <a:spcPct val="30000"/>
              </a:spcBef>
              <a:spcAft>
                <a:spcPct val="0"/>
              </a:spcAft>
              <a:defRPr sz="1200">
                <a:solidFill>
                  <a:schemeClr val="tx1"/>
                </a:solidFill>
                <a:latin typeface="Arial" panose="020B0604020202020204" pitchFamily="34" charset="0"/>
              </a:defRPr>
            </a:lvl6pPr>
            <a:lvl7pPr marL="3038356" indent="-233720" eaLnBrk="0" fontAlgn="base" hangingPunct="0">
              <a:spcBef>
                <a:spcPct val="30000"/>
              </a:spcBef>
              <a:spcAft>
                <a:spcPct val="0"/>
              </a:spcAft>
              <a:defRPr sz="1200">
                <a:solidFill>
                  <a:schemeClr val="tx1"/>
                </a:solidFill>
                <a:latin typeface="Arial" panose="020B0604020202020204" pitchFamily="34" charset="0"/>
              </a:defRPr>
            </a:lvl7pPr>
            <a:lvl8pPr marL="3505796" indent="-233720" eaLnBrk="0" fontAlgn="base" hangingPunct="0">
              <a:spcBef>
                <a:spcPct val="30000"/>
              </a:spcBef>
              <a:spcAft>
                <a:spcPct val="0"/>
              </a:spcAft>
              <a:defRPr sz="1200">
                <a:solidFill>
                  <a:schemeClr val="tx1"/>
                </a:solidFill>
                <a:latin typeface="Arial" panose="020B0604020202020204" pitchFamily="34" charset="0"/>
              </a:defRPr>
            </a:lvl8pPr>
            <a:lvl9pPr marL="3973235" indent="-23372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8661C-93E8-440C-A7D1-7AD244C52D0C}" type="slidenum">
              <a:rPr lang="en-US" altLang="en-US"/>
              <a:pPr>
                <a:spcBef>
                  <a:spcPct val="0"/>
                </a:spcBef>
              </a:pPr>
              <a:t>22</a:t>
            </a:fld>
            <a:endParaRPr lang="en-US" altLang="en-US"/>
          </a:p>
        </p:txBody>
      </p:sp>
    </p:spTree>
    <p:extLst>
      <p:ext uri="{BB962C8B-B14F-4D97-AF65-F5344CB8AC3E}">
        <p14:creationId xmlns:p14="http://schemas.microsoft.com/office/powerpoint/2010/main" val="179168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22275" y="696913"/>
            <a:ext cx="6208713" cy="34925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xfrm>
            <a:off x="3995218" y="8842031"/>
            <a:ext cx="3056413" cy="4654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590" indent="-292149">
              <a:spcBef>
                <a:spcPct val="30000"/>
              </a:spcBef>
              <a:defRPr sz="1200">
                <a:solidFill>
                  <a:schemeClr val="tx1"/>
                </a:solidFill>
                <a:latin typeface="Arial" panose="020B0604020202020204" pitchFamily="34" charset="0"/>
              </a:defRPr>
            </a:lvl2pPr>
            <a:lvl3pPr marL="1168599" indent="-233720">
              <a:spcBef>
                <a:spcPct val="30000"/>
              </a:spcBef>
              <a:defRPr sz="1200">
                <a:solidFill>
                  <a:schemeClr val="tx1"/>
                </a:solidFill>
                <a:latin typeface="Arial" panose="020B0604020202020204" pitchFamily="34" charset="0"/>
              </a:defRPr>
            </a:lvl3pPr>
            <a:lvl4pPr marL="1636038" indent="-233720">
              <a:spcBef>
                <a:spcPct val="30000"/>
              </a:spcBef>
              <a:defRPr sz="1200">
                <a:solidFill>
                  <a:schemeClr val="tx1"/>
                </a:solidFill>
                <a:latin typeface="Arial" panose="020B0604020202020204" pitchFamily="34" charset="0"/>
              </a:defRPr>
            </a:lvl4pPr>
            <a:lvl5pPr marL="2103478" indent="-233720">
              <a:spcBef>
                <a:spcPct val="30000"/>
              </a:spcBef>
              <a:defRPr sz="1200">
                <a:solidFill>
                  <a:schemeClr val="tx1"/>
                </a:solidFill>
                <a:latin typeface="Arial" panose="020B0604020202020204" pitchFamily="34" charset="0"/>
              </a:defRPr>
            </a:lvl5pPr>
            <a:lvl6pPr marL="2570917" indent="-233720" eaLnBrk="0" fontAlgn="base" hangingPunct="0">
              <a:spcBef>
                <a:spcPct val="30000"/>
              </a:spcBef>
              <a:spcAft>
                <a:spcPct val="0"/>
              </a:spcAft>
              <a:defRPr sz="1200">
                <a:solidFill>
                  <a:schemeClr val="tx1"/>
                </a:solidFill>
                <a:latin typeface="Arial" panose="020B0604020202020204" pitchFamily="34" charset="0"/>
              </a:defRPr>
            </a:lvl6pPr>
            <a:lvl7pPr marL="3038356" indent="-233720" eaLnBrk="0" fontAlgn="base" hangingPunct="0">
              <a:spcBef>
                <a:spcPct val="30000"/>
              </a:spcBef>
              <a:spcAft>
                <a:spcPct val="0"/>
              </a:spcAft>
              <a:defRPr sz="1200">
                <a:solidFill>
                  <a:schemeClr val="tx1"/>
                </a:solidFill>
                <a:latin typeface="Arial" panose="020B0604020202020204" pitchFamily="34" charset="0"/>
              </a:defRPr>
            </a:lvl7pPr>
            <a:lvl8pPr marL="3505796" indent="-233720" eaLnBrk="0" fontAlgn="base" hangingPunct="0">
              <a:spcBef>
                <a:spcPct val="30000"/>
              </a:spcBef>
              <a:spcAft>
                <a:spcPct val="0"/>
              </a:spcAft>
              <a:defRPr sz="1200">
                <a:solidFill>
                  <a:schemeClr val="tx1"/>
                </a:solidFill>
                <a:latin typeface="Arial" panose="020B0604020202020204" pitchFamily="34" charset="0"/>
              </a:defRPr>
            </a:lvl8pPr>
            <a:lvl9pPr marL="3973235" indent="-23372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8661C-93E8-440C-A7D1-7AD244C52D0C}" type="slidenum">
              <a:rPr lang="en-US" altLang="en-US"/>
              <a:pPr>
                <a:spcBef>
                  <a:spcPct val="0"/>
                </a:spcBef>
              </a:pPr>
              <a:t>23</a:t>
            </a:fld>
            <a:endParaRPr lang="en-US" altLang="en-US"/>
          </a:p>
        </p:txBody>
      </p:sp>
    </p:spTree>
    <p:extLst>
      <p:ext uri="{BB962C8B-B14F-4D97-AF65-F5344CB8AC3E}">
        <p14:creationId xmlns:p14="http://schemas.microsoft.com/office/powerpoint/2010/main" val="3989619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p:nvPr/>
        </p:nvSpPr>
        <p:spPr>
          <a:xfrm>
            <a:off x="-10200" y="2331876"/>
            <a:ext cx="12212400" cy="4526125"/>
          </a:xfrm>
          <a:custGeom>
            <a:avLst/>
            <a:gdLst/>
            <a:ahLst/>
            <a:cxnLst/>
            <a:rect l="0" t="0" r="0" b="0"/>
            <a:pathLst>
              <a:path w="366372" h="181045" extrusionOk="0">
                <a:moveTo>
                  <a:pt x="0" y="0"/>
                </a:moveTo>
                <a:lnTo>
                  <a:pt x="0" y="181045"/>
                </a:lnTo>
                <a:lnTo>
                  <a:pt x="366372" y="181045"/>
                </a:lnTo>
                <a:lnTo>
                  <a:pt x="366372" y="0"/>
                </a:lnTo>
                <a:lnTo>
                  <a:pt x="59329" y="0"/>
                </a:lnTo>
                <a:lnTo>
                  <a:pt x="45720" y="13609"/>
                </a:lnTo>
                <a:lnTo>
                  <a:pt x="32264" y="153"/>
                </a:lnTo>
                <a:close/>
              </a:path>
            </a:pathLst>
          </a:custGeom>
          <a:solidFill>
            <a:srgbClr val="FFFFFF"/>
          </a:solidFill>
          <a:ln>
            <a:noFill/>
          </a:ln>
        </p:spPr>
      </p:sp>
      <p:sp>
        <p:nvSpPr>
          <p:cNvPr id="16" name="Shape 16"/>
          <p:cNvSpPr txBox="1">
            <a:spLocks noGrp="1"/>
          </p:cNvSpPr>
          <p:nvPr>
            <p:ph type="ctrTitle"/>
          </p:nvPr>
        </p:nvSpPr>
        <p:spPr>
          <a:xfrm>
            <a:off x="1178763" y="2888416"/>
            <a:ext cx="7546800" cy="1546500"/>
          </a:xfrm>
          <a:prstGeom prst="rect">
            <a:avLst/>
          </a:prstGeom>
        </p:spPr>
        <p:txBody>
          <a:bodyPr lIns="91425" tIns="91425" rIns="91425" bIns="91425" anchor="t" anchorCtr="0"/>
          <a:lstStyle>
            <a:lvl1pPr lvl="0" rtl="0">
              <a:spcBef>
                <a:spcPts val="0"/>
              </a:spcBef>
              <a:buSzPct val="100000"/>
              <a:defRPr sz="4000"/>
            </a:lvl1pPr>
            <a:lvl2pPr lvl="1" algn="ctr" rtl="0">
              <a:spcBef>
                <a:spcPts val="0"/>
              </a:spcBef>
              <a:buSzPct val="100000"/>
              <a:defRPr sz="4000"/>
            </a:lvl2pPr>
            <a:lvl3pPr lvl="2" algn="ctr" rtl="0">
              <a:spcBef>
                <a:spcPts val="0"/>
              </a:spcBef>
              <a:buSzPct val="100000"/>
              <a:defRPr sz="4000"/>
            </a:lvl3pPr>
            <a:lvl4pPr lvl="3" algn="ctr" rtl="0">
              <a:spcBef>
                <a:spcPts val="0"/>
              </a:spcBef>
              <a:buSzPct val="100000"/>
              <a:defRPr sz="4000"/>
            </a:lvl4pPr>
            <a:lvl5pPr lvl="4" algn="ctr" rtl="0">
              <a:spcBef>
                <a:spcPts val="0"/>
              </a:spcBef>
              <a:buSzPct val="100000"/>
              <a:defRPr sz="4000"/>
            </a:lvl5pPr>
            <a:lvl6pPr lvl="5" algn="ctr" rtl="0">
              <a:spcBef>
                <a:spcPts val="0"/>
              </a:spcBef>
              <a:buSzPct val="100000"/>
              <a:defRPr sz="4000"/>
            </a:lvl6pPr>
            <a:lvl7pPr lvl="6" algn="ctr" rtl="0">
              <a:spcBef>
                <a:spcPts val="0"/>
              </a:spcBef>
              <a:buSzPct val="100000"/>
              <a:defRPr sz="4000"/>
            </a:lvl7pPr>
            <a:lvl8pPr lvl="7" algn="ctr" rtl="0">
              <a:spcBef>
                <a:spcPts val="0"/>
              </a:spcBef>
              <a:buSzPct val="100000"/>
              <a:defRPr sz="4000"/>
            </a:lvl8pPr>
            <a:lvl9pPr lvl="8" algn="ctr" rtl="0">
              <a:spcBef>
                <a:spcPts val="0"/>
              </a:spcBef>
              <a:buSzPct val="100000"/>
              <a:defRPr sz="4000"/>
            </a:lvl9pPr>
          </a:lstStyle>
          <a:p>
            <a:endParaRPr/>
          </a:p>
        </p:txBody>
      </p:sp>
      <p:sp>
        <p:nvSpPr>
          <p:cNvPr id="17" name="Shape 17"/>
          <p:cNvSpPr txBox="1">
            <a:spLocks noGrp="1"/>
          </p:cNvSpPr>
          <p:nvPr>
            <p:ph type="subTitle" idx="1"/>
          </p:nvPr>
        </p:nvSpPr>
        <p:spPr>
          <a:xfrm>
            <a:off x="1178763" y="4243950"/>
            <a:ext cx="7546800" cy="1046400"/>
          </a:xfrm>
          <a:prstGeom prst="rect">
            <a:avLst/>
          </a:prstGeom>
        </p:spPr>
        <p:txBody>
          <a:bodyPr lIns="91425" tIns="91425" rIns="91425" bIns="91425" anchor="t" anchorCtr="0"/>
          <a:lstStyle>
            <a:lvl1pPr lvl="0" rtl="0">
              <a:spcBef>
                <a:spcPts val="0"/>
              </a:spcBef>
              <a:buClr>
                <a:srgbClr val="B7B7B7"/>
              </a:buClr>
              <a:buNone/>
              <a:defRPr>
                <a:solidFill>
                  <a:srgbClr val="B7B7B7"/>
                </a:solidFill>
              </a:defRPr>
            </a:lvl1pPr>
            <a:lvl2pPr lvl="1" rtl="0">
              <a:spcBef>
                <a:spcPts val="0"/>
              </a:spcBef>
              <a:buClr>
                <a:srgbClr val="B7B7B7"/>
              </a:buClr>
              <a:buSzPct val="100000"/>
              <a:buNone/>
              <a:defRPr sz="3000">
                <a:solidFill>
                  <a:srgbClr val="B7B7B7"/>
                </a:solidFill>
              </a:defRPr>
            </a:lvl2pPr>
            <a:lvl3pPr lvl="2" rtl="0">
              <a:spcBef>
                <a:spcPts val="0"/>
              </a:spcBef>
              <a:buClr>
                <a:srgbClr val="B7B7B7"/>
              </a:buClr>
              <a:buSzPct val="100000"/>
              <a:buNone/>
              <a:defRPr sz="3000">
                <a:solidFill>
                  <a:srgbClr val="B7B7B7"/>
                </a:solidFill>
              </a:defRPr>
            </a:lvl3pPr>
            <a:lvl4pPr lvl="3" rtl="0">
              <a:spcBef>
                <a:spcPts val="0"/>
              </a:spcBef>
              <a:buClr>
                <a:srgbClr val="B7B7B7"/>
              </a:buClr>
              <a:buSzPct val="100000"/>
              <a:buNone/>
              <a:defRPr sz="3000">
                <a:solidFill>
                  <a:srgbClr val="B7B7B7"/>
                </a:solidFill>
              </a:defRPr>
            </a:lvl4pPr>
            <a:lvl5pPr lvl="4" rtl="0">
              <a:spcBef>
                <a:spcPts val="0"/>
              </a:spcBef>
              <a:buClr>
                <a:srgbClr val="B7B7B7"/>
              </a:buClr>
              <a:buSzPct val="100000"/>
              <a:buNone/>
              <a:defRPr sz="3000">
                <a:solidFill>
                  <a:srgbClr val="B7B7B7"/>
                </a:solidFill>
              </a:defRPr>
            </a:lvl5pPr>
            <a:lvl6pPr lvl="5" rtl="0">
              <a:spcBef>
                <a:spcPts val="0"/>
              </a:spcBef>
              <a:buClr>
                <a:srgbClr val="B7B7B7"/>
              </a:buClr>
              <a:buSzPct val="100000"/>
              <a:buNone/>
              <a:defRPr sz="3000">
                <a:solidFill>
                  <a:srgbClr val="B7B7B7"/>
                </a:solidFill>
              </a:defRPr>
            </a:lvl6pPr>
            <a:lvl7pPr lvl="6" rtl="0">
              <a:spcBef>
                <a:spcPts val="0"/>
              </a:spcBef>
              <a:buClr>
                <a:srgbClr val="B7B7B7"/>
              </a:buClr>
              <a:buSzPct val="100000"/>
              <a:buNone/>
              <a:defRPr sz="3000">
                <a:solidFill>
                  <a:srgbClr val="B7B7B7"/>
                </a:solidFill>
              </a:defRPr>
            </a:lvl7pPr>
            <a:lvl8pPr lvl="7" rtl="0">
              <a:spcBef>
                <a:spcPts val="0"/>
              </a:spcBef>
              <a:buClr>
                <a:srgbClr val="B7B7B7"/>
              </a:buClr>
              <a:buSzPct val="100000"/>
              <a:buNone/>
              <a:defRPr sz="3000">
                <a:solidFill>
                  <a:srgbClr val="B7B7B7"/>
                </a:solidFill>
              </a:defRPr>
            </a:lvl8pPr>
            <a:lvl9pPr lvl="8" rtl="0">
              <a:spcBef>
                <a:spcPts val="0"/>
              </a:spcBef>
              <a:buClr>
                <a:srgbClr val="B7B7B7"/>
              </a:buClr>
              <a:buSzPct val="100000"/>
              <a:buNone/>
              <a:defRPr sz="3000">
                <a:solidFill>
                  <a:srgbClr val="B7B7B7"/>
                </a:solidFill>
              </a:defRPr>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1318A1AE-7443-4B89-9BB1-C0FFC348F0F1}" type="datetimeFigureOut">
              <a:rPr lang="en-US" smtClean="0"/>
              <a:t>4/27/2018</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7E7172F3-5ED0-45F1-B0A9-EA6D10E47E2A}" type="slidenum">
              <a:rPr lang="en-US" smtClean="0"/>
              <a:t>‹#›</a:t>
            </a:fld>
            <a:endParaRPr lang="en-US"/>
          </a:p>
        </p:txBody>
      </p:sp>
    </p:spTree>
    <p:extLst>
      <p:ext uri="{BB962C8B-B14F-4D97-AF65-F5344CB8AC3E}">
        <p14:creationId xmlns:p14="http://schemas.microsoft.com/office/powerpoint/2010/main" val="355704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 3 columns (leaf)">
    <p:spTree>
      <p:nvGrpSpPr>
        <p:cNvPr id="1" name="Shape 58"/>
        <p:cNvGrpSpPr/>
        <p:nvPr/>
      </p:nvGrpSpPr>
      <p:grpSpPr>
        <a:xfrm>
          <a:off x="0" y="0"/>
          <a:ext cx="0" cy="0"/>
          <a:chOff x="0" y="0"/>
          <a:chExt cx="0" cy="0"/>
        </a:xfrm>
      </p:grpSpPr>
      <p:sp>
        <p:nvSpPr>
          <p:cNvPr id="59" name="Shape 59"/>
          <p:cNvSpPr/>
          <p:nvPr/>
        </p:nvSpPr>
        <p:spPr>
          <a:xfrm>
            <a:off x="-367" y="-75"/>
            <a:ext cx="12192000" cy="6858000"/>
          </a:xfrm>
          <a:prstGeom prst="rect">
            <a:avLst/>
          </a:prstGeom>
          <a:noFill/>
          <a:ln w="228600" cap="flat" cmpd="sng">
            <a:solidFill>
              <a:srgbClr val="8EC64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pic>
        <p:nvPicPr>
          <p:cNvPr id="60" name="Shape 60" descr="File:Green leaf leaves.jpg"/>
          <p:cNvPicPr preferRelativeResize="0"/>
          <p:nvPr/>
        </p:nvPicPr>
        <p:blipFill rotWithShape="1">
          <a:blip r:embed="rId2">
            <a:alphaModFix/>
          </a:blip>
          <a:srcRect l="23060" t="43020" r="25498" b="19584"/>
          <a:stretch/>
        </p:blipFill>
        <p:spPr>
          <a:xfrm rot="10800000">
            <a:off x="-158435" y="859450"/>
            <a:ext cx="2749235" cy="1124124"/>
          </a:xfrm>
          <a:prstGeom prst="rect">
            <a:avLst/>
          </a:prstGeom>
          <a:noFill/>
          <a:ln>
            <a:noFill/>
          </a:ln>
        </p:spPr>
      </p:pic>
      <p:sp>
        <p:nvSpPr>
          <p:cNvPr id="61" name="Shape 61"/>
          <p:cNvSpPr txBox="1">
            <a:spLocks noGrp="1"/>
          </p:cNvSpPr>
          <p:nvPr>
            <p:ph type="body" idx="1"/>
          </p:nvPr>
        </p:nvSpPr>
        <p:spPr>
          <a:xfrm>
            <a:off x="3009901" y="2486026"/>
            <a:ext cx="2735599" cy="40817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62" name="Shape 62"/>
          <p:cNvSpPr txBox="1">
            <a:spLocks noGrp="1"/>
          </p:cNvSpPr>
          <p:nvPr>
            <p:ph type="body" idx="2"/>
          </p:nvPr>
        </p:nvSpPr>
        <p:spPr>
          <a:xfrm>
            <a:off x="5885603" y="2486026"/>
            <a:ext cx="2735599" cy="40817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63" name="Shape 63"/>
          <p:cNvSpPr txBox="1">
            <a:spLocks noGrp="1"/>
          </p:cNvSpPr>
          <p:nvPr>
            <p:ph type="body" idx="3"/>
          </p:nvPr>
        </p:nvSpPr>
        <p:spPr>
          <a:xfrm>
            <a:off x="8761305" y="2486026"/>
            <a:ext cx="2735599" cy="40817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64" name="Shape 64"/>
          <p:cNvSpPr txBox="1">
            <a:spLocks noGrp="1"/>
          </p:cNvSpPr>
          <p:nvPr>
            <p:ph type="title"/>
          </p:nvPr>
        </p:nvSpPr>
        <p:spPr>
          <a:xfrm>
            <a:off x="3009900" y="1183300"/>
            <a:ext cx="8204400" cy="9693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62153495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bg>
      <p:bgPr>
        <a:solidFill>
          <a:srgbClr val="FFFFFF"/>
        </a:solidFill>
        <a:effectLst/>
      </p:bgPr>
    </p:bg>
    <p:spTree>
      <p:nvGrpSpPr>
        <p:cNvPr id="1" name="Shape 18"/>
        <p:cNvGrpSpPr/>
        <p:nvPr/>
      </p:nvGrpSpPr>
      <p:grpSpPr>
        <a:xfrm>
          <a:off x="0" y="0"/>
          <a:ext cx="0" cy="0"/>
          <a:chOff x="0" y="0"/>
          <a:chExt cx="0" cy="0"/>
        </a:xfrm>
      </p:grpSpPr>
      <p:sp>
        <p:nvSpPr>
          <p:cNvPr id="19" name="Shape 19"/>
          <p:cNvSpPr/>
          <p:nvPr/>
        </p:nvSpPr>
        <p:spPr>
          <a:xfrm>
            <a:off x="-367" y="-75"/>
            <a:ext cx="12192000" cy="6858000"/>
          </a:xfrm>
          <a:prstGeom prst="rect">
            <a:avLst/>
          </a:prstGeom>
          <a:noFill/>
          <a:ln w="228600" cap="flat" cmpd="sng">
            <a:solidFill>
              <a:srgbClr val="8EC64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pic>
        <p:nvPicPr>
          <p:cNvPr id="20" name="Shape 20" descr="File:Green leaf leaves.jpg"/>
          <p:cNvPicPr preferRelativeResize="0"/>
          <p:nvPr/>
        </p:nvPicPr>
        <p:blipFill rotWithShape="1">
          <a:blip r:embed="rId2">
            <a:alphaModFix/>
          </a:blip>
          <a:srcRect l="19968" t="34944" r="25503" b="19584"/>
          <a:stretch/>
        </p:blipFill>
        <p:spPr>
          <a:xfrm rot="-5400000">
            <a:off x="4738924" y="225542"/>
            <a:ext cx="2714150" cy="2263065"/>
          </a:xfrm>
          <a:prstGeom prst="rect">
            <a:avLst/>
          </a:prstGeom>
          <a:noFill/>
          <a:ln>
            <a:noFill/>
          </a:ln>
        </p:spPr>
      </p:pic>
      <p:sp>
        <p:nvSpPr>
          <p:cNvPr id="21" name="Shape 21"/>
          <p:cNvSpPr/>
          <p:nvPr/>
        </p:nvSpPr>
        <p:spPr>
          <a:xfrm>
            <a:off x="4964467" y="1536750"/>
            <a:ext cx="2263200" cy="1177500"/>
          </a:xfrm>
          <a:prstGeom prst="rect">
            <a:avLst/>
          </a:prstGeom>
          <a:solidFill>
            <a:srgbClr val="004430">
              <a:alpha val="53330"/>
            </a:srgbClr>
          </a:solidFill>
          <a:ln>
            <a:noFill/>
          </a:ln>
        </p:spPr>
        <p:txBody>
          <a:bodyPr lIns="91425" tIns="91425" rIns="91425" bIns="91425" anchor="ctr" anchorCtr="0">
            <a:noAutofit/>
          </a:bodyPr>
          <a:lstStyle/>
          <a:p>
            <a:pPr lvl="0">
              <a:spcBef>
                <a:spcPts val="0"/>
              </a:spcBef>
              <a:buNone/>
            </a:pPr>
            <a:endParaRPr sz="1400"/>
          </a:p>
        </p:txBody>
      </p:sp>
      <p:sp>
        <p:nvSpPr>
          <p:cNvPr id="22" name="Shape 22"/>
          <p:cNvSpPr txBox="1">
            <a:spLocks noGrp="1"/>
          </p:cNvSpPr>
          <p:nvPr>
            <p:ph type="body" idx="1"/>
          </p:nvPr>
        </p:nvSpPr>
        <p:spPr>
          <a:xfrm>
            <a:off x="2166200" y="2882401"/>
            <a:ext cx="7859600" cy="1093199"/>
          </a:xfrm>
          <a:prstGeom prst="rect">
            <a:avLst/>
          </a:prstGeom>
        </p:spPr>
        <p:txBody>
          <a:bodyPr lIns="91425" tIns="91425" rIns="91425" bIns="91425" anchor="t" anchorCtr="0"/>
          <a:lstStyle>
            <a:lvl1pPr lvl="0" algn="ctr" rtl="0">
              <a:spcBef>
                <a:spcPts val="0"/>
              </a:spcBef>
              <a:buClr>
                <a:srgbClr val="004430"/>
              </a:buClr>
              <a:defRPr i="1">
                <a:solidFill>
                  <a:srgbClr val="004430"/>
                </a:solidFill>
              </a:defRPr>
            </a:lvl1pPr>
            <a:lvl2pPr lvl="1" algn="ctr" rtl="0">
              <a:spcBef>
                <a:spcPts val="0"/>
              </a:spcBef>
              <a:buClr>
                <a:srgbClr val="004430"/>
              </a:buClr>
              <a:defRPr i="1">
                <a:solidFill>
                  <a:srgbClr val="004430"/>
                </a:solidFill>
              </a:defRPr>
            </a:lvl2pPr>
            <a:lvl3pPr lvl="2" algn="ctr" rtl="0">
              <a:spcBef>
                <a:spcPts val="0"/>
              </a:spcBef>
              <a:buClr>
                <a:srgbClr val="004430"/>
              </a:buClr>
              <a:defRPr i="1">
                <a:solidFill>
                  <a:srgbClr val="004430"/>
                </a:solidFill>
              </a:defRPr>
            </a:lvl3pPr>
            <a:lvl4pPr lvl="3" algn="ctr" rtl="0">
              <a:spcBef>
                <a:spcPts val="0"/>
              </a:spcBef>
              <a:buClr>
                <a:srgbClr val="004430"/>
              </a:buClr>
              <a:defRPr i="1">
                <a:solidFill>
                  <a:srgbClr val="004430"/>
                </a:solidFill>
              </a:defRPr>
            </a:lvl4pPr>
            <a:lvl5pPr lvl="4" algn="ctr" rtl="0">
              <a:spcBef>
                <a:spcPts val="0"/>
              </a:spcBef>
              <a:buClr>
                <a:srgbClr val="004430"/>
              </a:buClr>
              <a:defRPr i="1">
                <a:solidFill>
                  <a:srgbClr val="004430"/>
                </a:solidFill>
              </a:defRPr>
            </a:lvl5pPr>
            <a:lvl6pPr lvl="5" algn="ctr" rtl="0">
              <a:spcBef>
                <a:spcPts val="0"/>
              </a:spcBef>
              <a:buClr>
                <a:srgbClr val="004430"/>
              </a:buClr>
              <a:defRPr i="1">
                <a:solidFill>
                  <a:srgbClr val="004430"/>
                </a:solidFill>
              </a:defRPr>
            </a:lvl6pPr>
            <a:lvl7pPr lvl="6" algn="ctr" rtl="0">
              <a:spcBef>
                <a:spcPts val="0"/>
              </a:spcBef>
              <a:buClr>
                <a:srgbClr val="004430"/>
              </a:buClr>
              <a:defRPr i="1">
                <a:solidFill>
                  <a:srgbClr val="004430"/>
                </a:solidFill>
              </a:defRPr>
            </a:lvl7pPr>
            <a:lvl8pPr lvl="7" algn="ctr" rtl="0">
              <a:spcBef>
                <a:spcPts val="0"/>
              </a:spcBef>
              <a:buClr>
                <a:srgbClr val="004430"/>
              </a:buClr>
              <a:defRPr i="1">
                <a:solidFill>
                  <a:srgbClr val="004430"/>
                </a:solidFill>
              </a:defRPr>
            </a:lvl8pPr>
            <a:lvl9pPr lvl="8" algn="ctr">
              <a:spcBef>
                <a:spcPts val="0"/>
              </a:spcBef>
              <a:buClr>
                <a:srgbClr val="004430"/>
              </a:buClr>
              <a:defRPr i="1">
                <a:solidFill>
                  <a:srgbClr val="004430"/>
                </a:solidFill>
              </a:defRPr>
            </a:lvl9pPr>
          </a:lstStyle>
          <a:p>
            <a:endParaRPr/>
          </a:p>
        </p:txBody>
      </p:sp>
      <p:sp>
        <p:nvSpPr>
          <p:cNvPr id="23" name="Shape 23"/>
          <p:cNvSpPr txBox="1"/>
          <p:nvPr/>
        </p:nvSpPr>
        <p:spPr>
          <a:xfrm>
            <a:off x="4791200" y="1575226"/>
            <a:ext cx="2609600" cy="871499"/>
          </a:xfrm>
          <a:prstGeom prst="rect">
            <a:avLst/>
          </a:prstGeom>
          <a:noFill/>
          <a:ln>
            <a:noFill/>
          </a:ln>
        </p:spPr>
        <p:txBody>
          <a:bodyPr lIns="91425" tIns="91425" rIns="91425" bIns="91425" anchor="t" anchorCtr="0">
            <a:noAutofit/>
          </a:bodyPr>
          <a:lstStyle/>
          <a:p>
            <a:pPr lvl="0" algn="ctr">
              <a:spcBef>
                <a:spcPts val="0"/>
              </a:spcBef>
              <a:buNone/>
            </a:pPr>
            <a:r>
              <a:rPr lang="en" sz="9600">
                <a:solidFill>
                  <a:srgbClr val="FFFFFF"/>
                </a:solidFill>
                <a:latin typeface="Georgia"/>
                <a:ea typeface="Georgia"/>
                <a:cs typeface="Georgia"/>
                <a:sym typeface="Georgia"/>
              </a:rPr>
              <a:t>“</a:t>
            </a: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leaf)">
    <p:spTree>
      <p:nvGrpSpPr>
        <p:cNvPr id="1" name="Shape 24"/>
        <p:cNvGrpSpPr/>
        <p:nvPr/>
      </p:nvGrpSpPr>
      <p:grpSpPr>
        <a:xfrm>
          <a:off x="0" y="0"/>
          <a:ext cx="0" cy="0"/>
          <a:chOff x="0" y="0"/>
          <a:chExt cx="0" cy="0"/>
        </a:xfrm>
      </p:grpSpPr>
      <p:sp>
        <p:nvSpPr>
          <p:cNvPr id="25" name="Shape 25"/>
          <p:cNvSpPr/>
          <p:nvPr/>
        </p:nvSpPr>
        <p:spPr>
          <a:xfrm>
            <a:off x="-367" y="-75"/>
            <a:ext cx="12192000" cy="6858000"/>
          </a:xfrm>
          <a:prstGeom prst="rect">
            <a:avLst/>
          </a:prstGeom>
          <a:noFill/>
          <a:ln w="228600" cap="flat" cmpd="sng">
            <a:solidFill>
              <a:srgbClr val="8EC64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6" name="Shape 26"/>
          <p:cNvSpPr txBox="1">
            <a:spLocks noGrp="1"/>
          </p:cNvSpPr>
          <p:nvPr>
            <p:ph type="title"/>
          </p:nvPr>
        </p:nvSpPr>
        <p:spPr>
          <a:xfrm>
            <a:off x="3009900" y="1183300"/>
            <a:ext cx="8204400" cy="9693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3009900" y="2278855"/>
            <a:ext cx="8204400" cy="4212899"/>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28" name="Shape 28" descr="File:Green leaf leaves.jpg"/>
          <p:cNvPicPr preferRelativeResize="0"/>
          <p:nvPr/>
        </p:nvPicPr>
        <p:blipFill rotWithShape="1">
          <a:blip r:embed="rId2">
            <a:alphaModFix/>
          </a:blip>
          <a:srcRect l="23060" t="43020" r="25498" b="19584"/>
          <a:stretch/>
        </p:blipFill>
        <p:spPr>
          <a:xfrm rot="10800000">
            <a:off x="-158435" y="859450"/>
            <a:ext cx="2749235" cy="1124124"/>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2 columns (sea)">
    <p:spTree>
      <p:nvGrpSpPr>
        <p:cNvPr id="1" name="Shape 46"/>
        <p:cNvGrpSpPr/>
        <p:nvPr/>
      </p:nvGrpSpPr>
      <p:grpSpPr>
        <a:xfrm>
          <a:off x="0" y="0"/>
          <a:ext cx="0" cy="0"/>
          <a:chOff x="0" y="0"/>
          <a:chExt cx="0" cy="0"/>
        </a:xfrm>
      </p:grpSpPr>
      <p:sp>
        <p:nvSpPr>
          <p:cNvPr id="47" name="Shape 47"/>
          <p:cNvSpPr/>
          <p:nvPr/>
        </p:nvSpPr>
        <p:spPr>
          <a:xfrm>
            <a:off x="-367" y="-75"/>
            <a:ext cx="12192000" cy="6858000"/>
          </a:xfrm>
          <a:prstGeom prst="rect">
            <a:avLst/>
          </a:prstGeom>
          <a:noFill/>
          <a:ln w="228600" cap="flat" cmpd="sng">
            <a:solidFill>
              <a:srgbClr val="539EB9"/>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pic>
        <p:nvPicPr>
          <p:cNvPr id="48" name="Shape 48" descr="Sea, Ocean, Infinity, Wide,"/>
          <p:cNvPicPr preferRelativeResize="0"/>
          <p:nvPr/>
        </p:nvPicPr>
        <p:blipFill rotWithShape="1">
          <a:blip r:embed="rId2">
            <a:alphaModFix/>
          </a:blip>
          <a:srcRect l="12148" t="41829" r="47083" b="28534"/>
          <a:stretch/>
        </p:blipFill>
        <p:spPr>
          <a:xfrm>
            <a:off x="-158433" y="859451"/>
            <a:ext cx="2749232" cy="1124125"/>
          </a:xfrm>
          <a:prstGeom prst="rect">
            <a:avLst/>
          </a:prstGeom>
          <a:noFill/>
          <a:ln>
            <a:noFill/>
          </a:ln>
        </p:spPr>
      </p:pic>
      <p:sp>
        <p:nvSpPr>
          <p:cNvPr id="49" name="Shape 49"/>
          <p:cNvSpPr txBox="1">
            <a:spLocks noGrp="1"/>
          </p:cNvSpPr>
          <p:nvPr>
            <p:ph type="body" idx="1"/>
          </p:nvPr>
        </p:nvSpPr>
        <p:spPr>
          <a:xfrm>
            <a:off x="3009900" y="2352676"/>
            <a:ext cx="4161200" cy="4214999"/>
          </a:xfrm>
          <a:prstGeom prst="rect">
            <a:avLst/>
          </a:prstGeom>
        </p:spPr>
        <p:txBody>
          <a:bodyPr lIns="91425" tIns="91425" rIns="91425" bIns="91425" anchor="t" anchorCtr="0"/>
          <a:lstStyle>
            <a:lvl1pPr lvl="0" rtl="0">
              <a:spcBef>
                <a:spcPts val="0"/>
              </a:spcBef>
              <a:buClr>
                <a:srgbClr val="539EB9"/>
              </a:buClr>
              <a:buSzPct val="100000"/>
              <a:defRPr sz="1800"/>
            </a:lvl1pPr>
            <a:lvl2pPr lvl="1" rtl="0">
              <a:spcBef>
                <a:spcPts val="0"/>
              </a:spcBef>
              <a:buClr>
                <a:srgbClr val="539EB9"/>
              </a:buClr>
              <a:buSzPct val="100000"/>
              <a:defRPr sz="1800"/>
            </a:lvl2pPr>
            <a:lvl3pPr lvl="2" rtl="0">
              <a:spcBef>
                <a:spcPts val="0"/>
              </a:spcBef>
              <a:buClr>
                <a:srgbClr val="539EB9"/>
              </a:buClr>
              <a:buSzPct val="100000"/>
              <a:defRPr sz="1800"/>
            </a:lvl3pPr>
            <a:lvl4pPr lvl="3" rtl="0">
              <a:spcBef>
                <a:spcPts val="0"/>
              </a:spcBef>
              <a:buClr>
                <a:srgbClr val="539EB9"/>
              </a:buClr>
              <a:defRPr/>
            </a:lvl4pPr>
            <a:lvl5pPr lvl="4" rtl="0">
              <a:spcBef>
                <a:spcPts val="0"/>
              </a:spcBef>
              <a:buClr>
                <a:srgbClr val="539EB9"/>
              </a:buCl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0" name="Shape 50"/>
          <p:cNvSpPr txBox="1">
            <a:spLocks noGrp="1"/>
          </p:cNvSpPr>
          <p:nvPr>
            <p:ph type="body" idx="2"/>
          </p:nvPr>
        </p:nvSpPr>
        <p:spPr>
          <a:xfrm>
            <a:off x="7421431" y="2352676"/>
            <a:ext cx="4161200" cy="4214999"/>
          </a:xfrm>
          <a:prstGeom prst="rect">
            <a:avLst/>
          </a:prstGeom>
        </p:spPr>
        <p:txBody>
          <a:bodyPr lIns="91425" tIns="91425" rIns="91425" bIns="91425" anchor="t" anchorCtr="0"/>
          <a:lstStyle>
            <a:lvl1pPr lvl="0" rtl="0">
              <a:spcBef>
                <a:spcPts val="0"/>
              </a:spcBef>
              <a:buClr>
                <a:srgbClr val="539EB9"/>
              </a:buClr>
              <a:buSzPct val="100000"/>
              <a:defRPr sz="1800"/>
            </a:lvl1pPr>
            <a:lvl2pPr lvl="1" rtl="0">
              <a:spcBef>
                <a:spcPts val="0"/>
              </a:spcBef>
              <a:buClr>
                <a:srgbClr val="539EB9"/>
              </a:buClr>
              <a:buSzPct val="100000"/>
              <a:defRPr sz="1800"/>
            </a:lvl2pPr>
            <a:lvl3pPr lvl="2" rtl="0">
              <a:spcBef>
                <a:spcPts val="0"/>
              </a:spcBef>
              <a:buClr>
                <a:srgbClr val="539EB9"/>
              </a:buClr>
              <a:buSzPct val="100000"/>
              <a:defRPr sz="1800"/>
            </a:lvl3pPr>
            <a:lvl4pPr lvl="3" rtl="0">
              <a:spcBef>
                <a:spcPts val="0"/>
              </a:spcBef>
              <a:buClr>
                <a:srgbClr val="539EB9"/>
              </a:buClr>
              <a:defRPr/>
            </a:lvl4pPr>
            <a:lvl5pPr lvl="4" rtl="0">
              <a:spcBef>
                <a:spcPts val="0"/>
              </a:spcBef>
              <a:buClr>
                <a:srgbClr val="539EB9"/>
              </a:buCl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1" name="Shape 51"/>
          <p:cNvSpPr txBox="1">
            <a:spLocks noGrp="1"/>
          </p:cNvSpPr>
          <p:nvPr>
            <p:ph type="title"/>
          </p:nvPr>
        </p:nvSpPr>
        <p:spPr>
          <a:xfrm>
            <a:off x="3009900" y="1183300"/>
            <a:ext cx="8204400" cy="969300"/>
          </a:xfrm>
          <a:prstGeom prst="rect">
            <a:avLst/>
          </a:prstGeom>
        </p:spPr>
        <p:txBody>
          <a:bodyPr lIns="91425" tIns="91425" rIns="91425" bIns="91425" anchor="b" anchorCtr="0"/>
          <a:lstStyle>
            <a:lvl1pPr lvl="0" rtl="0">
              <a:spcBef>
                <a:spcPts val="0"/>
              </a:spcBef>
              <a:buClr>
                <a:srgbClr val="539EB9"/>
              </a:buClr>
              <a:defRPr>
                <a:solidFill>
                  <a:srgbClr val="539EB9"/>
                </a:solidFill>
              </a:defRPr>
            </a:lvl1pPr>
            <a:lvl2pPr lvl="1" rtl="0">
              <a:spcBef>
                <a:spcPts val="0"/>
              </a:spcBef>
              <a:buClr>
                <a:srgbClr val="539EB9"/>
              </a:buClr>
              <a:defRPr>
                <a:solidFill>
                  <a:srgbClr val="539EB9"/>
                </a:solidFill>
              </a:defRPr>
            </a:lvl2pPr>
            <a:lvl3pPr lvl="2" rtl="0">
              <a:spcBef>
                <a:spcPts val="0"/>
              </a:spcBef>
              <a:buClr>
                <a:srgbClr val="539EB9"/>
              </a:buClr>
              <a:defRPr>
                <a:solidFill>
                  <a:srgbClr val="539EB9"/>
                </a:solidFill>
              </a:defRPr>
            </a:lvl3pPr>
            <a:lvl4pPr lvl="3" rtl="0">
              <a:spcBef>
                <a:spcPts val="0"/>
              </a:spcBef>
              <a:buClr>
                <a:srgbClr val="539EB9"/>
              </a:buClr>
              <a:defRPr>
                <a:solidFill>
                  <a:srgbClr val="539EB9"/>
                </a:solidFill>
              </a:defRPr>
            </a:lvl4pPr>
            <a:lvl5pPr lvl="4" rtl="0">
              <a:spcBef>
                <a:spcPts val="0"/>
              </a:spcBef>
              <a:buClr>
                <a:srgbClr val="539EB9"/>
              </a:buClr>
              <a:defRPr>
                <a:solidFill>
                  <a:srgbClr val="539EB9"/>
                </a:solidFill>
              </a:defRPr>
            </a:lvl5pPr>
            <a:lvl6pPr lvl="5" rtl="0">
              <a:spcBef>
                <a:spcPts val="0"/>
              </a:spcBef>
              <a:buClr>
                <a:srgbClr val="539EB9"/>
              </a:buClr>
              <a:defRPr>
                <a:solidFill>
                  <a:srgbClr val="539EB9"/>
                </a:solidFill>
              </a:defRPr>
            </a:lvl6pPr>
            <a:lvl7pPr lvl="6" rtl="0">
              <a:spcBef>
                <a:spcPts val="0"/>
              </a:spcBef>
              <a:buClr>
                <a:srgbClr val="539EB9"/>
              </a:buClr>
              <a:defRPr>
                <a:solidFill>
                  <a:srgbClr val="539EB9"/>
                </a:solidFill>
              </a:defRPr>
            </a:lvl7pPr>
            <a:lvl8pPr lvl="7" rtl="0">
              <a:spcBef>
                <a:spcPts val="0"/>
              </a:spcBef>
              <a:buClr>
                <a:srgbClr val="539EB9"/>
              </a:buClr>
              <a:defRPr>
                <a:solidFill>
                  <a:srgbClr val="539EB9"/>
                </a:solidFill>
              </a:defRPr>
            </a:lvl8pPr>
            <a:lvl9pPr lvl="8" rtl="0">
              <a:spcBef>
                <a:spcPts val="0"/>
              </a:spcBef>
              <a:buClr>
                <a:srgbClr val="539EB9"/>
              </a:buClr>
              <a:defRPr>
                <a:solidFill>
                  <a:srgbClr val="539EB9"/>
                </a:solidFill>
              </a:defRPr>
            </a:lvl9pPr>
          </a:lstStyle>
          <a:p>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sky)">
    <p:spTree>
      <p:nvGrpSpPr>
        <p:cNvPr id="1" name="Shape 72"/>
        <p:cNvGrpSpPr/>
        <p:nvPr/>
      </p:nvGrpSpPr>
      <p:grpSpPr>
        <a:xfrm>
          <a:off x="0" y="0"/>
          <a:ext cx="0" cy="0"/>
          <a:chOff x="0" y="0"/>
          <a:chExt cx="0" cy="0"/>
        </a:xfrm>
      </p:grpSpPr>
      <p:sp>
        <p:nvSpPr>
          <p:cNvPr id="73" name="Shape 73"/>
          <p:cNvSpPr/>
          <p:nvPr/>
        </p:nvSpPr>
        <p:spPr>
          <a:xfrm>
            <a:off x="-367" y="-75"/>
            <a:ext cx="12192000" cy="6858000"/>
          </a:xfrm>
          <a:prstGeom prst="rect">
            <a:avLst/>
          </a:prstGeom>
          <a:noFill/>
          <a:ln w="228600" cap="flat" cmpd="sng">
            <a:solidFill>
              <a:srgbClr val="689EE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400"/>
          </a:p>
        </p:txBody>
      </p:sp>
      <p:pic>
        <p:nvPicPr>
          <p:cNvPr id="74" name="Shape 74" descr="Flat land, big sky, Wicken Fen"/>
          <p:cNvPicPr preferRelativeResize="0"/>
          <p:nvPr/>
        </p:nvPicPr>
        <p:blipFill rotWithShape="1">
          <a:blip r:embed="rId2">
            <a:alphaModFix/>
          </a:blip>
          <a:srcRect l="17543" t="27744" r="33752" b="32456"/>
          <a:stretch/>
        </p:blipFill>
        <p:spPr>
          <a:xfrm>
            <a:off x="-158433" y="859450"/>
            <a:ext cx="2749232" cy="1124124"/>
          </a:xfrm>
          <a:prstGeom prst="rect">
            <a:avLst/>
          </a:prstGeom>
          <a:noFill/>
          <a:ln>
            <a:noFill/>
          </a:ln>
        </p:spPr>
      </p:pic>
      <p:sp>
        <p:nvSpPr>
          <p:cNvPr id="75" name="Shape 75"/>
          <p:cNvSpPr txBox="1">
            <a:spLocks noGrp="1"/>
          </p:cNvSpPr>
          <p:nvPr>
            <p:ph type="body" idx="1"/>
          </p:nvPr>
        </p:nvSpPr>
        <p:spPr>
          <a:xfrm>
            <a:off x="3009901" y="2486026"/>
            <a:ext cx="2735599" cy="4081799"/>
          </a:xfrm>
          <a:prstGeom prst="rect">
            <a:avLst/>
          </a:prstGeom>
        </p:spPr>
        <p:txBody>
          <a:bodyPr lIns="91425" tIns="91425" rIns="91425" bIns="91425" anchor="t" anchorCtr="0"/>
          <a:lstStyle>
            <a:lvl1pPr lvl="0" rtl="0">
              <a:spcBef>
                <a:spcPts val="0"/>
              </a:spcBef>
              <a:buClr>
                <a:srgbClr val="689EE1"/>
              </a:buClr>
              <a:buSzPct val="100000"/>
              <a:defRPr sz="1400"/>
            </a:lvl1pPr>
            <a:lvl2pPr lvl="1" rtl="0">
              <a:spcBef>
                <a:spcPts val="0"/>
              </a:spcBef>
              <a:buClr>
                <a:srgbClr val="689EE1"/>
              </a:buClr>
              <a:buSzPct val="100000"/>
              <a:defRPr sz="1400"/>
            </a:lvl2pPr>
            <a:lvl3pPr lvl="2" rtl="0">
              <a:spcBef>
                <a:spcPts val="0"/>
              </a:spcBef>
              <a:buClr>
                <a:srgbClr val="689EE1"/>
              </a:buClr>
              <a:buSzPct val="100000"/>
              <a:defRPr sz="1400"/>
            </a:lvl3pPr>
            <a:lvl4pPr lvl="3" rtl="0">
              <a:spcBef>
                <a:spcPts val="0"/>
              </a:spcBef>
              <a:buClr>
                <a:srgbClr val="689EE1"/>
              </a:buClr>
              <a:buSzPct val="100000"/>
              <a:defRPr sz="1400"/>
            </a:lvl4pPr>
            <a:lvl5pPr lvl="4" rtl="0">
              <a:spcBef>
                <a:spcPts val="0"/>
              </a:spcBef>
              <a:buClr>
                <a:srgbClr val="689EE1"/>
              </a:buClr>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76" name="Shape 76"/>
          <p:cNvSpPr txBox="1">
            <a:spLocks noGrp="1"/>
          </p:cNvSpPr>
          <p:nvPr>
            <p:ph type="body" idx="2"/>
          </p:nvPr>
        </p:nvSpPr>
        <p:spPr>
          <a:xfrm>
            <a:off x="5885603" y="2486026"/>
            <a:ext cx="2735599" cy="4081799"/>
          </a:xfrm>
          <a:prstGeom prst="rect">
            <a:avLst/>
          </a:prstGeom>
        </p:spPr>
        <p:txBody>
          <a:bodyPr lIns="91425" tIns="91425" rIns="91425" bIns="91425" anchor="t" anchorCtr="0"/>
          <a:lstStyle>
            <a:lvl1pPr lvl="0" rtl="0">
              <a:spcBef>
                <a:spcPts val="0"/>
              </a:spcBef>
              <a:buClr>
                <a:srgbClr val="689EE1"/>
              </a:buClr>
              <a:buSzPct val="100000"/>
              <a:defRPr sz="1400"/>
            </a:lvl1pPr>
            <a:lvl2pPr lvl="1" rtl="0">
              <a:spcBef>
                <a:spcPts val="0"/>
              </a:spcBef>
              <a:buClr>
                <a:srgbClr val="689EE1"/>
              </a:buClr>
              <a:buSzPct val="100000"/>
              <a:defRPr sz="1400"/>
            </a:lvl2pPr>
            <a:lvl3pPr lvl="2" rtl="0">
              <a:spcBef>
                <a:spcPts val="0"/>
              </a:spcBef>
              <a:buClr>
                <a:srgbClr val="689EE1"/>
              </a:buClr>
              <a:buSzPct val="100000"/>
              <a:defRPr sz="1400"/>
            </a:lvl3pPr>
            <a:lvl4pPr lvl="3" rtl="0">
              <a:spcBef>
                <a:spcPts val="0"/>
              </a:spcBef>
              <a:buClr>
                <a:srgbClr val="689EE1"/>
              </a:buClr>
              <a:buSzPct val="100000"/>
              <a:defRPr sz="1400"/>
            </a:lvl4pPr>
            <a:lvl5pPr lvl="4" rtl="0">
              <a:spcBef>
                <a:spcPts val="0"/>
              </a:spcBef>
              <a:buClr>
                <a:srgbClr val="689EE1"/>
              </a:buClr>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77" name="Shape 77"/>
          <p:cNvSpPr txBox="1">
            <a:spLocks noGrp="1"/>
          </p:cNvSpPr>
          <p:nvPr>
            <p:ph type="body" idx="3"/>
          </p:nvPr>
        </p:nvSpPr>
        <p:spPr>
          <a:xfrm>
            <a:off x="8761305" y="2486026"/>
            <a:ext cx="2735599" cy="4081799"/>
          </a:xfrm>
          <a:prstGeom prst="rect">
            <a:avLst/>
          </a:prstGeom>
        </p:spPr>
        <p:txBody>
          <a:bodyPr lIns="91425" tIns="91425" rIns="91425" bIns="91425" anchor="t" anchorCtr="0"/>
          <a:lstStyle>
            <a:lvl1pPr lvl="0" rtl="0">
              <a:spcBef>
                <a:spcPts val="0"/>
              </a:spcBef>
              <a:buClr>
                <a:srgbClr val="689EE1"/>
              </a:buClr>
              <a:buSzPct val="100000"/>
              <a:defRPr sz="1400"/>
            </a:lvl1pPr>
            <a:lvl2pPr lvl="1" rtl="0">
              <a:spcBef>
                <a:spcPts val="0"/>
              </a:spcBef>
              <a:buClr>
                <a:srgbClr val="689EE1"/>
              </a:buClr>
              <a:buSzPct val="100000"/>
              <a:defRPr sz="1400"/>
            </a:lvl2pPr>
            <a:lvl3pPr lvl="2" rtl="0">
              <a:spcBef>
                <a:spcPts val="0"/>
              </a:spcBef>
              <a:buClr>
                <a:srgbClr val="689EE1"/>
              </a:buClr>
              <a:buSzPct val="100000"/>
              <a:defRPr sz="1400"/>
            </a:lvl3pPr>
            <a:lvl4pPr lvl="3" rtl="0">
              <a:spcBef>
                <a:spcPts val="0"/>
              </a:spcBef>
              <a:buClr>
                <a:srgbClr val="689EE1"/>
              </a:buClr>
              <a:buSzPct val="100000"/>
              <a:defRPr sz="1400"/>
            </a:lvl4pPr>
            <a:lvl5pPr lvl="4" rtl="0">
              <a:spcBef>
                <a:spcPts val="0"/>
              </a:spcBef>
              <a:buClr>
                <a:srgbClr val="689EE1"/>
              </a:buClr>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78" name="Shape 78"/>
          <p:cNvSpPr txBox="1">
            <a:spLocks noGrp="1"/>
          </p:cNvSpPr>
          <p:nvPr>
            <p:ph type="title"/>
          </p:nvPr>
        </p:nvSpPr>
        <p:spPr>
          <a:xfrm>
            <a:off x="3009900" y="1183300"/>
            <a:ext cx="8204400" cy="969300"/>
          </a:xfrm>
          <a:prstGeom prst="rect">
            <a:avLst/>
          </a:prstGeom>
        </p:spPr>
        <p:txBody>
          <a:bodyPr lIns="91425" tIns="91425" rIns="91425" bIns="91425" anchor="b" anchorCtr="0"/>
          <a:lstStyle>
            <a:lvl1pPr lvl="0" rtl="0">
              <a:spcBef>
                <a:spcPts val="0"/>
              </a:spcBef>
              <a:buClr>
                <a:srgbClr val="689EE1"/>
              </a:buClr>
              <a:defRPr>
                <a:solidFill>
                  <a:srgbClr val="689EE1"/>
                </a:solidFill>
              </a:defRPr>
            </a:lvl1pPr>
            <a:lvl2pPr lvl="1" rtl="0">
              <a:spcBef>
                <a:spcPts val="0"/>
              </a:spcBef>
              <a:buClr>
                <a:srgbClr val="689EE1"/>
              </a:buClr>
              <a:defRPr>
                <a:solidFill>
                  <a:srgbClr val="689EE1"/>
                </a:solidFill>
              </a:defRPr>
            </a:lvl2pPr>
            <a:lvl3pPr lvl="2" rtl="0">
              <a:spcBef>
                <a:spcPts val="0"/>
              </a:spcBef>
              <a:buClr>
                <a:srgbClr val="689EE1"/>
              </a:buClr>
              <a:defRPr>
                <a:solidFill>
                  <a:srgbClr val="689EE1"/>
                </a:solidFill>
              </a:defRPr>
            </a:lvl3pPr>
            <a:lvl4pPr lvl="3" rtl="0">
              <a:spcBef>
                <a:spcPts val="0"/>
              </a:spcBef>
              <a:buClr>
                <a:srgbClr val="689EE1"/>
              </a:buClr>
              <a:defRPr>
                <a:solidFill>
                  <a:srgbClr val="689EE1"/>
                </a:solidFill>
              </a:defRPr>
            </a:lvl4pPr>
            <a:lvl5pPr lvl="4" rtl="0">
              <a:spcBef>
                <a:spcPts val="0"/>
              </a:spcBef>
              <a:buClr>
                <a:srgbClr val="689EE1"/>
              </a:buClr>
              <a:defRPr>
                <a:solidFill>
                  <a:srgbClr val="689EE1"/>
                </a:solidFill>
              </a:defRPr>
            </a:lvl5pPr>
            <a:lvl6pPr lvl="5" rtl="0">
              <a:spcBef>
                <a:spcPts val="0"/>
              </a:spcBef>
              <a:buClr>
                <a:srgbClr val="689EE1"/>
              </a:buClr>
              <a:defRPr>
                <a:solidFill>
                  <a:srgbClr val="689EE1"/>
                </a:solidFill>
              </a:defRPr>
            </a:lvl6pPr>
            <a:lvl7pPr lvl="6" rtl="0">
              <a:spcBef>
                <a:spcPts val="0"/>
              </a:spcBef>
              <a:buClr>
                <a:srgbClr val="689EE1"/>
              </a:buClr>
              <a:defRPr>
                <a:solidFill>
                  <a:srgbClr val="689EE1"/>
                </a:solidFill>
              </a:defRPr>
            </a:lvl7pPr>
            <a:lvl8pPr lvl="7" rtl="0">
              <a:spcBef>
                <a:spcPts val="0"/>
              </a:spcBef>
              <a:buClr>
                <a:srgbClr val="689EE1"/>
              </a:buClr>
              <a:defRPr>
                <a:solidFill>
                  <a:srgbClr val="689EE1"/>
                </a:solidFill>
              </a:defRPr>
            </a:lvl8pPr>
            <a:lvl9pPr lvl="8" rtl="0">
              <a:spcBef>
                <a:spcPts val="0"/>
              </a:spcBef>
              <a:buClr>
                <a:srgbClr val="689EE1"/>
              </a:buClr>
              <a:defRPr>
                <a:solidFill>
                  <a:srgbClr val="689EE1"/>
                </a:solidFill>
              </a:defRPr>
            </a:lvl9pPr>
          </a:lstStyle>
          <a:p>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leaf)">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Shape 86"/>
          <p:cNvSpPr/>
          <p:nvPr/>
        </p:nvSpPr>
        <p:spPr>
          <a:xfrm>
            <a:off x="349201" y="277351"/>
            <a:ext cx="11493599" cy="6303299"/>
          </a:xfrm>
          <a:prstGeom prst="rect">
            <a:avLst/>
          </a:prstGeom>
          <a:solidFill>
            <a:srgbClr val="8EC641">
              <a:alpha val="84230"/>
            </a:srgbClr>
          </a:solidFill>
          <a:ln>
            <a:noFill/>
          </a:ln>
        </p:spPr>
        <p:txBody>
          <a:bodyPr lIns="91425" tIns="91425" rIns="91425" bIns="91425" anchor="ctr" anchorCtr="0">
            <a:noAutofit/>
          </a:bodyPr>
          <a:lstStyle/>
          <a:p>
            <a:pPr lvl="0">
              <a:spcBef>
                <a:spcPts val="0"/>
              </a:spcBef>
              <a:buNone/>
            </a:pPr>
            <a:endParaRPr sz="140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8621" y="2207361"/>
            <a:ext cx="10994353" cy="1374345"/>
          </a:xfrm>
          <a:effectLst/>
        </p:spPr>
        <p:txBody>
          <a:bodyPr>
            <a:normAutofit/>
          </a:bodyPr>
          <a:lstStyle>
            <a:lvl1pPr algn="l">
              <a:defRPr sz="3600">
                <a:solidFill>
                  <a:srgbClr val="003402"/>
                </a:solidFill>
                <a:effectLst>
                  <a:outerShdw blurRad="50800" dist="38100" dir="2700000" algn="tl" rotWithShape="0">
                    <a:prstClr val="black">
                      <a:alpha val="40000"/>
                    </a:prst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98621" y="1596540"/>
            <a:ext cx="10994353" cy="610820"/>
          </a:xfrm>
        </p:spPr>
        <p:txBody>
          <a:bodyPr>
            <a:normAutofit/>
          </a:bodyPr>
          <a:lstStyle>
            <a:lvl1pPr marL="0" indent="0" algn="l">
              <a:buNone/>
              <a:defRPr sz="2800">
                <a:solidFill>
                  <a:srgbClr val="547A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4/27/2018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6522828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117600" y="350837"/>
            <a:ext cx="9652000" cy="56356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98" name="Shape 98"/>
          <p:cNvSpPr txBox="1">
            <a:spLocks noGrp="1"/>
          </p:cNvSpPr>
          <p:nvPr>
            <p:ph type="dt" idx="10"/>
          </p:nvPr>
        </p:nvSpPr>
        <p:spPr>
          <a:xfrm>
            <a:off x="5486401" y="6537325"/>
            <a:ext cx="2844799" cy="244474"/>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9" name="Shape 99"/>
          <p:cNvSpPr txBox="1">
            <a:spLocks noGrp="1"/>
          </p:cNvSpPr>
          <p:nvPr>
            <p:ph type="sldNum" idx="12"/>
          </p:nvPr>
        </p:nvSpPr>
        <p:spPr>
          <a:xfrm>
            <a:off x="406401" y="6537325"/>
            <a:ext cx="711199" cy="244474"/>
          </a:xfrm>
          <a:prstGeom prst="rect">
            <a:avLst/>
          </a:prstGeom>
          <a:noFill/>
          <a:ln>
            <a:noFill/>
          </a:ln>
        </p:spPr>
        <p:txBody>
          <a:bodyPr lIns="91425" tIns="91425" rIns="91425" bIns="91425" anchor="t" anchorCtr="0">
            <a:noAutofit/>
          </a:bodyPr>
          <a:lstStyle/>
          <a:p>
            <a:pPr indent="-88900">
              <a:buClr>
                <a:srgbClr val="000000"/>
              </a:buClr>
              <a:buFont typeface="Arial"/>
              <a:buChar char="●"/>
            </a:pPr>
            <a:endParaRPr lang="en-US"/>
          </a:p>
          <a:p>
            <a:pPr marL="457200" lvl="1" indent="-88900">
              <a:buClr>
                <a:srgbClr val="000000"/>
              </a:buClr>
              <a:buFont typeface="Courier New"/>
              <a:buChar char="o"/>
            </a:pPr>
            <a:endParaRPr lang="en-US"/>
          </a:p>
          <a:p>
            <a:pPr marL="914400" lvl="2" indent="-88900">
              <a:buClr>
                <a:srgbClr val="000000"/>
              </a:buClr>
              <a:buFont typeface="Wingdings"/>
              <a:buChar char="§"/>
            </a:pPr>
            <a:endParaRPr lang="en-US"/>
          </a:p>
          <a:p>
            <a:pPr marL="1371600" lvl="3" indent="-88900">
              <a:buClr>
                <a:srgbClr val="000000"/>
              </a:buClr>
              <a:buFont typeface="Arial"/>
              <a:buChar char="●"/>
            </a:pPr>
            <a:endParaRPr lang="en-US"/>
          </a:p>
          <a:p>
            <a:pPr marL="1828800" lvl="4" indent="-88900">
              <a:buClr>
                <a:srgbClr val="000000"/>
              </a:buClr>
              <a:buFont typeface="Courier New"/>
              <a:buChar char="o"/>
            </a:pPr>
            <a:endParaRPr lang="en-US"/>
          </a:p>
          <a:p>
            <a:pPr marL="2286000" lvl="5" indent="-88900">
              <a:buClr>
                <a:srgbClr val="000000"/>
              </a:buClr>
              <a:buFont typeface="Wingdings"/>
              <a:buChar char="§"/>
            </a:pPr>
            <a:endParaRPr lang="en-US"/>
          </a:p>
          <a:p>
            <a:pPr marL="2743200" lvl="6" indent="-88900">
              <a:buClr>
                <a:srgbClr val="000000"/>
              </a:buClr>
              <a:buFont typeface="Arial"/>
              <a:buChar char="●"/>
            </a:pPr>
            <a:endParaRPr lang="en-US"/>
          </a:p>
          <a:p>
            <a:pPr marL="3200400" lvl="7" indent="-88900">
              <a:buClr>
                <a:srgbClr val="000000"/>
              </a:buClr>
              <a:buFont typeface="Courier New"/>
              <a:buChar char="o"/>
            </a:pPr>
            <a:endParaRPr lang="en-US"/>
          </a:p>
          <a:p>
            <a:pPr marL="3657600" lvl="8" indent="-88900">
              <a:buClr>
                <a:srgbClr val="000000"/>
              </a:buClr>
              <a:buFont typeface="Wingdings"/>
              <a:buChar char="§"/>
            </a:pPr>
            <a:endParaRPr lang="en-US"/>
          </a:p>
        </p:txBody>
      </p:sp>
      <p:sp>
        <p:nvSpPr>
          <p:cNvPr id="100" name="Shape 100"/>
          <p:cNvSpPr txBox="1">
            <a:spLocks noGrp="1"/>
          </p:cNvSpPr>
          <p:nvPr>
            <p:ph type="ftr" idx="11"/>
          </p:nvPr>
        </p:nvSpPr>
        <p:spPr>
          <a:xfrm>
            <a:off x="1219200" y="6537325"/>
            <a:ext cx="3860800" cy="244474"/>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89397794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Shape 9"/>
          <p:cNvSpPr/>
          <p:nvPr/>
        </p:nvSpPr>
        <p:spPr>
          <a:xfrm>
            <a:off x="-10200" y="3501375"/>
            <a:ext cx="12192000" cy="2515500"/>
          </a:xfrm>
          <a:prstGeom prst="rect">
            <a:avLst/>
          </a:prstGeom>
          <a:solidFill>
            <a:srgbClr val="004430">
              <a:alpha val="53330"/>
            </a:srgbClr>
          </a:solidFill>
          <a:ln>
            <a:noFill/>
          </a:ln>
        </p:spPr>
        <p:txBody>
          <a:bodyPr lIns="91425" tIns="91425" rIns="91425" bIns="91425" anchor="ctr" anchorCtr="0">
            <a:noAutofit/>
          </a:bodyPr>
          <a:lstStyle/>
          <a:p>
            <a:pPr lvl="0">
              <a:spcBef>
                <a:spcPts val="0"/>
              </a:spcBef>
              <a:buNone/>
            </a:pPr>
            <a:endParaRPr sz="1400"/>
          </a:p>
        </p:txBody>
      </p:sp>
      <p:sp>
        <p:nvSpPr>
          <p:cNvPr id="10" name="Shape 10"/>
          <p:cNvSpPr txBox="1">
            <a:spLocks noGrp="1"/>
          </p:cNvSpPr>
          <p:nvPr>
            <p:ph type="ctrTitle"/>
          </p:nvPr>
        </p:nvSpPr>
        <p:spPr>
          <a:xfrm>
            <a:off x="958901" y="3951150"/>
            <a:ext cx="8797599" cy="1546500"/>
          </a:xfrm>
          <a:prstGeom prst="rect">
            <a:avLst/>
          </a:prstGeom>
        </p:spPr>
        <p:txBody>
          <a:bodyPr lIns="91425" tIns="91425" rIns="91425" bIns="91425" anchor="ctr" anchorCtr="0"/>
          <a:lstStyle>
            <a:lvl1pPr lvl="0">
              <a:spcBef>
                <a:spcPts val="0"/>
              </a:spcBef>
              <a:buClr>
                <a:srgbClr val="FFFFFF"/>
              </a:buClr>
              <a:buSzPct val="100000"/>
              <a:defRPr sz="4800">
                <a:solidFill>
                  <a:srgbClr val="FFFFFF"/>
                </a:solidFill>
              </a:defRPr>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grpSp>
        <p:nvGrpSpPr>
          <p:cNvPr id="11" name="Shape 11"/>
          <p:cNvGrpSpPr/>
          <p:nvPr/>
        </p:nvGrpSpPr>
        <p:grpSpPr>
          <a:xfrm>
            <a:off x="1" y="5687975"/>
            <a:ext cx="12263199" cy="1177900"/>
            <a:chOff x="0" y="5687975"/>
            <a:chExt cx="9197399" cy="1177900"/>
          </a:xfrm>
        </p:grpSpPr>
        <p:sp>
          <p:nvSpPr>
            <p:cNvPr id="12" name="Shape 12"/>
            <p:cNvSpPr/>
            <p:nvPr/>
          </p:nvSpPr>
          <p:spPr>
            <a:xfrm>
              <a:off x="0" y="5948175"/>
              <a:ext cx="9197399" cy="917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sz="1400"/>
            </a:p>
          </p:txBody>
        </p:sp>
        <p:sp>
          <p:nvSpPr>
            <p:cNvPr id="13" name="Shape 13"/>
            <p:cNvSpPr/>
            <p:nvPr/>
          </p:nvSpPr>
          <p:spPr>
            <a:xfrm>
              <a:off x="772200" y="5687975"/>
              <a:ext cx="703500" cy="336299"/>
            </a:xfrm>
            <a:prstGeom prst="triangle">
              <a:avLst>
                <a:gd name="adj" fmla="val 50000"/>
              </a:avLst>
            </a:prstGeom>
            <a:solidFill>
              <a:srgbClr val="FFFFFF"/>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49171873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lvl="0">
              <a:spcBef>
                <a:spcPts val="0"/>
              </a:spcBef>
              <a:buClr>
                <a:srgbClr val="8EC641"/>
              </a:buClr>
              <a:buSzPct val="100000"/>
              <a:buFont typeface="Roboto Slab"/>
              <a:buNone/>
              <a:defRPr sz="2400" b="1">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endParaRPr/>
          </a:p>
        </p:txBody>
      </p:sp>
      <p:sp>
        <p:nvSpPr>
          <p:cNvPr id="7" name="Shape 7"/>
          <p:cNvSpPr txBox="1">
            <a:spLocks noGrp="1"/>
          </p:cNvSpPr>
          <p:nvPr>
            <p:ph type="body" idx="1"/>
          </p:nvPr>
        </p:nvSpPr>
        <p:spPr>
          <a:xfrm>
            <a:off x="609600" y="1600200"/>
            <a:ext cx="10972800" cy="4967700"/>
          </a:xfrm>
          <a:prstGeom prst="rect">
            <a:avLst/>
          </a:prstGeom>
          <a:noFill/>
          <a:ln>
            <a:noFill/>
          </a:ln>
        </p:spPr>
        <p:txBody>
          <a:bodyPr lIns="91425" tIns="91425" rIns="91425" bIns="91425" anchor="t" anchorCtr="0"/>
          <a:lstStyle>
            <a:lvl1pPr lvl="0">
              <a:spcBef>
                <a:spcPts val="600"/>
              </a:spcBef>
              <a:buClr>
                <a:srgbClr val="8EC641"/>
              </a:buClr>
              <a:buSzPct val="100000"/>
              <a:buFont typeface="Roboto"/>
              <a:buChar char="◍"/>
              <a:defRPr sz="3000">
                <a:solidFill>
                  <a:srgbClr val="666666"/>
                </a:solidFill>
                <a:latin typeface="Roboto"/>
                <a:ea typeface="Roboto"/>
                <a:cs typeface="Roboto"/>
                <a:sym typeface="Roboto"/>
              </a:defRPr>
            </a:lvl1pPr>
            <a:lvl2pPr lvl="1">
              <a:spcBef>
                <a:spcPts val="480"/>
              </a:spcBef>
              <a:buClr>
                <a:srgbClr val="8EC641"/>
              </a:buClr>
              <a:buSzPct val="100000"/>
              <a:buFont typeface="Roboto"/>
              <a:defRPr sz="2400">
                <a:solidFill>
                  <a:srgbClr val="666666"/>
                </a:solidFill>
                <a:latin typeface="Roboto"/>
                <a:ea typeface="Roboto"/>
                <a:cs typeface="Roboto"/>
                <a:sym typeface="Roboto"/>
              </a:defRPr>
            </a:lvl2pPr>
            <a:lvl3pPr lvl="2">
              <a:spcBef>
                <a:spcPts val="480"/>
              </a:spcBef>
              <a:buClr>
                <a:srgbClr val="8EC641"/>
              </a:buClr>
              <a:buSzPct val="100000"/>
              <a:buFont typeface="Roboto"/>
              <a:defRPr sz="2400">
                <a:solidFill>
                  <a:srgbClr val="666666"/>
                </a:solidFill>
                <a:latin typeface="Roboto"/>
                <a:ea typeface="Roboto"/>
                <a:cs typeface="Roboto"/>
                <a:sym typeface="Roboto"/>
              </a:defRPr>
            </a:lvl3pPr>
            <a:lvl4pPr lvl="3">
              <a:spcBef>
                <a:spcPts val="360"/>
              </a:spcBef>
              <a:buClr>
                <a:srgbClr val="8EC641"/>
              </a:buClr>
              <a:buSzPct val="100000"/>
              <a:buFont typeface="Roboto"/>
              <a:defRPr sz="1800">
                <a:solidFill>
                  <a:srgbClr val="666666"/>
                </a:solidFill>
                <a:latin typeface="Roboto"/>
                <a:ea typeface="Roboto"/>
                <a:cs typeface="Roboto"/>
                <a:sym typeface="Roboto"/>
              </a:defRPr>
            </a:lvl4pPr>
            <a:lvl5pPr lvl="4">
              <a:spcBef>
                <a:spcPts val="360"/>
              </a:spcBef>
              <a:buClr>
                <a:srgbClr val="8EC641"/>
              </a:buClr>
              <a:buSzPct val="100000"/>
              <a:buFont typeface="Roboto"/>
              <a:defRPr sz="1800">
                <a:solidFill>
                  <a:srgbClr val="666666"/>
                </a:solidFill>
                <a:latin typeface="Roboto"/>
                <a:ea typeface="Roboto"/>
                <a:cs typeface="Roboto"/>
                <a:sym typeface="Roboto"/>
              </a:defRPr>
            </a:lvl5pPr>
            <a:lvl6pPr lvl="5">
              <a:spcBef>
                <a:spcPts val="360"/>
              </a:spcBef>
              <a:buClr>
                <a:srgbClr val="666666"/>
              </a:buClr>
              <a:buSzPct val="100000"/>
              <a:buFont typeface="Roboto"/>
              <a:defRPr sz="1800">
                <a:solidFill>
                  <a:srgbClr val="666666"/>
                </a:solidFill>
                <a:latin typeface="Roboto"/>
                <a:ea typeface="Roboto"/>
                <a:cs typeface="Roboto"/>
                <a:sym typeface="Roboto"/>
              </a:defRPr>
            </a:lvl6pPr>
            <a:lvl7pPr lvl="6">
              <a:spcBef>
                <a:spcPts val="360"/>
              </a:spcBef>
              <a:buClr>
                <a:srgbClr val="666666"/>
              </a:buClr>
              <a:buSzPct val="100000"/>
              <a:buFont typeface="Roboto"/>
              <a:defRPr sz="1800">
                <a:solidFill>
                  <a:srgbClr val="666666"/>
                </a:solidFill>
                <a:latin typeface="Roboto"/>
                <a:ea typeface="Roboto"/>
                <a:cs typeface="Roboto"/>
                <a:sym typeface="Roboto"/>
              </a:defRPr>
            </a:lvl7pPr>
            <a:lvl8pPr lvl="7">
              <a:spcBef>
                <a:spcPts val="360"/>
              </a:spcBef>
              <a:buClr>
                <a:srgbClr val="666666"/>
              </a:buClr>
              <a:buSzPct val="100000"/>
              <a:buFont typeface="Roboto"/>
              <a:defRPr sz="1800">
                <a:solidFill>
                  <a:srgbClr val="666666"/>
                </a:solidFill>
                <a:latin typeface="Roboto"/>
                <a:ea typeface="Roboto"/>
                <a:cs typeface="Roboto"/>
                <a:sym typeface="Roboto"/>
              </a:defRPr>
            </a:lvl8pPr>
            <a:lvl9pPr lvl="8">
              <a:spcBef>
                <a:spcPts val="360"/>
              </a:spcBef>
              <a:buClr>
                <a:srgbClr val="666666"/>
              </a:buClr>
              <a:buSzPct val="100000"/>
              <a:buFont typeface="Roboto"/>
              <a:defRPr sz="1800">
                <a:solidFill>
                  <a:srgbClr val="666666"/>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9" r:id="rId5"/>
    <p:sldLayoutId id="2147483662" r:id="rId6"/>
    <p:sldLayoutId id="2147483666" r:id="rId7"/>
    <p:sldLayoutId id="2147483669" r:id="rId8"/>
    <p:sldLayoutId id="2147483670" r:id="rId9"/>
    <p:sldLayoutId id="2147483671" r:id="rId10"/>
    <p:sldLayoutId id="2147483672" r:id="rId11"/>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diagramQuickStyle" Target="../diagrams/quickStyle2.xml"/><Relationship Id="rId12"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diagramLayout" Target="../diagrams/layout2.xml"/><Relationship Id="rId11" Type="http://schemas.openxmlformats.org/officeDocument/2006/relationships/image" Target="../media/image15.png"/><Relationship Id="rId5" Type="http://schemas.openxmlformats.org/officeDocument/2006/relationships/diagramData" Target="../diagrams/data2.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diagramDrawing" Target="../diagrams/drawing2.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jpg"/><Relationship Id="rId3" Type="http://schemas.openxmlformats.org/officeDocument/2006/relationships/image" Target="../media/image61.jpe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jpeg"/><Relationship Id="rId17" Type="http://schemas.openxmlformats.org/officeDocument/2006/relationships/image" Target="../media/image75.png"/><Relationship Id="rId25" Type="http://schemas.openxmlformats.org/officeDocument/2006/relationships/image" Target="../media/image83.jpe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0.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jpe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jpe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jpe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hyperlink" Target="https://www.instagram.com/p/BYAgZKujf8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greenreportcard.org/" TargetMode="Externa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stars.aashe.org/" TargetMode="External"/><Relationship Id="rId5" Type="http://schemas.openxmlformats.org/officeDocument/2006/relationships/hyperlink" Target="http://www.sierraclub.org/sierra/coolschools-2015" TargetMode="External"/><Relationship Id="rId4" Type="http://schemas.openxmlformats.org/officeDocument/2006/relationships/hyperlink" Target="https://peopleandplanet.org/university-leagu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B8D5CB1-3D02-4AD1-9B77-F2D6BA1DB937}"/>
              </a:ext>
            </a:extLst>
          </p:cNvPr>
          <p:cNvSpPr txBox="1">
            <a:spLocks/>
          </p:cNvSpPr>
          <p:nvPr/>
        </p:nvSpPr>
        <p:spPr>
          <a:xfrm>
            <a:off x="14669" y="8088"/>
            <a:ext cx="12191998" cy="1748502"/>
          </a:xfrm>
          <a:prstGeom prst="rect">
            <a:avLst/>
          </a:prstGeom>
          <a:solidFill>
            <a:schemeClr val="bg1">
              <a:alpha val="62000"/>
            </a:schemeClr>
          </a:solidFill>
          <a:ln>
            <a:noFill/>
          </a:ln>
          <a:effectLst>
            <a:glow rad="139700">
              <a:schemeClr val="accent3">
                <a:satMod val="175000"/>
                <a:alpha val="40000"/>
              </a:schemeClr>
            </a:glow>
          </a:effectLst>
          <a:scene3d>
            <a:camera prst="orthographicFront">
              <a:rot lat="0" lon="0" rev="0"/>
            </a:camera>
            <a:lightRig rig="contrasting" dir="t">
              <a:rot lat="0" lon="0" rev="7800000"/>
            </a:lightRig>
          </a:scene3d>
          <a:sp3d>
            <a:bevelT w="139700" h="139700"/>
          </a:sp3d>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chemeClr val="dk1"/>
              </a:buClr>
              <a:buSzPct val="100000"/>
              <a:buFont typeface="Oxygen"/>
              <a:buNone/>
              <a:defRPr sz="4800" b="1">
                <a:solidFill>
                  <a:schemeClr val="dk1"/>
                </a:solidFill>
                <a:latin typeface="Oxygen"/>
                <a:ea typeface="Oxygen"/>
                <a:cs typeface="Oxygen"/>
                <a:sym typeface="Oxygen"/>
              </a:defRPr>
            </a:lvl2pPr>
            <a:lvl3pPr lvl="2" algn="ctr">
              <a:spcBef>
                <a:spcPts val="0"/>
              </a:spcBef>
              <a:buClr>
                <a:schemeClr val="dk1"/>
              </a:buClr>
              <a:buSzPct val="100000"/>
              <a:buFont typeface="Oxygen"/>
              <a:buNone/>
              <a:defRPr sz="4800" b="1">
                <a:solidFill>
                  <a:schemeClr val="dk1"/>
                </a:solidFill>
                <a:latin typeface="Oxygen"/>
                <a:ea typeface="Oxygen"/>
                <a:cs typeface="Oxygen"/>
                <a:sym typeface="Oxygen"/>
              </a:defRPr>
            </a:lvl3pPr>
            <a:lvl4pPr lvl="3" algn="ctr">
              <a:spcBef>
                <a:spcPts val="0"/>
              </a:spcBef>
              <a:buClr>
                <a:schemeClr val="dk1"/>
              </a:buClr>
              <a:buSzPct val="100000"/>
              <a:buFont typeface="Oxygen"/>
              <a:buNone/>
              <a:defRPr sz="4800" b="1">
                <a:solidFill>
                  <a:schemeClr val="dk1"/>
                </a:solidFill>
                <a:latin typeface="Oxygen"/>
                <a:ea typeface="Oxygen"/>
                <a:cs typeface="Oxygen"/>
                <a:sym typeface="Oxygen"/>
              </a:defRPr>
            </a:lvl4pPr>
            <a:lvl5pPr lvl="4" algn="ctr">
              <a:spcBef>
                <a:spcPts val="0"/>
              </a:spcBef>
              <a:buClr>
                <a:schemeClr val="dk1"/>
              </a:buClr>
              <a:buSzPct val="100000"/>
              <a:buFont typeface="Oxygen"/>
              <a:buNone/>
              <a:defRPr sz="4800" b="1">
                <a:solidFill>
                  <a:schemeClr val="dk1"/>
                </a:solidFill>
                <a:latin typeface="Oxygen"/>
                <a:ea typeface="Oxygen"/>
                <a:cs typeface="Oxygen"/>
                <a:sym typeface="Oxygen"/>
              </a:defRPr>
            </a:lvl5pPr>
            <a:lvl6pPr lvl="5" algn="ctr">
              <a:spcBef>
                <a:spcPts val="0"/>
              </a:spcBef>
              <a:buClr>
                <a:schemeClr val="dk1"/>
              </a:buClr>
              <a:buSzPct val="100000"/>
              <a:buFont typeface="Oxygen"/>
              <a:buNone/>
              <a:defRPr sz="4800" b="1">
                <a:solidFill>
                  <a:schemeClr val="dk1"/>
                </a:solidFill>
                <a:latin typeface="Oxygen"/>
                <a:ea typeface="Oxygen"/>
                <a:cs typeface="Oxygen"/>
                <a:sym typeface="Oxygen"/>
              </a:defRPr>
            </a:lvl6pPr>
            <a:lvl7pPr lvl="6" algn="ctr">
              <a:spcBef>
                <a:spcPts val="0"/>
              </a:spcBef>
              <a:buClr>
                <a:schemeClr val="dk1"/>
              </a:buClr>
              <a:buSzPct val="100000"/>
              <a:buFont typeface="Oxygen"/>
              <a:buNone/>
              <a:defRPr sz="4800" b="1">
                <a:solidFill>
                  <a:schemeClr val="dk1"/>
                </a:solidFill>
                <a:latin typeface="Oxygen"/>
                <a:ea typeface="Oxygen"/>
                <a:cs typeface="Oxygen"/>
                <a:sym typeface="Oxygen"/>
              </a:defRPr>
            </a:lvl7pPr>
            <a:lvl8pPr lvl="7" algn="ctr">
              <a:spcBef>
                <a:spcPts val="0"/>
              </a:spcBef>
              <a:buClr>
                <a:schemeClr val="dk1"/>
              </a:buClr>
              <a:buSzPct val="100000"/>
              <a:buFont typeface="Oxygen"/>
              <a:buNone/>
              <a:defRPr sz="4800" b="1">
                <a:solidFill>
                  <a:schemeClr val="dk1"/>
                </a:solidFill>
                <a:latin typeface="Oxygen"/>
                <a:ea typeface="Oxygen"/>
                <a:cs typeface="Oxygen"/>
                <a:sym typeface="Oxygen"/>
              </a:defRPr>
            </a:lvl8pPr>
            <a:lvl9pPr lvl="8" algn="ctr">
              <a:spcBef>
                <a:spcPts val="0"/>
              </a:spcBef>
              <a:buClr>
                <a:schemeClr val="dk1"/>
              </a:buClr>
              <a:buSzPct val="100000"/>
              <a:buFont typeface="Oxygen"/>
              <a:buNone/>
              <a:defRPr sz="4800" b="1">
                <a:solidFill>
                  <a:schemeClr val="dk1"/>
                </a:solidFill>
                <a:latin typeface="Oxygen"/>
                <a:ea typeface="Oxygen"/>
                <a:cs typeface="Oxygen"/>
                <a:sym typeface="Oxygen"/>
              </a:defRPr>
            </a:lvl9pPr>
          </a:lstStyle>
          <a:p>
            <a:pPr algn="ctr"/>
            <a:endParaRPr lang="en-US" dirty="0">
              <a:solidFill>
                <a:srgbClr val="00B050"/>
              </a:solidFill>
              <a:latin typeface="Arial Rounded MT Bold" panose="020F0704030504030204" pitchFamily="34" charset="0"/>
            </a:endParaRPr>
          </a:p>
        </p:txBody>
      </p:sp>
      <p:sp>
        <p:nvSpPr>
          <p:cNvPr id="3" name="Title 2">
            <a:extLst>
              <a:ext uri="{FF2B5EF4-FFF2-40B4-BE49-F238E27FC236}">
                <a16:creationId xmlns:a16="http://schemas.microsoft.com/office/drawing/2014/main" id="{4B8D5CB1-3D02-4AD1-9B77-F2D6BA1DB937}"/>
              </a:ext>
            </a:extLst>
          </p:cNvPr>
          <p:cNvSpPr>
            <a:spLocks noGrp="1"/>
          </p:cNvSpPr>
          <p:nvPr>
            <p:ph type="ctrTitle"/>
          </p:nvPr>
        </p:nvSpPr>
        <p:spPr>
          <a:xfrm>
            <a:off x="1" y="4979844"/>
            <a:ext cx="12192000" cy="1041444"/>
          </a:xfrm>
        </p:spPr>
        <p:txBody>
          <a:bodyPr/>
          <a:lstStyle/>
          <a:p>
            <a:pPr algn="ctr"/>
            <a:r>
              <a:rPr lang="id-ID" sz="2800" b="0" dirty="0">
                <a:solidFill>
                  <a:srgbClr val="FFC000"/>
                </a:solidFill>
              </a:rPr>
              <a:t>Dr. </a:t>
            </a:r>
            <a:r>
              <a:rPr lang="it-IT" sz="2800" b="0" dirty="0">
                <a:solidFill>
                  <a:srgbClr val="FFC000"/>
                </a:solidFill>
              </a:rPr>
              <a:t>Nyoman Suwartha</a:t>
            </a:r>
            <a:br>
              <a:rPr lang="it-IT" sz="2800" b="0" dirty="0">
                <a:solidFill>
                  <a:srgbClr val="FFC000"/>
                </a:solidFill>
              </a:rPr>
            </a:br>
            <a:r>
              <a:rPr lang="id-ID" sz="2800" b="0" dirty="0">
                <a:solidFill>
                  <a:srgbClr val="FFC000"/>
                </a:solidFill>
              </a:rPr>
              <a:t>nsuwartha@eng.ui.ac.id</a:t>
            </a:r>
            <a:endParaRPr lang="en-US" sz="2800" b="0" dirty="0">
              <a:solidFill>
                <a:srgbClr val="FFC000"/>
              </a:solidFill>
            </a:endParaRPr>
          </a:p>
        </p:txBody>
      </p:sp>
      <p:sp>
        <p:nvSpPr>
          <p:cNvPr id="9" name="Title 2">
            <a:extLst>
              <a:ext uri="{FF2B5EF4-FFF2-40B4-BE49-F238E27FC236}">
                <a16:creationId xmlns:a16="http://schemas.microsoft.com/office/drawing/2014/main" id="{8356291B-CFC6-4930-9E6A-4B35DB6A19BA}"/>
              </a:ext>
            </a:extLst>
          </p:cNvPr>
          <p:cNvSpPr txBox="1">
            <a:spLocks/>
          </p:cNvSpPr>
          <p:nvPr/>
        </p:nvSpPr>
        <p:spPr>
          <a:xfrm>
            <a:off x="0" y="5877272"/>
            <a:ext cx="12202888" cy="98072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chemeClr val="dk1"/>
              </a:buClr>
              <a:buSzPct val="100000"/>
              <a:buFont typeface="Oxygen"/>
              <a:buNone/>
              <a:defRPr sz="4800" b="1">
                <a:solidFill>
                  <a:schemeClr val="dk1"/>
                </a:solidFill>
                <a:latin typeface="Oxygen"/>
                <a:ea typeface="Oxygen"/>
                <a:cs typeface="Oxygen"/>
                <a:sym typeface="Oxygen"/>
              </a:defRPr>
            </a:lvl2pPr>
            <a:lvl3pPr lvl="2" algn="ctr">
              <a:spcBef>
                <a:spcPts val="0"/>
              </a:spcBef>
              <a:buClr>
                <a:schemeClr val="dk1"/>
              </a:buClr>
              <a:buSzPct val="100000"/>
              <a:buFont typeface="Oxygen"/>
              <a:buNone/>
              <a:defRPr sz="4800" b="1">
                <a:solidFill>
                  <a:schemeClr val="dk1"/>
                </a:solidFill>
                <a:latin typeface="Oxygen"/>
                <a:ea typeface="Oxygen"/>
                <a:cs typeface="Oxygen"/>
                <a:sym typeface="Oxygen"/>
              </a:defRPr>
            </a:lvl3pPr>
            <a:lvl4pPr lvl="3" algn="ctr">
              <a:spcBef>
                <a:spcPts val="0"/>
              </a:spcBef>
              <a:buClr>
                <a:schemeClr val="dk1"/>
              </a:buClr>
              <a:buSzPct val="100000"/>
              <a:buFont typeface="Oxygen"/>
              <a:buNone/>
              <a:defRPr sz="4800" b="1">
                <a:solidFill>
                  <a:schemeClr val="dk1"/>
                </a:solidFill>
                <a:latin typeface="Oxygen"/>
                <a:ea typeface="Oxygen"/>
                <a:cs typeface="Oxygen"/>
                <a:sym typeface="Oxygen"/>
              </a:defRPr>
            </a:lvl4pPr>
            <a:lvl5pPr lvl="4" algn="ctr">
              <a:spcBef>
                <a:spcPts val="0"/>
              </a:spcBef>
              <a:buClr>
                <a:schemeClr val="dk1"/>
              </a:buClr>
              <a:buSzPct val="100000"/>
              <a:buFont typeface="Oxygen"/>
              <a:buNone/>
              <a:defRPr sz="4800" b="1">
                <a:solidFill>
                  <a:schemeClr val="dk1"/>
                </a:solidFill>
                <a:latin typeface="Oxygen"/>
                <a:ea typeface="Oxygen"/>
                <a:cs typeface="Oxygen"/>
                <a:sym typeface="Oxygen"/>
              </a:defRPr>
            </a:lvl5pPr>
            <a:lvl6pPr lvl="5" algn="ctr">
              <a:spcBef>
                <a:spcPts val="0"/>
              </a:spcBef>
              <a:buClr>
                <a:schemeClr val="dk1"/>
              </a:buClr>
              <a:buSzPct val="100000"/>
              <a:buFont typeface="Oxygen"/>
              <a:buNone/>
              <a:defRPr sz="4800" b="1">
                <a:solidFill>
                  <a:schemeClr val="dk1"/>
                </a:solidFill>
                <a:latin typeface="Oxygen"/>
                <a:ea typeface="Oxygen"/>
                <a:cs typeface="Oxygen"/>
                <a:sym typeface="Oxygen"/>
              </a:defRPr>
            </a:lvl6pPr>
            <a:lvl7pPr lvl="6" algn="ctr">
              <a:spcBef>
                <a:spcPts val="0"/>
              </a:spcBef>
              <a:buClr>
                <a:schemeClr val="dk1"/>
              </a:buClr>
              <a:buSzPct val="100000"/>
              <a:buFont typeface="Oxygen"/>
              <a:buNone/>
              <a:defRPr sz="4800" b="1">
                <a:solidFill>
                  <a:schemeClr val="dk1"/>
                </a:solidFill>
                <a:latin typeface="Oxygen"/>
                <a:ea typeface="Oxygen"/>
                <a:cs typeface="Oxygen"/>
                <a:sym typeface="Oxygen"/>
              </a:defRPr>
            </a:lvl7pPr>
            <a:lvl8pPr lvl="7" algn="ctr">
              <a:spcBef>
                <a:spcPts val="0"/>
              </a:spcBef>
              <a:buClr>
                <a:schemeClr val="dk1"/>
              </a:buClr>
              <a:buSzPct val="100000"/>
              <a:buFont typeface="Oxygen"/>
              <a:buNone/>
              <a:defRPr sz="4800" b="1">
                <a:solidFill>
                  <a:schemeClr val="dk1"/>
                </a:solidFill>
                <a:latin typeface="Oxygen"/>
                <a:ea typeface="Oxygen"/>
                <a:cs typeface="Oxygen"/>
                <a:sym typeface="Oxygen"/>
              </a:defRPr>
            </a:lvl8pPr>
            <a:lvl9pPr lvl="8" algn="ctr">
              <a:spcBef>
                <a:spcPts val="0"/>
              </a:spcBef>
              <a:buClr>
                <a:schemeClr val="dk1"/>
              </a:buClr>
              <a:buSzPct val="100000"/>
              <a:buFont typeface="Oxygen"/>
              <a:buNone/>
              <a:defRPr sz="4800" b="1">
                <a:solidFill>
                  <a:schemeClr val="dk1"/>
                </a:solidFill>
                <a:latin typeface="Oxygen"/>
                <a:ea typeface="Oxygen"/>
                <a:cs typeface="Oxygen"/>
                <a:sym typeface="Oxygen"/>
              </a:defRPr>
            </a:lvl9pPr>
          </a:lstStyle>
          <a:p>
            <a:pPr algn="ctr"/>
            <a:endParaRPr lang="en-US" sz="1800" dirty="0">
              <a:solidFill>
                <a:schemeClr val="accent3">
                  <a:lumMod val="75000"/>
                </a:schemeClr>
              </a:solidFill>
            </a:endParaRPr>
          </a:p>
        </p:txBody>
      </p:sp>
      <p:sp>
        <p:nvSpPr>
          <p:cNvPr id="10" name="Shape 95">
            <a:extLst>
              <a:ext uri="{FF2B5EF4-FFF2-40B4-BE49-F238E27FC236}">
                <a16:creationId xmlns:a16="http://schemas.microsoft.com/office/drawing/2014/main" id="{2EE5E0BE-4501-417D-9C28-6D9B601B88BA}"/>
              </a:ext>
            </a:extLst>
          </p:cNvPr>
          <p:cNvSpPr txBox="1">
            <a:spLocks/>
          </p:cNvSpPr>
          <p:nvPr/>
        </p:nvSpPr>
        <p:spPr>
          <a:xfrm>
            <a:off x="854827" y="-69313"/>
            <a:ext cx="9906281" cy="1701369"/>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chemeClr val="dk1"/>
              </a:buClr>
              <a:buSzPct val="100000"/>
              <a:buFont typeface="Oxygen"/>
              <a:buNone/>
              <a:defRPr sz="4800" b="1">
                <a:solidFill>
                  <a:schemeClr val="dk1"/>
                </a:solidFill>
                <a:latin typeface="Oxygen"/>
                <a:ea typeface="Oxygen"/>
                <a:cs typeface="Oxygen"/>
                <a:sym typeface="Oxygen"/>
              </a:defRPr>
            </a:lvl2pPr>
            <a:lvl3pPr lvl="2" algn="ctr">
              <a:spcBef>
                <a:spcPts val="0"/>
              </a:spcBef>
              <a:buClr>
                <a:schemeClr val="dk1"/>
              </a:buClr>
              <a:buSzPct val="100000"/>
              <a:buFont typeface="Oxygen"/>
              <a:buNone/>
              <a:defRPr sz="4800" b="1">
                <a:solidFill>
                  <a:schemeClr val="dk1"/>
                </a:solidFill>
                <a:latin typeface="Oxygen"/>
                <a:ea typeface="Oxygen"/>
                <a:cs typeface="Oxygen"/>
                <a:sym typeface="Oxygen"/>
              </a:defRPr>
            </a:lvl3pPr>
            <a:lvl4pPr lvl="3" algn="ctr">
              <a:spcBef>
                <a:spcPts val="0"/>
              </a:spcBef>
              <a:buClr>
                <a:schemeClr val="dk1"/>
              </a:buClr>
              <a:buSzPct val="100000"/>
              <a:buFont typeface="Oxygen"/>
              <a:buNone/>
              <a:defRPr sz="4800" b="1">
                <a:solidFill>
                  <a:schemeClr val="dk1"/>
                </a:solidFill>
                <a:latin typeface="Oxygen"/>
                <a:ea typeface="Oxygen"/>
                <a:cs typeface="Oxygen"/>
                <a:sym typeface="Oxygen"/>
              </a:defRPr>
            </a:lvl4pPr>
            <a:lvl5pPr lvl="4" algn="ctr">
              <a:spcBef>
                <a:spcPts val="0"/>
              </a:spcBef>
              <a:buClr>
                <a:schemeClr val="dk1"/>
              </a:buClr>
              <a:buSzPct val="100000"/>
              <a:buFont typeface="Oxygen"/>
              <a:buNone/>
              <a:defRPr sz="4800" b="1">
                <a:solidFill>
                  <a:schemeClr val="dk1"/>
                </a:solidFill>
                <a:latin typeface="Oxygen"/>
                <a:ea typeface="Oxygen"/>
                <a:cs typeface="Oxygen"/>
                <a:sym typeface="Oxygen"/>
              </a:defRPr>
            </a:lvl5pPr>
            <a:lvl6pPr lvl="5" algn="ctr">
              <a:spcBef>
                <a:spcPts val="0"/>
              </a:spcBef>
              <a:buClr>
                <a:schemeClr val="dk1"/>
              </a:buClr>
              <a:buSzPct val="100000"/>
              <a:buFont typeface="Oxygen"/>
              <a:buNone/>
              <a:defRPr sz="4800" b="1">
                <a:solidFill>
                  <a:schemeClr val="dk1"/>
                </a:solidFill>
                <a:latin typeface="Oxygen"/>
                <a:ea typeface="Oxygen"/>
                <a:cs typeface="Oxygen"/>
                <a:sym typeface="Oxygen"/>
              </a:defRPr>
            </a:lvl6pPr>
            <a:lvl7pPr lvl="6" algn="ctr">
              <a:spcBef>
                <a:spcPts val="0"/>
              </a:spcBef>
              <a:buClr>
                <a:schemeClr val="dk1"/>
              </a:buClr>
              <a:buSzPct val="100000"/>
              <a:buFont typeface="Oxygen"/>
              <a:buNone/>
              <a:defRPr sz="4800" b="1">
                <a:solidFill>
                  <a:schemeClr val="dk1"/>
                </a:solidFill>
                <a:latin typeface="Oxygen"/>
                <a:ea typeface="Oxygen"/>
                <a:cs typeface="Oxygen"/>
                <a:sym typeface="Oxygen"/>
              </a:defRPr>
            </a:lvl7pPr>
            <a:lvl8pPr lvl="7" algn="ctr">
              <a:spcBef>
                <a:spcPts val="0"/>
              </a:spcBef>
              <a:buClr>
                <a:schemeClr val="dk1"/>
              </a:buClr>
              <a:buSzPct val="100000"/>
              <a:buFont typeface="Oxygen"/>
              <a:buNone/>
              <a:defRPr sz="4800" b="1">
                <a:solidFill>
                  <a:schemeClr val="dk1"/>
                </a:solidFill>
                <a:latin typeface="Oxygen"/>
                <a:ea typeface="Oxygen"/>
                <a:cs typeface="Oxygen"/>
                <a:sym typeface="Oxygen"/>
              </a:defRPr>
            </a:lvl8pPr>
            <a:lvl9pPr lvl="8" algn="ctr">
              <a:spcBef>
                <a:spcPts val="0"/>
              </a:spcBef>
              <a:buClr>
                <a:schemeClr val="dk1"/>
              </a:buClr>
              <a:buSzPct val="100000"/>
              <a:buFont typeface="Oxygen"/>
              <a:buNone/>
              <a:defRPr sz="4800" b="1">
                <a:solidFill>
                  <a:schemeClr val="dk1"/>
                </a:solidFill>
                <a:latin typeface="Oxygen"/>
                <a:ea typeface="Oxygen"/>
                <a:cs typeface="Oxygen"/>
                <a:sym typeface="Oxygen"/>
              </a:defRPr>
            </a:lvl9pPr>
          </a:lstStyle>
          <a:p>
            <a:pPr algn="ctr"/>
            <a:r>
              <a:rPr lang="en-US" sz="4000" b="0" dirty="0">
                <a:ln w="13462">
                  <a:noFill/>
                  <a:prstDash val="solid"/>
                </a:ln>
                <a:solidFill>
                  <a:schemeClr val="tx1"/>
                </a:solidFill>
              </a:rPr>
              <a:t>Forum </a:t>
            </a:r>
            <a:r>
              <a:rPr lang="en-US" sz="4000" b="0" dirty="0" err="1">
                <a:ln w="13462">
                  <a:noFill/>
                  <a:prstDash val="solid"/>
                </a:ln>
                <a:solidFill>
                  <a:schemeClr val="tx1"/>
                </a:solidFill>
              </a:rPr>
              <a:t>Diskusi</a:t>
            </a:r>
            <a:r>
              <a:rPr lang="en-US" sz="4000" b="0" dirty="0">
                <a:ln w="13462">
                  <a:noFill/>
                  <a:prstDash val="solid"/>
                </a:ln>
                <a:solidFill>
                  <a:schemeClr val="tx1"/>
                </a:solidFill>
              </a:rPr>
              <a:t> </a:t>
            </a:r>
            <a:r>
              <a:rPr lang="en-US" sz="4000" b="0" dirty="0" err="1">
                <a:ln w="13462">
                  <a:noFill/>
                  <a:prstDash val="solid"/>
                </a:ln>
                <a:solidFill>
                  <a:schemeClr val="tx1"/>
                </a:solidFill>
              </a:rPr>
              <a:t>Partisipasi</a:t>
            </a:r>
            <a:r>
              <a:rPr lang="en-US" sz="4000" b="0" dirty="0">
                <a:ln w="13462">
                  <a:noFill/>
                  <a:prstDash val="solid"/>
                </a:ln>
                <a:solidFill>
                  <a:schemeClr val="tx1"/>
                </a:solidFill>
              </a:rPr>
              <a:t> UGM </a:t>
            </a:r>
            <a:r>
              <a:rPr lang="en-US" sz="4000" b="0" dirty="0" err="1">
                <a:ln w="13462">
                  <a:noFill/>
                  <a:prstDash val="solid"/>
                </a:ln>
                <a:solidFill>
                  <a:schemeClr val="tx1"/>
                </a:solidFill>
              </a:rPr>
              <a:t>dalam</a:t>
            </a:r>
            <a:r>
              <a:rPr lang="en-US" sz="4000" b="0" dirty="0">
                <a:ln w="13462">
                  <a:noFill/>
                  <a:prstDash val="solid"/>
                </a:ln>
                <a:solidFill>
                  <a:schemeClr val="tx1"/>
                </a:solidFill>
              </a:rPr>
              <a:t> Green Metric World Rank</a:t>
            </a:r>
          </a:p>
        </p:txBody>
      </p:sp>
      <p:sp>
        <p:nvSpPr>
          <p:cNvPr id="11" name="Title 2">
            <a:extLst>
              <a:ext uri="{FF2B5EF4-FFF2-40B4-BE49-F238E27FC236}">
                <a16:creationId xmlns:a16="http://schemas.microsoft.com/office/drawing/2014/main" id="{62045CF5-5CC7-4873-BBEE-C1E585893067}"/>
              </a:ext>
            </a:extLst>
          </p:cNvPr>
          <p:cNvSpPr txBox="1">
            <a:spLocks/>
          </p:cNvSpPr>
          <p:nvPr/>
        </p:nvSpPr>
        <p:spPr>
          <a:xfrm>
            <a:off x="14669" y="3192666"/>
            <a:ext cx="12188219" cy="1748502"/>
          </a:xfrm>
          <a:prstGeom prst="rect">
            <a:avLst/>
          </a:prstGeom>
          <a:noFill/>
          <a:ln>
            <a:noFill/>
          </a:ln>
          <a:effectLst>
            <a:glow rad="139700">
              <a:schemeClr val="accent3">
                <a:satMod val="175000"/>
                <a:alpha val="40000"/>
              </a:schemeClr>
            </a:glow>
          </a:effectLst>
          <a:scene3d>
            <a:camera prst="orthographicFront">
              <a:rot lat="0" lon="0" rev="0"/>
            </a:camera>
            <a:lightRig rig="contrasting" dir="t">
              <a:rot lat="0" lon="0" rev="7800000"/>
            </a:lightRig>
          </a:scene3d>
          <a:sp3d>
            <a:bevelT w="139700" h="139700"/>
          </a:sp3d>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chemeClr val="dk1"/>
              </a:buClr>
              <a:buSzPct val="100000"/>
              <a:buFont typeface="Oxygen"/>
              <a:buNone/>
              <a:defRPr sz="4800" b="1">
                <a:solidFill>
                  <a:schemeClr val="dk1"/>
                </a:solidFill>
                <a:latin typeface="Oxygen"/>
                <a:ea typeface="Oxygen"/>
                <a:cs typeface="Oxygen"/>
                <a:sym typeface="Oxygen"/>
              </a:defRPr>
            </a:lvl2pPr>
            <a:lvl3pPr lvl="2" algn="ctr">
              <a:spcBef>
                <a:spcPts val="0"/>
              </a:spcBef>
              <a:buClr>
                <a:schemeClr val="dk1"/>
              </a:buClr>
              <a:buSzPct val="100000"/>
              <a:buFont typeface="Oxygen"/>
              <a:buNone/>
              <a:defRPr sz="4800" b="1">
                <a:solidFill>
                  <a:schemeClr val="dk1"/>
                </a:solidFill>
                <a:latin typeface="Oxygen"/>
                <a:ea typeface="Oxygen"/>
                <a:cs typeface="Oxygen"/>
                <a:sym typeface="Oxygen"/>
              </a:defRPr>
            </a:lvl3pPr>
            <a:lvl4pPr lvl="3" algn="ctr">
              <a:spcBef>
                <a:spcPts val="0"/>
              </a:spcBef>
              <a:buClr>
                <a:schemeClr val="dk1"/>
              </a:buClr>
              <a:buSzPct val="100000"/>
              <a:buFont typeface="Oxygen"/>
              <a:buNone/>
              <a:defRPr sz="4800" b="1">
                <a:solidFill>
                  <a:schemeClr val="dk1"/>
                </a:solidFill>
                <a:latin typeface="Oxygen"/>
                <a:ea typeface="Oxygen"/>
                <a:cs typeface="Oxygen"/>
                <a:sym typeface="Oxygen"/>
              </a:defRPr>
            </a:lvl4pPr>
            <a:lvl5pPr lvl="4" algn="ctr">
              <a:spcBef>
                <a:spcPts val="0"/>
              </a:spcBef>
              <a:buClr>
                <a:schemeClr val="dk1"/>
              </a:buClr>
              <a:buSzPct val="100000"/>
              <a:buFont typeface="Oxygen"/>
              <a:buNone/>
              <a:defRPr sz="4800" b="1">
                <a:solidFill>
                  <a:schemeClr val="dk1"/>
                </a:solidFill>
                <a:latin typeface="Oxygen"/>
                <a:ea typeface="Oxygen"/>
                <a:cs typeface="Oxygen"/>
                <a:sym typeface="Oxygen"/>
              </a:defRPr>
            </a:lvl5pPr>
            <a:lvl6pPr lvl="5" algn="ctr">
              <a:spcBef>
                <a:spcPts val="0"/>
              </a:spcBef>
              <a:buClr>
                <a:schemeClr val="dk1"/>
              </a:buClr>
              <a:buSzPct val="100000"/>
              <a:buFont typeface="Oxygen"/>
              <a:buNone/>
              <a:defRPr sz="4800" b="1">
                <a:solidFill>
                  <a:schemeClr val="dk1"/>
                </a:solidFill>
                <a:latin typeface="Oxygen"/>
                <a:ea typeface="Oxygen"/>
                <a:cs typeface="Oxygen"/>
                <a:sym typeface="Oxygen"/>
              </a:defRPr>
            </a:lvl6pPr>
            <a:lvl7pPr lvl="6" algn="ctr">
              <a:spcBef>
                <a:spcPts val="0"/>
              </a:spcBef>
              <a:buClr>
                <a:schemeClr val="dk1"/>
              </a:buClr>
              <a:buSzPct val="100000"/>
              <a:buFont typeface="Oxygen"/>
              <a:buNone/>
              <a:defRPr sz="4800" b="1">
                <a:solidFill>
                  <a:schemeClr val="dk1"/>
                </a:solidFill>
                <a:latin typeface="Oxygen"/>
                <a:ea typeface="Oxygen"/>
                <a:cs typeface="Oxygen"/>
                <a:sym typeface="Oxygen"/>
              </a:defRPr>
            </a:lvl7pPr>
            <a:lvl8pPr lvl="7" algn="ctr">
              <a:spcBef>
                <a:spcPts val="0"/>
              </a:spcBef>
              <a:buClr>
                <a:schemeClr val="dk1"/>
              </a:buClr>
              <a:buSzPct val="100000"/>
              <a:buFont typeface="Oxygen"/>
              <a:buNone/>
              <a:defRPr sz="4800" b="1">
                <a:solidFill>
                  <a:schemeClr val="dk1"/>
                </a:solidFill>
                <a:latin typeface="Oxygen"/>
                <a:ea typeface="Oxygen"/>
                <a:cs typeface="Oxygen"/>
                <a:sym typeface="Oxygen"/>
              </a:defRPr>
            </a:lvl8pPr>
            <a:lvl9pPr lvl="8" algn="ctr">
              <a:spcBef>
                <a:spcPts val="0"/>
              </a:spcBef>
              <a:buClr>
                <a:schemeClr val="dk1"/>
              </a:buClr>
              <a:buSzPct val="100000"/>
              <a:buFont typeface="Oxygen"/>
              <a:buNone/>
              <a:defRPr sz="4800" b="1">
                <a:solidFill>
                  <a:schemeClr val="dk1"/>
                </a:solidFill>
                <a:latin typeface="Oxygen"/>
                <a:ea typeface="Oxygen"/>
                <a:cs typeface="Oxygen"/>
                <a:sym typeface="Oxygen"/>
              </a:defRPr>
            </a:lvl9pPr>
          </a:lstStyle>
          <a:p>
            <a:pPr algn="ctr"/>
            <a:r>
              <a:rPr lang="en-US" sz="4000" dirty="0">
                <a:solidFill>
                  <a:schemeClr val="bg1"/>
                </a:solidFill>
                <a:latin typeface="Arial Rounded MT Bold" panose="020F0704030504030204" pitchFamily="34" charset="0"/>
              </a:rPr>
              <a:t>UI </a:t>
            </a:r>
            <a:r>
              <a:rPr lang="en-US" sz="4000" dirty="0" err="1">
                <a:solidFill>
                  <a:schemeClr val="bg1"/>
                </a:solidFill>
                <a:latin typeface="Arial Rounded MT Bold" panose="020F0704030504030204" pitchFamily="34" charset="0"/>
              </a:rPr>
              <a:t>GreenMetric</a:t>
            </a:r>
            <a:r>
              <a:rPr lang="en-US" sz="4000" dirty="0">
                <a:solidFill>
                  <a:schemeClr val="bg1"/>
                </a:solidFill>
                <a:latin typeface="Arial Rounded MT Bold" panose="020F0704030504030204" pitchFamily="34" charset="0"/>
              </a:rPr>
              <a:t> </a:t>
            </a:r>
            <a:r>
              <a:rPr lang="id-ID" sz="4000" dirty="0">
                <a:solidFill>
                  <a:schemeClr val="bg1"/>
                </a:solidFill>
                <a:latin typeface="Arial Rounded MT Bold" panose="020F0704030504030204" pitchFamily="34" charset="0"/>
              </a:rPr>
              <a:t> WUR:</a:t>
            </a:r>
            <a:endParaRPr lang="en-US" sz="4000" dirty="0">
              <a:solidFill>
                <a:schemeClr val="bg1"/>
              </a:solidFill>
              <a:latin typeface="Arial Rounded MT Bold" panose="020F0704030504030204" pitchFamily="34" charset="0"/>
            </a:endParaRPr>
          </a:p>
          <a:p>
            <a:pPr algn="ctr"/>
            <a:r>
              <a:rPr lang="id-ID" sz="4000" dirty="0">
                <a:solidFill>
                  <a:schemeClr val="bg1"/>
                </a:solidFill>
                <a:latin typeface="Arial Rounded MT Bold" panose="020F0704030504030204" pitchFamily="34" charset="0"/>
              </a:rPr>
              <a:t>Current Condition and Future Challenge</a:t>
            </a:r>
            <a:endParaRPr lang="en-US" sz="4000" dirty="0">
              <a:solidFill>
                <a:schemeClr val="bg1"/>
              </a:solidFill>
              <a:latin typeface="Arial Rounded MT Bold" panose="020F0704030504030204" pitchFamily="34" charset="0"/>
            </a:endParaRPr>
          </a:p>
        </p:txBody>
      </p:sp>
      <p:sp>
        <p:nvSpPr>
          <p:cNvPr id="2" name="Rectangle 1"/>
          <p:cNvSpPr/>
          <p:nvPr/>
        </p:nvSpPr>
        <p:spPr>
          <a:xfrm>
            <a:off x="55853" y="6125234"/>
            <a:ext cx="12038393" cy="461665"/>
          </a:xfrm>
          <a:prstGeom prst="rect">
            <a:avLst/>
          </a:prstGeom>
        </p:spPr>
        <p:txBody>
          <a:bodyPr wrap="square">
            <a:spAutoFit/>
          </a:bodyPr>
          <a:lstStyle/>
          <a:p>
            <a:pPr algn="ctr"/>
            <a:r>
              <a:rPr lang="en-US" sz="2400" dirty="0" err="1">
                <a:solidFill>
                  <a:schemeClr val="tx1"/>
                </a:solidFill>
                <a:latin typeface="Calibri" pitchFamily="34" charset="0"/>
                <a:cs typeface="Calibri" pitchFamily="34" charset="0"/>
              </a:rPr>
              <a:t>Universitas</a:t>
            </a:r>
            <a:r>
              <a:rPr lang="en-US" sz="2400" dirty="0">
                <a:solidFill>
                  <a:schemeClr val="tx1"/>
                </a:solidFill>
                <a:latin typeface="Calibri" pitchFamily="34" charset="0"/>
                <a:cs typeface="Calibri" pitchFamily="34" charset="0"/>
              </a:rPr>
              <a:t> </a:t>
            </a:r>
            <a:r>
              <a:rPr lang="en-US" sz="2400" dirty="0" err="1">
                <a:solidFill>
                  <a:schemeClr val="tx1"/>
                </a:solidFill>
                <a:latin typeface="Calibri" pitchFamily="34" charset="0"/>
                <a:cs typeface="Calibri" pitchFamily="34" charset="0"/>
              </a:rPr>
              <a:t>Gadjah</a:t>
            </a:r>
            <a:r>
              <a:rPr lang="en-US" sz="2400" dirty="0">
                <a:solidFill>
                  <a:schemeClr val="tx1"/>
                </a:solidFill>
                <a:latin typeface="Calibri" pitchFamily="34" charset="0"/>
                <a:cs typeface="Calibri" pitchFamily="34" charset="0"/>
              </a:rPr>
              <a:t> </a:t>
            </a:r>
            <a:r>
              <a:rPr lang="en-US" sz="2400" dirty="0" err="1">
                <a:solidFill>
                  <a:schemeClr val="tx1"/>
                </a:solidFill>
                <a:latin typeface="Calibri" pitchFamily="34" charset="0"/>
                <a:cs typeface="Calibri" pitchFamily="34" charset="0"/>
              </a:rPr>
              <a:t>Mada</a:t>
            </a:r>
            <a:r>
              <a:rPr lang="id-ID" sz="2400" dirty="0">
                <a:solidFill>
                  <a:schemeClr val="tx1"/>
                </a:solidFill>
                <a:latin typeface="Calibri" pitchFamily="34" charset="0"/>
                <a:cs typeface="Calibri" pitchFamily="34" charset="0"/>
              </a:rPr>
              <a:t>, </a:t>
            </a:r>
            <a:r>
              <a:rPr lang="en-US" sz="2400" dirty="0">
                <a:solidFill>
                  <a:schemeClr val="tx1"/>
                </a:solidFill>
                <a:latin typeface="Calibri" pitchFamily="34" charset="0"/>
                <a:cs typeface="Calibri" pitchFamily="34" charset="0"/>
              </a:rPr>
              <a:t>Indonesia, 30 April 2018</a:t>
            </a:r>
            <a:endParaRPr lang="id-ID" sz="2400" dirty="0">
              <a:solidFill>
                <a:schemeClr val="tx1"/>
              </a:solidFill>
              <a:latin typeface="Calibri" pitchFamily="34" charset="0"/>
              <a:cs typeface="Calibri" pitchFamily="34" charset="0"/>
            </a:endParaRPr>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1108" y="102277"/>
            <a:ext cx="1317727" cy="969826"/>
          </a:xfrm>
          <a:prstGeom prst="rect">
            <a:avLst/>
          </a:prstGeom>
        </p:spPr>
      </p:pic>
      <p:pic>
        <p:nvPicPr>
          <p:cNvPr id="13" name="Gambar 25" descr="C:\Users\GreenMetric-PC\AppData\Local\Microsoft\Windows\INetCache\Content.Word\Logo-UI-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4" y="0"/>
            <a:ext cx="783562" cy="1299491"/>
          </a:xfrm>
          <a:prstGeom prst="rect">
            <a:avLst/>
          </a:prstGeom>
          <a:noFill/>
          <a:ln>
            <a:noFill/>
          </a:ln>
        </p:spPr>
      </p:pic>
    </p:spTree>
    <p:extLst>
      <p:ext uri="{BB962C8B-B14F-4D97-AF65-F5344CB8AC3E}">
        <p14:creationId xmlns:p14="http://schemas.microsoft.com/office/powerpoint/2010/main" val="40355044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7368" y="3283910"/>
            <a:ext cx="7128791" cy="1546500"/>
          </a:xfrm>
        </p:spPr>
        <p:txBody>
          <a:bodyPr>
            <a:normAutofit/>
          </a:bodyPr>
          <a:lstStyle/>
          <a:p>
            <a:pPr algn="r"/>
            <a:r>
              <a:rPr lang="en-NZ" sz="4000" dirty="0"/>
              <a:t>UI GreenMetric Rankings </a:t>
            </a:r>
            <a:br>
              <a:rPr lang="en-NZ" sz="4000" dirty="0"/>
            </a:br>
            <a:r>
              <a:rPr lang="mr-IN" sz="4000" dirty="0"/>
              <a:t>– 8</a:t>
            </a:r>
            <a:r>
              <a:rPr lang="mr-IN" sz="4000" baseline="30000" dirty="0"/>
              <a:t>th</a:t>
            </a:r>
            <a:r>
              <a:rPr lang="mr-IN" sz="4000" dirty="0"/>
              <a:t> </a:t>
            </a:r>
            <a:r>
              <a:rPr lang="id-ID" sz="4900" dirty="0">
                <a:solidFill>
                  <a:schemeClr val="accent3">
                    <a:lumMod val="75000"/>
                  </a:schemeClr>
                </a:solidFill>
              </a:rPr>
              <a:t>Results</a:t>
            </a:r>
            <a:endParaRPr lang="en-NZ" sz="4000" dirty="0"/>
          </a:p>
        </p:txBody>
      </p:sp>
      <p:pic>
        <p:nvPicPr>
          <p:cNvPr id="12" name="Picture 11">
            <a:extLst>
              <a:ext uri="{FF2B5EF4-FFF2-40B4-BE49-F238E27FC236}">
                <a16:creationId xmlns:a16="http://schemas.microsoft.com/office/drawing/2014/main" id="{03A645F2-F7A2-46BA-978A-65E068033E3F}"/>
              </a:ext>
            </a:extLst>
          </p:cNvPr>
          <p:cNvPicPr>
            <a:picLocks noChangeAspect="1"/>
          </p:cNvPicPr>
          <p:nvPr/>
        </p:nvPicPr>
        <p:blipFill>
          <a:blip r:embed="rId2"/>
          <a:stretch>
            <a:fillRect/>
          </a:stretch>
        </p:blipFill>
        <p:spPr>
          <a:xfrm>
            <a:off x="7752184" y="2564904"/>
            <a:ext cx="4166089" cy="3066174"/>
          </a:xfrm>
          <a:prstGeom prst="rect">
            <a:avLst/>
          </a:prstGeom>
        </p:spPr>
      </p:pic>
      <p:sp>
        <p:nvSpPr>
          <p:cNvPr id="5" name="Title 3"/>
          <p:cNvSpPr txBox="1">
            <a:spLocks/>
          </p:cNvSpPr>
          <p:nvPr/>
        </p:nvSpPr>
        <p:spPr>
          <a:xfrm>
            <a:off x="2783632" y="69783"/>
            <a:ext cx="9134641" cy="101064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r"/>
            <a:r>
              <a:rPr lang="id-ID" sz="5400" dirty="0">
                <a:solidFill>
                  <a:srgbClr val="FFFF00"/>
                </a:solidFill>
              </a:rPr>
              <a:t>Methodology &amp; Results</a:t>
            </a:r>
            <a:endParaRPr lang="en-US" sz="5400" dirty="0">
              <a:solidFill>
                <a:srgbClr val="FFFF00"/>
              </a:solidFill>
            </a:endParaRPr>
          </a:p>
        </p:txBody>
      </p:sp>
    </p:spTree>
    <p:extLst>
      <p:ext uri="{BB962C8B-B14F-4D97-AF65-F5344CB8AC3E}">
        <p14:creationId xmlns:p14="http://schemas.microsoft.com/office/powerpoint/2010/main" val="247047198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283371" y="332656"/>
            <a:ext cx="11645277" cy="648072"/>
          </a:xfrm>
          <a:prstGeom prst="rect">
            <a:avLst/>
          </a:prstGeom>
        </p:spPr>
        <p:txBody>
          <a:bodyPr lIns="91425" tIns="91425" rIns="91425" bIns="91425" anchor="b" anchorCtr="0">
            <a:noAutofit/>
          </a:bodyPr>
          <a:lstStyle/>
          <a:p>
            <a:pPr algn="ctr"/>
            <a:r>
              <a:rPr lang="en-US" sz="3200" dirty="0"/>
              <a:t>Increasing Number of Participants</a:t>
            </a:r>
          </a:p>
        </p:txBody>
      </p:sp>
      <p:sp>
        <p:nvSpPr>
          <p:cNvPr id="3" name="Rectangle 2">
            <a:extLst>
              <a:ext uri="{FF2B5EF4-FFF2-40B4-BE49-F238E27FC236}">
                <a16:creationId xmlns:a16="http://schemas.microsoft.com/office/drawing/2014/main" id="{4D93926D-E789-4B98-B8B8-E0E92611E95C}"/>
              </a:ext>
            </a:extLst>
          </p:cNvPr>
          <p:cNvSpPr/>
          <p:nvPr/>
        </p:nvSpPr>
        <p:spPr>
          <a:xfrm>
            <a:off x="119336" y="837197"/>
            <a:ext cx="2511529" cy="117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3936374085"/>
              </p:ext>
            </p:extLst>
          </p:nvPr>
        </p:nvGraphicFramePr>
        <p:xfrm>
          <a:off x="2995280" y="1052736"/>
          <a:ext cx="6201439" cy="301275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26"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graphicFrame>
        <p:nvGraphicFramePr>
          <p:cNvPr id="8" name="Shape 177">
            <a:extLst>
              <a:ext uri="{FF2B5EF4-FFF2-40B4-BE49-F238E27FC236}">
                <a16:creationId xmlns:a16="http://schemas.microsoft.com/office/drawing/2014/main" id="{62EFBA66-1A2F-4532-B332-3E1BA1C76B15}"/>
              </a:ext>
            </a:extLst>
          </p:cNvPr>
          <p:cNvGraphicFramePr>
            <a:graphicFrameLocks/>
          </p:cNvGraphicFramePr>
          <p:nvPr>
            <p:extLst>
              <p:ext uri="{D42A27DB-BD31-4B8C-83A1-F6EECF244321}">
                <p14:modId xmlns:p14="http://schemas.microsoft.com/office/powerpoint/2010/main" val="3232494234"/>
              </p:ext>
            </p:extLst>
          </p:nvPr>
        </p:nvGraphicFramePr>
        <p:xfrm>
          <a:off x="2495787" y="4137496"/>
          <a:ext cx="7200423" cy="2194440"/>
        </p:xfrm>
        <a:graphic>
          <a:graphicData uri="http://schemas.openxmlformats.org/drawingml/2006/table">
            <a:tbl>
              <a:tblPr>
                <a:noFill/>
                <a:tableStyleId>{A01A43B2-26F9-44AC-B93D-7B4611402825}</a:tableStyleId>
              </a:tblPr>
              <a:tblGrid>
                <a:gridCol w="1963751">
                  <a:extLst>
                    <a:ext uri="{9D8B030D-6E8A-4147-A177-3AD203B41FA5}">
                      <a16:colId xmlns:a16="http://schemas.microsoft.com/office/drawing/2014/main" val="20000"/>
                    </a:ext>
                  </a:extLst>
                </a:gridCol>
                <a:gridCol w="654584">
                  <a:extLst>
                    <a:ext uri="{9D8B030D-6E8A-4147-A177-3AD203B41FA5}">
                      <a16:colId xmlns:a16="http://schemas.microsoft.com/office/drawing/2014/main" val="20001"/>
                    </a:ext>
                  </a:extLst>
                </a:gridCol>
                <a:gridCol w="654584">
                  <a:extLst>
                    <a:ext uri="{9D8B030D-6E8A-4147-A177-3AD203B41FA5}">
                      <a16:colId xmlns:a16="http://schemas.microsoft.com/office/drawing/2014/main" val="20002"/>
                    </a:ext>
                  </a:extLst>
                </a:gridCol>
                <a:gridCol w="654584">
                  <a:extLst>
                    <a:ext uri="{9D8B030D-6E8A-4147-A177-3AD203B41FA5}">
                      <a16:colId xmlns:a16="http://schemas.microsoft.com/office/drawing/2014/main" val="1467239535"/>
                    </a:ext>
                  </a:extLst>
                </a:gridCol>
                <a:gridCol w="654584">
                  <a:extLst>
                    <a:ext uri="{9D8B030D-6E8A-4147-A177-3AD203B41FA5}">
                      <a16:colId xmlns:a16="http://schemas.microsoft.com/office/drawing/2014/main" val="1719651661"/>
                    </a:ext>
                  </a:extLst>
                </a:gridCol>
                <a:gridCol w="654584">
                  <a:extLst>
                    <a:ext uri="{9D8B030D-6E8A-4147-A177-3AD203B41FA5}">
                      <a16:colId xmlns:a16="http://schemas.microsoft.com/office/drawing/2014/main" val="696100825"/>
                    </a:ext>
                  </a:extLst>
                </a:gridCol>
                <a:gridCol w="654584">
                  <a:extLst>
                    <a:ext uri="{9D8B030D-6E8A-4147-A177-3AD203B41FA5}">
                      <a16:colId xmlns:a16="http://schemas.microsoft.com/office/drawing/2014/main" val="82944614"/>
                    </a:ext>
                  </a:extLst>
                </a:gridCol>
                <a:gridCol w="654584">
                  <a:extLst>
                    <a:ext uri="{9D8B030D-6E8A-4147-A177-3AD203B41FA5}">
                      <a16:colId xmlns:a16="http://schemas.microsoft.com/office/drawing/2014/main" val="20003"/>
                    </a:ext>
                  </a:extLst>
                </a:gridCol>
                <a:gridCol w="654584">
                  <a:extLst>
                    <a:ext uri="{9D8B030D-6E8A-4147-A177-3AD203B41FA5}">
                      <a16:colId xmlns:a16="http://schemas.microsoft.com/office/drawing/2014/main" val="548183315"/>
                    </a:ext>
                  </a:extLst>
                </a:gridCol>
              </a:tblGrid>
              <a:tr h="342289">
                <a:tc>
                  <a:txBody>
                    <a:bodyPr/>
                    <a:lstStyle/>
                    <a:p>
                      <a:pPr lvl="0">
                        <a:spcBef>
                          <a:spcPts val="0"/>
                        </a:spcBef>
                        <a:buNone/>
                      </a:pPr>
                      <a:endParaRPr sz="1200"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 sz="1200" dirty="0">
                          <a:solidFill>
                            <a:srgbClr val="FFFFFF"/>
                          </a:solidFill>
                          <a:latin typeface="Roboto Slab"/>
                          <a:ea typeface="Roboto Slab"/>
                          <a:cs typeface="Roboto Slab"/>
                          <a:sym typeface="Roboto Slab"/>
                        </a:rPr>
                        <a:t>2010</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dirty="0">
                          <a:solidFill>
                            <a:srgbClr val="FFFFFF"/>
                          </a:solidFill>
                          <a:latin typeface="Roboto Slab"/>
                          <a:ea typeface="Roboto Slab"/>
                          <a:cs typeface="Roboto Slab"/>
                          <a:sym typeface="Roboto Slab"/>
                        </a:rPr>
                        <a:t>2011</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 sz="1200" dirty="0">
                          <a:solidFill>
                            <a:srgbClr val="FFFFFF"/>
                          </a:solidFill>
                          <a:latin typeface="Roboto Slab"/>
                          <a:ea typeface="Roboto Slab"/>
                          <a:cs typeface="Roboto Slab"/>
                          <a:sym typeface="Roboto Slab"/>
                        </a:rPr>
                        <a:t>2012</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443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dirty="0">
                          <a:solidFill>
                            <a:srgbClr val="FFFFFF"/>
                          </a:solidFill>
                          <a:latin typeface="Roboto Slab"/>
                          <a:ea typeface="Roboto Slab"/>
                          <a:cs typeface="Roboto Slab"/>
                          <a:sym typeface="Roboto Slab"/>
                        </a:rPr>
                        <a:t>2013</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US" sz="1200" dirty="0">
                          <a:solidFill>
                            <a:srgbClr val="FFFFFF"/>
                          </a:solidFill>
                          <a:latin typeface="Roboto Slab"/>
                          <a:ea typeface="Roboto Slab"/>
                          <a:cs typeface="Roboto Slab"/>
                          <a:sym typeface="Roboto Slab"/>
                        </a:rPr>
                        <a:t>2014</a:t>
                      </a:r>
                      <a:endParaRPr lang="en" sz="1200"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 sz="1200" dirty="0">
                          <a:solidFill>
                            <a:srgbClr val="FFFFFF"/>
                          </a:solidFill>
                          <a:latin typeface="Roboto Slab"/>
                          <a:ea typeface="Roboto Slab"/>
                          <a:cs typeface="Roboto Slab"/>
                          <a:sym typeface="Roboto Slab"/>
                        </a:rPr>
                        <a:t>2015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 sz="1200" dirty="0">
                          <a:solidFill>
                            <a:srgbClr val="FFFFFF"/>
                          </a:solidFill>
                          <a:latin typeface="Roboto Slab"/>
                          <a:ea typeface="Roboto Slab"/>
                          <a:cs typeface="Roboto Slab"/>
                          <a:sym typeface="Roboto Slab"/>
                        </a:rPr>
                        <a:t>2016</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 sz="1200" dirty="0">
                          <a:solidFill>
                            <a:srgbClr val="FFFFFF"/>
                          </a:solidFill>
                          <a:latin typeface="Roboto Slab"/>
                          <a:ea typeface="Roboto Slab"/>
                          <a:cs typeface="Roboto Slab"/>
                          <a:sym typeface="Roboto Slab"/>
                        </a:rPr>
                        <a:t>2017</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4430"/>
                    </a:solidFill>
                  </a:tcPr>
                </a:tc>
                <a:extLst>
                  <a:ext uri="{0D108BD9-81ED-4DB2-BD59-A6C34878D82A}">
                    <a16:rowId xmlns:a16="http://schemas.microsoft.com/office/drawing/2014/main" val="10000"/>
                  </a:ext>
                </a:extLst>
              </a:tr>
              <a:tr h="526613">
                <a:tc>
                  <a:txBody>
                    <a:bodyPr/>
                    <a:lstStyle/>
                    <a:p>
                      <a:pPr lvl="0" algn="l">
                        <a:spcBef>
                          <a:spcPts val="0"/>
                        </a:spcBef>
                        <a:buNone/>
                      </a:pPr>
                      <a:r>
                        <a:rPr lang="en-US" sz="1200" dirty="0">
                          <a:solidFill>
                            <a:srgbClr val="FFFFFF"/>
                          </a:solidFill>
                          <a:latin typeface="Roboto Slab"/>
                          <a:ea typeface="Roboto Slab"/>
                          <a:cs typeface="Roboto Slab"/>
                          <a:sym typeface="Roboto Slab"/>
                        </a:rPr>
                        <a:t>Number of universities  participated </a:t>
                      </a:r>
                      <a:endParaRPr lang="en" sz="1200"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95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178</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215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301</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360</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407</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515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619</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0001"/>
                  </a:ext>
                </a:extLst>
              </a:tr>
              <a:tr h="526613">
                <a:tc>
                  <a:txBody>
                    <a:bodyPr/>
                    <a:lstStyle/>
                    <a:p>
                      <a:pPr lvl="0" algn="l">
                        <a:spcBef>
                          <a:spcPts val="0"/>
                        </a:spcBef>
                        <a:buNone/>
                      </a:pPr>
                      <a:r>
                        <a:rPr lang="en-US" sz="1200" dirty="0">
                          <a:solidFill>
                            <a:srgbClr val="FFFFFF"/>
                          </a:solidFill>
                          <a:latin typeface="Roboto Slab"/>
                          <a:ea typeface="Roboto Slab"/>
                          <a:cs typeface="Roboto Slab"/>
                          <a:sym typeface="Roboto Slab"/>
                        </a:rPr>
                        <a:t>Number of countries  participated </a:t>
                      </a:r>
                      <a:endParaRPr lang="en" sz="1200"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35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42</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49</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61</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62</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chemeClr val="bg1"/>
                          </a:solidFill>
                          <a:latin typeface="Roboto"/>
                          <a:ea typeface="Roboto"/>
                          <a:cs typeface="Roboto"/>
                          <a:sym typeface="Roboto"/>
                        </a:rPr>
                        <a:t>6</a:t>
                      </a:r>
                      <a:r>
                        <a:rPr lang="en" sz="1400" b="1">
                          <a:solidFill>
                            <a:schemeClr val="bg1"/>
                          </a:solidFill>
                          <a:latin typeface="Roboto"/>
                          <a:ea typeface="Roboto"/>
                          <a:cs typeface="Roboto"/>
                          <a:sym typeface="Roboto"/>
                        </a:rPr>
                        <a:t>5</a:t>
                      </a:r>
                      <a:endParaRPr lang="en" sz="1400" b="1" dirty="0">
                        <a:solidFill>
                          <a:schemeClr val="bg1"/>
                        </a:solidFill>
                        <a:latin typeface="Roboto"/>
                        <a:ea typeface="Roboto"/>
                        <a:cs typeface="Roboto"/>
                        <a:sym typeface="Roboto"/>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dirty="0">
                          <a:solidFill>
                            <a:srgbClr val="FFFFFF"/>
                          </a:solidFill>
                          <a:latin typeface="Roboto"/>
                          <a:ea typeface="Roboto"/>
                          <a:cs typeface="Roboto"/>
                          <a:sym typeface="Roboto"/>
                        </a:rPr>
                        <a:t>75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400" b="1">
                          <a:solidFill>
                            <a:srgbClr val="FFFFFF"/>
                          </a:solidFill>
                          <a:latin typeface="Roboto"/>
                          <a:ea typeface="Roboto"/>
                          <a:cs typeface="Roboto"/>
                          <a:sym typeface="Roboto"/>
                        </a:rPr>
                        <a:t>76</a:t>
                      </a:r>
                      <a:endParaRPr lang="en" sz="1400" b="1" dirty="0">
                        <a:solidFill>
                          <a:srgbClr val="FFFFFF"/>
                        </a:solidFill>
                        <a:latin typeface="Roboto"/>
                        <a:ea typeface="Roboto"/>
                        <a:cs typeface="Roboto"/>
                        <a:sym typeface="Roboto"/>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0002"/>
                  </a:ext>
                </a:extLst>
              </a:tr>
              <a:tr h="710936">
                <a:tc>
                  <a:txBody>
                    <a:bodyPr/>
                    <a:lstStyle/>
                    <a:p>
                      <a:pPr lvl="0" algn="l">
                        <a:spcBef>
                          <a:spcPts val="0"/>
                        </a:spcBef>
                        <a:buNone/>
                      </a:pPr>
                      <a:r>
                        <a:rPr lang="en-US" sz="1200" dirty="0">
                          <a:solidFill>
                            <a:srgbClr val="FFFFFF"/>
                          </a:solidFill>
                          <a:latin typeface="Roboto Slab"/>
                          <a:ea typeface="Roboto Slab"/>
                          <a:cs typeface="Roboto Slab"/>
                          <a:sym typeface="Roboto Slab"/>
                        </a:rPr>
                        <a:t>Number of universities  participated from Indonesia</a:t>
                      </a:r>
                      <a:endParaRPr lang="en" sz="1200"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rgbClr val="FFFFFF"/>
                          </a:solidFill>
                          <a:latin typeface="Roboto"/>
                          <a:ea typeface="Roboto"/>
                          <a:cs typeface="Roboto"/>
                          <a:sym typeface="Roboto"/>
                        </a:rPr>
                        <a:t>22</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rgbClr val="FFFFFF"/>
                          </a:solidFill>
                          <a:latin typeface="Roboto"/>
                          <a:ea typeface="Roboto"/>
                          <a:cs typeface="Roboto"/>
                          <a:sym typeface="Roboto"/>
                        </a:rPr>
                        <a:t>25</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chemeClr val="bg1"/>
                          </a:solidFill>
                          <a:latin typeface="Roboto"/>
                          <a:ea typeface="Roboto"/>
                          <a:cs typeface="Roboto"/>
                          <a:sym typeface="Roboto"/>
                        </a:rPr>
                        <a:t>26</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chemeClr val="bg1"/>
                          </a:solidFill>
                          <a:latin typeface="Roboto"/>
                          <a:ea typeface="Roboto"/>
                          <a:cs typeface="Roboto"/>
                          <a:sym typeface="Roboto"/>
                        </a:rPr>
                        <a:t>28</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chemeClr val="bg1"/>
                          </a:solidFill>
                          <a:latin typeface="Roboto"/>
                          <a:ea typeface="Roboto"/>
                          <a:cs typeface="Roboto"/>
                          <a:sym typeface="Roboto"/>
                        </a:rPr>
                        <a:t>28</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chemeClr val="bg1"/>
                          </a:solidFill>
                          <a:latin typeface="Roboto"/>
                          <a:ea typeface="Roboto"/>
                          <a:cs typeface="Roboto"/>
                          <a:sym typeface="Roboto"/>
                        </a:rPr>
                        <a:t>49</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rgbClr val="FFFFFF"/>
                          </a:solidFill>
                          <a:latin typeface="Roboto"/>
                          <a:ea typeface="Roboto"/>
                          <a:cs typeface="Roboto"/>
                          <a:sym typeface="Roboto"/>
                        </a:rPr>
                        <a:t>49</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400" b="1" dirty="0">
                          <a:solidFill>
                            <a:srgbClr val="FFFFFF"/>
                          </a:solidFill>
                          <a:latin typeface="Roboto"/>
                          <a:ea typeface="Roboto"/>
                          <a:cs typeface="Roboto"/>
                          <a:sym typeface="Roboto"/>
                        </a:rPr>
                        <a:t>57</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26459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1">
            <a:extLst>
              <a:ext uri="{FF2B5EF4-FFF2-40B4-BE49-F238E27FC236}">
                <a16:creationId xmlns:a16="http://schemas.microsoft.com/office/drawing/2014/main" id="{039DCE82-ACF5-4B4A-B96A-B65B743B3A1F}"/>
              </a:ext>
            </a:extLst>
          </p:cNvPr>
          <p:cNvSpPr txBox="1">
            <a:spLocks/>
          </p:cNvSpPr>
          <p:nvPr/>
        </p:nvSpPr>
        <p:spPr>
          <a:xfrm>
            <a:off x="2209800" y="1069322"/>
            <a:ext cx="7772400" cy="11933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7200" b="0" dirty="0">
                <a:solidFill>
                  <a:srgbClr val="FFFFFF"/>
                </a:solidFill>
                <a:effectLst>
                  <a:outerShdw blurRad="38100" dist="38100" dir="2700000" algn="tl">
                    <a:srgbClr val="000000">
                      <a:alpha val="43137"/>
                    </a:srgbClr>
                  </a:outerShdw>
                </a:effectLst>
              </a:rPr>
              <a:t>619 universities</a:t>
            </a:r>
          </a:p>
        </p:txBody>
      </p:sp>
      <p:sp>
        <p:nvSpPr>
          <p:cNvPr id="5" name="Shape 203">
            <a:extLst>
              <a:ext uri="{FF2B5EF4-FFF2-40B4-BE49-F238E27FC236}">
                <a16:creationId xmlns:a16="http://schemas.microsoft.com/office/drawing/2014/main" id="{EFED2505-7EEC-42EF-8A35-CBAA28689D7B}"/>
              </a:ext>
            </a:extLst>
          </p:cNvPr>
          <p:cNvSpPr txBox="1">
            <a:spLocks/>
          </p:cNvSpPr>
          <p:nvPr/>
        </p:nvSpPr>
        <p:spPr>
          <a:xfrm>
            <a:off x="2209800" y="4144099"/>
            <a:ext cx="7772400" cy="164457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3200" b="0" dirty="0">
                <a:solidFill>
                  <a:schemeClr val="accent1">
                    <a:lumMod val="20000"/>
                    <a:lumOff val="80000"/>
                  </a:schemeClr>
                </a:solidFill>
                <a:effectLst>
                  <a:outerShdw blurRad="38100" dist="38100" dir="2700000" algn="tl">
                    <a:srgbClr val="000000">
                      <a:alpha val="43137"/>
                    </a:srgbClr>
                  </a:outerShdw>
                </a:effectLst>
              </a:rPr>
              <a:t>Participating institutions located on the dynamic, and diverse </a:t>
            </a:r>
            <a:r>
              <a:rPr lang="id-ID" sz="3200" b="0" dirty="0">
                <a:solidFill>
                  <a:schemeClr val="accent1">
                    <a:lumMod val="20000"/>
                    <a:lumOff val="80000"/>
                  </a:schemeClr>
                </a:solidFill>
                <a:effectLst>
                  <a:outerShdw blurRad="38100" dist="38100" dir="2700000" algn="tl">
                    <a:srgbClr val="000000">
                      <a:alpha val="43137"/>
                    </a:srgbClr>
                  </a:outerShdw>
                </a:effectLst>
              </a:rPr>
              <a:t>Africa, </a:t>
            </a:r>
            <a:r>
              <a:rPr lang="en-US" sz="3200" b="0" dirty="0">
                <a:solidFill>
                  <a:schemeClr val="accent1">
                    <a:lumMod val="20000"/>
                    <a:lumOff val="80000"/>
                  </a:schemeClr>
                </a:solidFill>
                <a:effectLst>
                  <a:outerShdw blurRad="38100" dist="38100" dir="2700000" algn="tl">
                    <a:srgbClr val="000000">
                      <a:alpha val="43137"/>
                    </a:srgbClr>
                  </a:outerShdw>
                </a:effectLst>
              </a:rPr>
              <a:t>Asia, Europe, America and Oceania. </a:t>
            </a:r>
          </a:p>
        </p:txBody>
      </p:sp>
      <p:sp>
        <p:nvSpPr>
          <p:cNvPr id="6" name="Shape 205">
            <a:extLst>
              <a:ext uri="{FF2B5EF4-FFF2-40B4-BE49-F238E27FC236}">
                <a16:creationId xmlns:a16="http://schemas.microsoft.com/office/drawing/2014/main" id="{61B9A183-1187-43B7-A526-6BE5E0873255}"/>
              </a:ext>
            </a:extLst>
          </p:cNvPr>
          <p:cNvSpPr txBox="1">
            <a:spLocks/>
          </p:cNvSpPr>
          <p:nvPr/>
        </p:nvSpPr>
        <p:spPr>
          <a:xfrm>
            <a:off x="2179340" y="2606291"/>
            <a:ext cx="7772400" cy="11933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7200" b="0" dirty="0">
                <a:solidFill>
                  <a:srgbClr val="FFFFFF"/>
                </a:solidFill>
                <a:effectLst>
                  <a:outerShdw blurRad="38100" dist="38100" dir="2700000" algn="tl">
                    <a:srgbClr val="000000">
                      <a:alpha val="43137"/>
                    </a:srgbClr>
                  </a:outerShdw>
                </a:effectLst>
              </a:rPr>
              <a:t>76 countries</a:t>
            </a:r>
            <a:endParaRPr lang="en" sz="4800" b="0" dirty="0">
              <a:solidFill>
                <a:srgbClr val="FFFFFF"/>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1"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83276859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3">
            <a:extLst>
              <a:ext uri="{FF2B5EF4-FFF2-40B4-BE49-F238E27FC236}">
                <a16:creationId xmlns:a16="http://schemas.microsoft.com/office/drawing/2014/main" id="{E0946326-99A5-47F9-9DDC-7E15F635D54B}"/>
              </a:ext>
            </a:extLst>
          </p:cNvPr>
          <p:cNvSpPr txBox="1">
            <a:spLocks/>
          </p:cNvSpPr>
          <p:nvPr/>
        </p:nvSpPr>
        <p:spPr>
          <a:xfrm>
            <a:off x="429989" y="3753456"/>
            <a:ext cx="10945216" cy="24901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3600" b="0" dirty="0">
                <a:solidFill>
                  <a:schemeClr val="accent1">
                    <a:lumMod val="20000"/>
                    <a:lumOff val="80000"/>
                  </a:schemeClr>
                </a:solidFill>
                <a:effectLst>
                  <a:outerShdw blurRad="38100" dist="38100" dir="2700000" algn="tl">
                    <a:srgbClr val="000000">
                      <a:alpha val="43137"/>
                    </a:srgbClr>
                  </a:outerShdw>
                </a:effectLst>
              </a:rPr>
              <a:t>More than </a:t>
            </a:r>
            <a:r>
              <a:rPr lang="en-US" sz="5400" b="0" dirty="0">
                <a:solidFill>
                  <a:schemeClr val="accent1">
                    <a:lumMod val="20000"/>
                    <a:lumOff val="80000"/>
                  </a:schemeClr>
                </a:solidFill>
                <a:effectLst>
                  <a:outerShdw blurRad="38100" dist="38100" dir="2700000" algn="tl">
                    <a:srgbClr val="000000">
                      <a:alpha val="43137"/>
                    </a:srgbClr>
                  </a:outerShdw>
                </a:effectLst>
              </a:rPr>
              <a:t>US$ 9,906,897,311.27 </a:t>
            </a:r>
            <a:r>
              <a:rPr lang="en-US" sz="3600" b="0" dirty="0">
                <a:solidFill>
                  <a:schemeClr val="accent1">
                    <a:lumMod val="20000"/>
                    <a:lumOff val="80000"/>
                  </a:schemeClr>
                </a:solidFill>
                <a:effectLst>
                  <a:outerShdw blurRad="38100" dist="38100" dir="2700000" algn="tl">
                    <a:srgbClr val="000000">
                      <a:alpha val="43137"/>
                    </a:srgbClr>
                  </a:outerShdw>
                </a:effectLst>
              </a:rPr>
              <a:t>total research fund on environment and sustainability </a:t>
            </a:r>
            <a:endParaRPr lang="en-US" sz="4400" b="0" dirty="0">
              <a:solidFill>
                <a:schemeClr val="accent1">
                  <a:lumMod val="20000"/>
                  <a:lumOff val="80000"/>
                </a:schemeClr>
              </a:solidFill>
              <a:effectLst>
                <a:outerShdw blurRad="38100" dist="38100" dir="2700000" algn="tl">
                  <a:srgbClr val="000000">
                    <a:alpha val="43137"/>
                  </a:srgbClr>
                </a:outerShdw>
              </a:effectLst>
            </a:endParaRPr>
          </a:p>
        </p:txBody>
      </p:sp>
      <p:sp>
        <p:nvSpPr>
          <p:cNvPr id="5" name="Shape 205">
            <a:extLst>
              <a:ext uri="{FF2B5EF4-FFF2-40B4-BE49-F238E27FC236}">
                <a16:creationId xmlns:a16="http://schemas.microsoft.com/office/drawing/2014/main" id="{4B3B486D-5C03-41DC-A9E8-F73AC685C8E3}"/>
              </a:ext>
            </a:extLst>
          </p:cNvPr>
          <p:cNvSpPr txBox="1">
            <a:spLocks/>
          </p:cNvSpPr>
          <p:nvPr/>
        </p:nvSpPr>
        <p:spPr>
          <a:xfrm>
            <a:off x="2021406" y="2376828"/>
            <a:ext cx="7772400" cy="11933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6000" b="0" dirty="0">
                <a:solidFill>
                  <a:schemeClr val="bg1"/>
                </a:solidFill>
                <a:effectLst>
                  <a:outerShdw blurRad="38100" dist="38100" dir="2700000" algn="tl">
                    <a:srgbClr val="000000">
                      <a:alpha val="43137"/>
                    </a:srgbClr>
                  </a:outerShdw>
                </a:effectLst>
              </a:rPr>
              <a:t>21,499,456 </a:t>
            </a:r>
            <a:r>
              <a:rPr lang="en-US" sz="5200" b="0" dirty="0">
                <a:solidFill>
                  <a:schemeClr val="bg1"/>
                </a:solidFill>
                <a:effectLst>
                  <a:outerShdw blurRad="38100" dist="38100" dir="2700000" algn="tl">
                    <a:srgbClr val="000000">
                      <a:alpha val="43137"/>
                    </a:srgbClr>
                  </a:outerShdw>
                </a:effectLst>
              </a:rPr>
              <a:t>students</a:t>
            </a:r>
            <a:endParaRPr lang="en" sz="5200" b="0" dirty="0">
              <a:solidFill>
                <a:schemeClr val="bg1"/>
              </a:solidFill>
              <a:effectLst>
                <a:outerShdw blurRad="38100" dist="38100" dir="2700000" algn="tl">
                  <a:srgbClr val="000000">
                    <a:alpha val="43137"/>
                  </a:srgbClr>
                </a:outerShdw>
              </a:effectLst>
            </a:endParaRPr>
          </a:p>
        </p:txBody>
      </p:sp>
      <p:sp>
        <p:nvSpPr>
          <p:cNvPr id="8" name="Shape 205">
            <a:extLst>
              <a:ext uri="{FF2B5EF4-FFF2-40B4-BE49-F238E27FC236}">
                <a16:creationId xmlns:a16="http://schemas.microsoft.com/office/drawing/2014/main" id="{CB1A923C-DF15-461E-BE96-E28567232CE2}"/>
              </a:ext>
            </a:extLst>
          </p:cNvPr>
          <p:cNvSpPr txBox="1">
            <a:spLocks/>
          </p:cNvSpPr>
          <p:nvPr/>
        </p:nvSpPr>
        <p:spPr>
          <a:xfrm>
            <a:off x="1559496" y="772633"/>
            <a:ext cx="9505056" cy="11933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US" sz="6000" b="0" dirty="0">
                <a:solidFill>
                  <a:schemeClr val="bg1"/>
                </a:solidFill>
                <a:effectLst>
                  <a:outerShdw blurRad="38100" dist="38100" dir="2700000" algn="tl">
                    <a:srgbClr val="000000">
                      <a:alpha val="43137"/>
                    </a:srgbClr>
                  </a:outerShdw>
                </a:effectLst>
              </a:rPr>
              <a:t>1,693,974 </a:t>
            </a:r>
            <a:r>
              <a:rPr lang="en-US" sz="5200" b="0" dirty="0">
                <a:solidFill>
                  <a:schemeClr val="bg1"/>
                </a:solidFill>
                <a:effectLst>
                  <a:outerShdw blurRad="38100" dist="38100" dir="2700000" algn="tl">
                    <a:srgbClr val="000000">
                      <a:alpha val="43137"/>
                    </a:srgbClr>
                  </a:outerShdw>
                </a:effectLst>
              </a:rPr>
              <a:t>faculty member</a:t>
            </a:r>
            <a:endParaRPr lang="en" sz="5200" b="0"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2"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07079385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gray">
          <a:xfrm>
            <a:off x="2885016" y="225159"/>
            <a:ext cx="6727373"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p>
            <a:pPr lvl="0" eaLnBrk="0" hangingPunct="0"/>
            <a:r>
              <a:rPr lang="en-US" sz="3200" dirty="0">
                <a:solidFill>
                  <a:srgbClr val="003402"/>
                </a:solidFill>
                <a:effectLst>
                  <a:outerShdw blurRad="38100" dist="38100" dir="2700000" algn="tl">
                    <a:srgbClr val="000000">
                      <a:alpha val="43137"/>
                    </a:srgbClr>
                  </a:outerShdw>
                </a:effectLst>
                <a:latin typeface="+mj-lt"/>
                <a:ea typeface="+mj-ea"/>
                <a:cs typeface="+mj-cs"/>
              </a:rPr>
              <a:t>Participants from all regions (2017)</a:t>
            </a:r>
          </a:p>
        </p:txBody>
      </p:sp>
      <p:pic>
        <p:nvPicPr>
          <p:cNvPr id="9" name="Picture 8">
            <a:extLst>
              <a:ext uri="{FF2B5EF4-FFF2-40B4-BE49-F238E27FC236}">
                <a16:creationId xmlns:a16="http://schemas.microsoft.com/office/drawing/2014/main" id="{0F5996EA-4DC1-43C0-B594-431DF6CA2458}"/>
              </a:ext>
            </a:extLst>
          </p:cNvPr>
          <p:cNvPicPr>
            <a:picLocks noChangeAspect="1"/>
          </p:cNvPicPr>
          <p:nvPr/>
        </p:nvPicPr>
        <p:blipFill>
          <a:blip r:embed="rId3"/>
          <a:stretch>
            <a:fillRect/>
          </a:stretch>
        </p:blipFill>
        <p:spPr>
          <a:xfrm>
            <a:off x="220849" y="906205"/>
            <a:ext cx="11737147" cy="520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D3E4238-86BE-44C7-95ED-5A4BB75EB700}"/>
              </a:ext>
            </a:extLst>
          </p:cNvPr>
          <p:cNvSpPr/>
          <p:nvPr/>
        </p:nvSpPr>
        <p:spPr>
          <a:xfrm>
            <a:off x="4151784" y="955603"/>
            <a:ext cx="7272808" cy="1584176"/>
          </a:xfrm>
          <a:prstGeom prst="wedgeRoundRectCallout">
            <a:avLst>
              <a:gd name="adj1" fmla="val -53309"/>
              <a:gd name="adj2" fmla="val 123384"/>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75000"/>
                  </a:schemeClr>
                </a:solidFill>
              </a:rPr>
              <a:t>America</a:t>
            </a:r>
            <a:r>
              <a:rPr lang="id-ID" sz="2000" b="1" dirty="0">
                <a:solidFill>
                  <a:schemeClr val="accent5">
                    <a:lumMod val="75000"/>
                  </a:schemeClr>
                </a:solidFill>
              </a:rPr>
              <a:t> (</a:t>
            </a:r>
            <a:r>
              <a:rPr lang="es-ES" sz="2000" b="1" dirty="0">
                <a:solidFill>
                  <a:schemeClr val="accent5">
                    <a:lumMod val="75000"/>
                  </a:schemeClr>
                </a:solidFill>
              </a:rPr>
              <a:t>149 </a:t>
            </a:r>
            <a:r>
              <a:rPr lang="es-ES" sz="2000" b="1" dirty="0" err="1">
                <a:solidFill>
                  <a:schemeClr val="accent5">
                    <a:lumMod val="75000"/>
                  </a:schemeClr>
                </a:solidFill>
              </a:rPr>
              <a:t>Universities</a:t>
            </a:r>
            <a:r>
              <a:rPr lang="id-ID" sz="2000" b="1" dirty="0">
                <a:solidFill>
                  <a:schemeClr val="accent5">
                    <a:lumMod val="75000"/>
                  </a:schemeClr>
                </a:solidFill>
              </a:rPr>
              <a:t>)</a:t>
            </a:r>
            <a:endParaRPr lang="es-ES" sz="2000" dirty="0">
              <a:solidFill>
                <a:schemeClr val="accent5">
                  <a:lumMod val="75000"/>
                </a:schemeClr>
              </a:solidFill>
            </a:endParaRPr>
          </a:p>
          <a:p>
            <a:pPr algn="ctr"/>
            <a:r>
              <a:rPr lang="es-ES" sz="1600" dirty="0" err="1"/>
              <a:t>Brazil</a:t>
            </a:r>
            <a:r>
              <a:rPr lang="es-ES" sz="1600" dirty="0"/>
              <a:t> (17), Chile (4), Colombia (31), Ecuador (2), </a:t>
            </a:r>
            <a:r>
              <a:rPr lang="es-ES" sz="1600" dirty="0" err="1"/>
              <a:t>Peru</a:t>
            </a:r>
            <a:r>
              <a:rPr lang="es-ES" sz="1600" dirty="0"/>
              <a:t> (1), </a:t>
            </a:r>
            <a:r>
              <a:rPr lang="es-ES" sz="1600" dirty="0" err="1"/>
              <a:t>Mexico</a:t>
            </a:r>
            <a:r>
              <a:rPr lang="es-ES" sz="1600" dirty="0"/>
              <a:t> (13), Argentina (3), </a:t>
            </a:r>
            <a:r>
              <a:rPr lang="es-ES" sz="1600" dirty="0" err="1"/>
              <a:t>Canada</a:t>
            </a:r>
            <a:r>
              <a:rPr lang="es-ES" sz="1600" dirty="0"/>
              <a:t> (10), US (60), Puerto Rico (1), </a:t>
            </a:r>
            <a:r>
              <a:rPr lang="es-ES" sz="1600" dirty="0" err="1"/>
              <a:t>Panama</a:t>
            </a:r>
            <a:r>
              <a:rPr lang="es-ES" sz="1600" dirty="0"/>
              <a:t> (1), </a:t>
            </a:r>
            <a:r>
              <a:rPr lang="es-ES" sz="1600" dirty="0" err="1"/>
              <a:t>Republic</a:t>
            </a:r>
            <a:r>
              <a:rPr lang="es-ES" sz="1600" dirty="0"/>
              <a:t> of Trinidad and Tobago (1), El Salvador (1), Honduras (1), Nicaragua (1), Venezuela (2), </a:t>
            </a:r>
          </a:p>
        </p:txBody>
      </p:sp>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graphicFrame>
        <p:nvGraphicFramePr>
          <p:cNvPr id="7" name="Shape 177">
            <a:extLst>
              <a:ext uri="{FF2B5EF4-FFF2-40B4-BE49-F238E27FC236}">
                <a16:creationId xmlns:a16="http://schemas.microsoft.com/office/drawing/2014/main" id="{1BE512E4-3F0D-4261-9DC7-2561C18CF1A9}"/>
              </a:ext>
            </a:extLst>
          </p:cNvPr>
          <p:cNvGraphicFramePr>
            <a:graphicFrameLocks/>
          </p:cNvGraphicFramePr>
          <p:nvPr>
            <p:extLst>
              <p:ext uri="{D42A27DB-BD31-4B8C-83A1-F6EECF244321}">
                <p14:modId xmlns:p14="http://schemas.microsoft.com/office/powerpoint/2010/main" val="1077139595"/>
              </p:ext>
            </p:extLst>
          </p:nvPr>
        </p:nvGraphicFramePr>
        <p:xfrm>
          <a:off x="250399" y="2164367"/>
          <a:ext cx="2101185" cy="3625998"/>
        </p:xfrm>
        <a:graphic>
          <a:graphicData uri="http://schemas.openxmlformats.org/drawingml/2006/table">
            <a:tbl>
              <a:tblPr>
                <a:noFill/>
                <a:tableStyleId>{A01A43B2-26F9-44AC-B93D-7B4611402825}</a:tableStyleId>
              </a:tblPr>
              <a:tblGrid>
                <a:gridCol w="1165081">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tblGrid>
              <a:tr h="325641">
                <a:tc>
                  <a:txBody>
                    <a:bodyPr/>
                    <a:lstStyle/>
                    <a:p>
                      <a:pPr lvl="0">
                        <a:spcBef>
                          <a:spcPts val="0"/>
                        </a:spcBef>
                        <a:buNone/>
                      </a:pPr>
                      <a:r>
                        <a:rPr lang="en-US" sz="1600" b="1" dirty="0">
                          <a:solidFill>
                            <a:srgbClr val="FFFFFF"/>
                          </a:solidFill>
                          <a:latin typeface="Roboto Slab"/>
                          <a:ea typeface="Roboto Slab"/>
                          <a:cs typeface="Roboto Slab"/>
                          <a:sym typeface="Roboto Slab"/>
                        </a:rPr>
                        <a:t>Regions</a:t>
                      </a:r>
                      <a:endParaRPr sz="16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tc>
                  <a:txBody>
                    <a:bodyPr/>
                    <a:lstStyle/>
                    <a:p>
                      <a:pPr lvl="0" algn="ctr">
                        <a:spcBef>
                          <a:spcPts val="0"/>
                        </a:spcBef>
                        <a:buNone/>
                      </a:pPr>
                      <a:r>
                        <a:rPr lang="en-US" sz="1600" b="1" dirty="0">
                          <a:solidFill>
                            <a:srgbClr val="FFFFFF"/>
                          </a:solidFill>
                          <a:latin typeface="Roboto Slab"/>
                          <a:ea typeface="Roboto Slab"/>
                          <a:cs typeface="Roboto Slab"/>
                          <a:sym typeface="Roboto Slab"/>
                        </a:rPr>
                        <a:t>No. </a:t>
                      </a:r>
                      <a:r>
                        <a:rPr lang="en-US" sz="1600" b="1" dirty="0" err="1">
                          <a:solidFill>
                            <a:srgbClr val="FFFFFF"/>
                          </a:solidFill>
                          <a:latin typeface="Roboto Slab"/>
                          <a:ea typeface="Roboto Slab"/>
                          <a:cs typeface="Roboto Slab"/>
                          <a:sym typeface="Roboto Slab"/>
                        </a:rPr>
                        <a:t>Univ</a:t>
                      </a:r>
                      <a:endParaRPr lang="en" sz="14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004430"/>
                    </a:solidFill>
                  </a:tcPr>
                </a:tc>
                <a:extLst>
                  <a:ext uri="{0D108BD9-81ED-4DB2-BD59-A6C34878D82A}">
                    <a16:rowId xmlns:a16="http://schemas.microsoft.com/office/drawing/2014/main" val="10000"/>
                  </a:ext>
                </a:extLst>
              </a:tr>
              <a:tr h="389271">
                <a:tc>
                  <a:txBody>
                    <a:bodyPr/>
                    <a:lstStyle/>
                    <a:p>
                      <a:pPr lvl="0" algn="l">
                        <a:spcBef>
                          <a:spcPts val="0"/>
                        </a:spcBef>
                        <a:buNone/>
                      </a:pPr>
                      <a:r>
                        <a:rPr lang="en-US" sz="1600" b="1" dirty="0">
                          <a:solidFill>
                            <a:srgbClr val="FFFFFF"/>
                          </a:solidFill>
                          <a:latin typeface="Roboto Slab"/>
                          <a:ea typeface="Roboto Slab"/>
                          <a:cs typeface="Roboto Slab"/>
                          <a:sym typeface="Roboto Slab"/>
                        </a:rPr>
                        <a:t>Asia</a:t>
                      </a:r>
                      <a:endParaRPr lang="en" sz="16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600" b="1" dirty="0">
                          <a:solidFill>
                            <a:srgbClr val="FFFFFF"/>
                          </a:solidFill>
                          <a:latin typeface="Roboto"/>
                          <a:ea typeface="Roboto"/>
                          <a:cs typeface="Roboto"/>
                          <a:sym typeface="Roboto"/>
                        </a:rPr>
                        <a:t>251</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0001"/>
                  </a:ext>
                </a:extLst>
              </a:tr>
              <a:tr h="389271">
                <a:tc>
                  <a:txBody>
                    <a:bodyPr/>
                    <a:lstStyle/>
                    <a:p>
                      <a:pPr lvl="0" algn="l">
                        <a:spcBef>
                          <a:spcPts val="0"/>
                        </a:spcBef>
                        <a:buNone/>
                      </a:pPr>
                      <a:r>
                        <a:rPr lang="en-US" sz="1600" b="1" dirty="0">
                          <a:solidFill>
                            <a:srgbClr val="FFFFFF"/>
                          </a:solidFill>
                          <a:latin typeface="Roboto Slab"/>
                          <a:ea typeface="Roboto Slab"/>
                          <a:cs typeface="Roboto Slab"/>
                          <a:sym typeface="Roboto Slab"/>
                        </a:rPr>
                        <a:t>Africa</a:t>
                      </a:r>
                      <a:endParaRPr lang="en" sz="16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tc>
                  <a:txBody>
                    <a:bodyPr/>
                    <a:lstStyle/>
                    <a:p>
                      <a:pPr lvl="0" algn="ctr">
                        <a:spcBef>
                          <a:spcPts val="0"/>
                        </a:spcBef>
                        <a:buNone/>
                      </a:pPr>
                      <a:r>
                        <a:rPr lang="en" sz="1600" b="1" dirty="0">
                          <a:solidFill>
                            <a:srgbClr val="FFFFFF"/>
                          </a:solidFill>
                          <a:latin typeface="Roboto"/>
                          <a:ea typeface="Roboto"/>
                          <a:cs typeface="Roboto"/>
                          <a:sym typeface="Roboto"/>
                        </a:rPr>
                        <a:t>11</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0002"/>
                  </a:ext>
                </a:extLst>
              </a:tr>
              <a:tr h="525522">
                <a:tc>
                  <a:txBody>
                    <a:bodyPr/>
                    <a:lstStyle/>
                    <a:p>
                      <a:pPr lvl="0" algn="l">
                        <a:spcBef>
                          <a:spcPts val="0"/>
                        </a:spcBef>
                        <a:buNone/>
                      </a:pPr>
                      <a:r>
                        <a:rPr lang="en-US" sz="1600" b="1" dirty="0">
                          <a:solidFill>
                            <a:srgbClr val="FFFFFF"/>
                          </a:solidFill>
                          <a:latin typeface="Roboto Slab"/>
                          <a:ea typeface="Roboto Slab"/>
                          <a:cs typeface="Roboto Slab"/>
                          <a:sym typeface="Roboto Slab"/>
                        </a:rPr>
                        <a:t>Amerika</a:t>
                      </a:r>
                      <a:endParaRPr lang="en" sz="16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rtl="0">
                        <a:spcBef>
                          <a:spcPts val="0"/>
                        </a:spcBef>
                        <a:buNone/>
                      </a:pPr>
                      <a:r>
                        <a:rPr lang="en" sz="1600" b="1" dirty="0">
                          <a:solidFill>
                            <a:srgbClr val="FFFFFF"/>
                          </a:solidFill>
                          <a:latin typeface="Roboto"/>
                          <a:ea typeface="Roboto"/>
                          <a:cs typeface="Roboto"/>
                          <a:sym typeface="Roboto"/>
                        </a:rPr>
                        <a:t>149</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0003"/>
                  </a:ext>
                </a:extLst>
              </a:tr>
              <a:tr h="525522">
                <a:tc>
                  <a:txBody>
                    <a:bodyPr/>
                    <a:lstStyle/>
                    <a:p>
                      <a:pPr lvl="0" algn="l">
                        <a:spcBef>
                          <a:spcPts val="0"/>
                        </a:spcBef>
                        <a:buNone/>
                      </a:pPr>
                      <a:r>
                        <a:rPr lang="en-US" sz="1600" b="1" dirty="0">
                          <a:solidFill>
                            <a:srgbClr val="FFFFFF"/>
                          </a:solidFill>
                          <a:latin typeface="Roboto Slab"/>
                          <a:ea typeface="Roboto Slab"/>
                          <a:cs typeface="Roboto Slab"/>
                          <a:sym typeface="Roboto Slab"/>
                        </a:rPr>
                        <a:t>Europe</a:t>
                      </a: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rtl="0">
                        <a:spcBef>
                          <a:spcPts val="0"/>
                        </a:spcBef>
                        <a:buNone/>
                      </a:pPr>
                      <a:r>
                        <a:rPr lang="en" sz="1600" b="1" dirty="0">
                          <a:solidFill>
                            <a:srgbClr val="FFFFFF"/>
                          </a:solidFill>
                          <a:latin typeface="Roboto"/>
                          <a:ea typeface="Roboto"/>
                          <a:cs typeface="Roboto"/>
                          <a:sym typeface="Roboto"/>
                        </a:rPr>
                        <a:t>202</a:t>
                      </a:r>
                    </a:p>
                  </a:txBody>
                  <a:tcPr marL="91425" marR="91425" marT="91425" marB="9142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4060395092"/>
                  </a:ext>
                </a:extLst>
              </a:tr>
              <a:tr h="525522">
                <a:tc>
                  <a:txBody>
                    <a:bodyPr/>
                    <a:lstStyle/>
                    <a:p>
                      <a:pPr lvl="0" algn="l">
                        <a:spcBef>
                          <a:spcPts val="0"/>
                        </a:spcBef>
                        <a:buNone/>
                      </a:pPr>
                      <a:r>
                        <a:rPr lang="en-US" sz="1600" b="1" dirty="0">
                          <a:solidFill>
                            <a:srgbClr val="FFFFFF"/>
                          </a:solidFill>
                          <a:latin typeface="Roboto Slab"/>
                          <a:ea typeface="Roboto Slab"/>
                          <a:cs typeface="Roboto Slab"/>
                          <a:sym typeface="Roboto Slab"/>
                        </a:rPr>
                        <a:t>Oceania</a:t>
                      </a:r>
                      <a:endParaRPr lang="en" sz="1600" b="1" dirty="0">
                        <a:solidFill>
                          <a:srgbClr val="FFFFFF"/>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tc>
                  <a:txBody>
                    <a:bodyPr/>
                    <a:lstStyle/>
                    <a:p>
                      <a:pPr lvl="0" algn="ctr" rtl="0">
                        <a:spcBef>
                          <a:spcPts val="0"/>
                        </a:spcBef>
                        <a:buNone/>
                      </a:pPr>
                      <a:r>
                        <a:rPr lang="en" sz="1600" b="1" dirty="0">
                          <a:solidFill>
                            <a:srgbClr val="FFFFFF"/>
                          </a:solidFill>
                          <a:latin typeface="Roboto"/>
                          <a:ea typeface="Roboto"/>
                          <a:cs typeface="Roboto"/>
                          <a:sym typeface="Roboto"/>
                        </a:rPr>
                        <a:t>6</a:t>
                      </a:r>
                    </a:p>
                  </a:txBody>
                  <a:tcPr marL="91425" marR="91425" marT="91425" marB="9142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EC641"/>
                    </a:solidFill>
                  </a:tcPr>
                </a:tc>
                <a:extLst>
                  <a:ext uri="{0D108BD9-81ED-4DB2-BD59-A6C34878D82A}">
                    <a16:rowId xmlns:a16="http://schemas.microsoft.com/office/drawing/2014/main" val="1145507531"/>
                  </a:ext>
                </a:extLst>
              </a:tr>
              <a:tr h="525522">
                <a:tc>
                  <a:txBody>
                    <a:bodyPr/>
                    <a:lstStyle/>
                    <a:p>
                      <a:pPr lvl="0" algn="l">
                        <a:spcBef>
                          <a:spcPts val="0"/>
                        </a:spcBef>
                        <a:buNone/>
                      </a:pPr>
                      <a:r>
                        <a:rPr lang="en-US" sz="1600" b="1" dirty="0">
                          <a:solidFill>
                            <a:schemeClr val="accent5">
                              <a:lumMod val="75000"/>
                            </a:schemeClr>
                          </a:solidFill>
                          <a:latin typeface="Roboto Slab"/>
                          <a:ea typeface="Roboto Slab"/>
                          <a:cs typeface="Roboto Slab"/>
                          <a:sym typeface="Roboto Slab"/>
                        </a:rPr>
                        <a:t>Total</a:t>
                      </a:r>
                      <a:endParaRPr lang="en" sz="1600" b="1" dirty="0">
                        <a:solidFill>
                          <a:schemeClr val="accent5">
                            <a:lumMod val="75000"/>
                          </a:schemeClr>
                        </a:solidFill>
                        <a:latin typeface="Roboto Slab"/>
                        <a:ea typeface="Roboto Slab"/>
                        <a:cs typeface="Roboto Slab"/>
                        <a:sym typeface="Roboto Slab"/>
                      </a:endParaRPr>
                    </a:p>
                  </a:txBody>
                  <a:tcPr marL="91425" marR="91425" marT="91425" marB="9142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tc>
                  <a:txBody>
                    <a:bodyPr/>
                    <a:lstStyle/>
                    <a:p>
                      <a:pPr lvl="0" algn="ctr" rtl="0">
                        <a:spcBef>
                          <a:spcPts val="0"/>
                        </a:spcBef>
                        <a:buNone/>
                      </a:pPr>
                      <a:r>
                        <a:rPr lang="en" sz="1600" b="1" dirty="0">
                          <a:solidFill>
                            <a:schemeClr val="accent5">
                              <a:lumMod val="75000"/>
                            </a:schemeClr>
                          </a:solidFill>
                          <a:latin typeface="Roboto"/>
                          <a:ea typeface="Roboto"/>
                          <a:cs typeface="Roboto"/>
                          <a:sym typeface="Roboto"/>
                        </a:rPr>
                        <a:t>619</a:t>
                      </a:r>
                    </a:p>
                  </a:txBody>
                  <a:tcPr marL="91425" marR="91425" marT="91425" marB="9142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8EC641"/>
                    </a:solidFill>
                  </a:tcPr>
                </a:tc>
                <a:extLst>
                  <a:ext uri="{0D108BD9-81ED-4DB2-BD59-A6C34878D82A}">
                    <a16:rowId xmlns:a16="http://schemas.microsoft.com/office/drawing/2014/main" val="1641230573"/>
                  </a:ext>
                </a:extLst>
              </a:tr>
            </a:tbl>
          </a:graphicData>
        </a:graphic>
      </p:graphicFrame>
    </p:spTree>
    <p:extLst>
      <p:ext uri="{BB962C8B-B14F-4D97-AF65-F5344CB8AC3E}">
        <p14:creationId xmlns:p14="http://schemas.microsoft.com/office/powerpoint/2010/main" val="503330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gray">
          <a:xfrm>
            <a:off x="2885016" y="225159"/>
            <a:ext cx="6727373"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p>
            <a:pPr lvl="0" eaLnBrk="0" hangingPunct="0"/>
            <a:r>
              <a:rPr lang="en-US" sz="3200" dirty="0">
                <a:solidFill>
                  <a:srgbClr val="003402"/>
                </a:solidFill>
                <a:effectLst>
                  <a:outerShdw blurRad="38100" dist="38100" dir="2700000" algn="tl">
                    <a:srgbClr val="000000">
                      <a:alpha val="43137"/>
                    </a:srgbClr>
                  </a:outerShdw>
                </a:effectLst>
                <a:latin typeface="+mj-lt"/>
                <a:ea typeface="+mj-ea"/>
                <a:cs typeface="+mj-cs"/>
              </a:rPr>
              <a:t>Participants from all regions (2017)</a:t>
            </a:r>
          </a:p>
        </p:txBody>
      </p:sp>
      <p:sp>
        <p:nvSpPr>
          <p:cNvPr id="11" name="Text Placeholder 3"/>
          <p:cNvSpPr txBox="1">
            <a:spLocks/>
          </p:cNvSpPr>
          <p:nvPr/>
        </p:nvSpPr>
        <p:spPr>
          <a:xfrm>
            <a:off x="8305800" y="6530504"/>
            <a:ext cx="2362200" cy="304800"/>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r">
              <a:spcBef>
                <a:spcPts val="0"/>
              </a:spcBef>
              <a:buNone/>
            </a:pPr>
            <a:r>
              <a:rPr lang="en-US" sz="1600" b="0">
                <a:solidFill>
                  <a:srgbClr val="006C12"/>
                </a:solidFill>
                <a:latin typeface="Calibri" panose="020F0502020204030204" pitchFamily="34" charset="0"/>
              </a:rPr>
              <a:t>UI </a:t>
            </a:r>
            <a:r>
              <a:rPr lang="en-US" sz="1400" b="0">
                <a:solidFill>
                  <a:srgbClr val="006C12"/>
                </a:solidFill>
                <a:latin typeface="Calibri" panose="020F0502020204030204" pitchFamily="34" charset="0"/>
              </a:rPr>
              <a:t>GreenMetric©201</a:t>
            </a:r>
            <a:r>
              <a:rPr lang="id-ID" sz="1600" b="0" dirty="0">
                <a:solidFill>
                  <a:srgbClr val="006C12"/>
                </a:solidFill>
                <a:latin typeface="Calibri" panose="020F0502020204030204" pitchFamily="34" charset="0"/>
              </a:rPr>
              <a:t>6</a:t>
            </a:r>
            <a:endParaRPr lang="en-US" sz="1600" b="0" dirty="0">
              <a:solidFill>
                <a:srgbClr val="006C12"/>
              </a:solidFill>
              <a:latin typeface="Calibri" panose="020F0502020204030204" pitchFamily="34" charset="0"/>
            </a:endParaRPr>
          </a:p>
        </p:txBody>
      </p:sp>
      <p:pic>
        <p:nvPicPr>
          <p:cNvPr id="9" name="Picture 8">
            <a:extLst>
              <a:ext uri="{FF2B5EF4-FFF2-40B4-BE49-F238E27FC236}">
                <a16:creationId xmlns:a16="http://schemas.microsoft.com/office/drawing/2014/main" id="{0F5996EA-4DC1-43C0-B594-431DF6CA2458}"/>
              </a:ext>
            </a:extLst>
          </p:cNvPr>
          <p:cNvPicPr>
            <a:picLocks noChangeAspect="1"/>
          </p:cNvPicPr>
          <p:nvPr/>
        </p:nvPicPr>
        <p:blipFill>
          <a:blip r:embed="rId3"/>
          <a:stretch>
            <a:fillRect/>
          </a:stretch>
        </p:blipFill>
        <p:spPr>
          <a:xfrm>
            <a:off x="220849" y="906205"/>
            <a:ext cx="11737147" cy="520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D3E4238-86BE-44C7-95ED-5A4BB75EB700}"/>
              </a:ext>
            </a:extLst>
          </p:cNvPr>
          <p:cNvSpPr/>
          <p:nvPr/>
        </p:nvSpPr>
        <p:spPr>
          <a:xfrm>
            <a:off x="2711624" y="1412776"/>
            <a:ext cx="3744416" cy="1380458"/>
          </a:xfrm>
          <a:prstGeom prst="wedgeRoundRectCallout">
            <a:avLst>
              <a:gd name="adj1" fmla="val 42267"/>
              <a:gd name="adj2" fmla="val 1338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75000"/>
                  </a:schemeClr>
                </a:solidFill>
              </a:rPr>
              <a:t>Africa</a:t>
            </a:r>
            <a:r>
              <a:rPr lang="id-ID" sz="2000" b="1" dirty="0">
                <a:solidFill>
                  <a:schemeClr val="accent5">
                    <a:lumMod val="75000"/>
                  </a:schemeClr>
                </a:solidFill>
              </a:rPr>
              <a:t> (</a:t>
            </a:r>
            <a:r>
              <a:rPr lang="it-IT" sz="2000" b="1" dirty="0">
                <a:solidFill>
                  <a:schemeClr val="accent5">
                    <a:lumMod val="75000"/>
                  </a:schemeClr>
                </a:solidFill>
              </a:rPr>
              <a:t>11</a:t>
            </a:r>
            <a:r>
              <a:rPr lang="es-ES" sz="2000" b="1" dirty="0">
                <a:solidFill>
                  <a:schemeClr val="accent5">
                    <a:lumMod val="75000"/>
                  </a:schemeClr>
                </a:solidFill>
              </a:rPr>
              <a:t> </a:t>
            </a:r>
            <a:r>
              <a:rPr lang="es-ES" sz="2000" b="1" dirty="0" err="1">
                <a:solidFill>
                  <a:schemeClr val="accent5">
                    <a:lumMod val="75000"/>
                  </a:schemeClr>
                </a:solidFill>
              </a:rPr>
              <a:t>Universities</a:t>
            </a:r>
            <a:r>
              <a:rPr lang="id-ID" sz="2000" b="1" dirty="0">
                <a:solidFill>
                  <a:schemeClr val="accent5">
                    <a:lumMod val="75000"/>
                  </a:schemeClr>
                </a:solidFill>
              </a:rPr>
              <a:t>)</a:t>
            </a:r>
            <a:endParaRPr lang="es-ES" sz="2000" dirty="0">
              <a:solidFill>
                <a:schemeClr val="accent5">
                  <a:lumMod val="75000"/>
                </a:schemeClr>
              </a:solidFill>
            </a:endParaRPr>
          </a:p>
          <a:p>
            <a:pPr algn="ctr"/>
            <a:r>
              <a:rPr lang="es-ES" sz="1600" dirty="0"/>
              <a:t>South </a:t>
            </a:r>
            <a:r>
              <a:rPr lang="es-ES" sz="1600" dirty="0" err="1"/>
              <a:t>Africa</a:t>
            </a:r>
            <a:r>
              <a:rPr lang="es-ES" sz="1600" dirty="0"/>
              <a:t> (2), </a:t>
            </a:r>
            <a:r>
              <a:rPr lang="it-IT" sz="1600" dirty="0"/>
              <a:t>Egypt (5), Marocco (1), Algeria (1), Tunisia (1), Namibia (1)</a:t>
            </a:r>
          </a:p>
          <a:p>
            <a:pPr algn="ctr"/>
            <a:endParaRPr lang="en-US" sz="2400" b="1" dirty="0"/>
          </a:p>
        </p:txBody>
      </p:sp>
      <p:sp>
        <p:nvSpPr>
          <p:cNvPr id="15" name="TextBox 14">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6"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696468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gray">
          <a:xfrm>
            <a:off x="2885016" y="225159"/>
            <a:ext cx="6727373"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p>
            <a:pPr lvl="0" eaLnBrk="0" hangingPunct="0"/>
            <a:r>
              <a:rPr lang="en-US" sz="3200" dirty="0">
                <a:solidFill>
                  <a:srgbClr val="003402"/>
                </a:solidFill>
                <a:effectLst>
                  <a:outerShdw blurRad="38100" dist="38100" dir="2700000" algn="tl">
                    <a:srgbClr val="000000">
                      <a:alpha val="43137"/>
                    </a:srgbClr>
                  </a:outerShdw>
                </a:effectLst>
                <a:latin typeface="+mj-lt"/>
                <a:ea typeface="+mj-ea"/>
                <a:cs typeface="+mj-cs"/>
              </a:rPr>
              <a:t>Participants from all regions (2017)</a:t>
            </a:r>
          </a:p>
        </p:txBody>
      </p:sp>
      <p:pic>
        <p:nvPicPr>
          <p:cNvPr id="9" name="Picture 8">
            <a:extLst>
              <a:ext uri="{FF2B5EF4-FFF2-40B4-BE49-F238E27FC236}">
                <a16:creationId xmlns:a16="http://schemas.microsoft.com/office/drawing/2014/main" id="{40C8C42C-3305-417C-A15B-4A647071B422}"/>
              </a:ext>
            </a:extLst>
          </p:cNvPr>
          <p:cNvPicPr>
            <a:picLocks noChangeAspect="1"/>
          </p:cNvPicPr>
          <p:nvPr/>
        </p:nvPicPr>
        <p:blipFill>
          <a:blip r:embed="rId3"/>
          <a:stretch>
            <a:fillRect/>
          </a:stretch>
        </p:blipFill>
        <p:spPr>
          <a:xfrm>
            <a:off x="220849" y="906205"/>
            <a:ext cx="11737147" cy="520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D3E4238-86BE-44C7-95ED-5A4BB75EB700}"/>
              </a:ext>
            </a:extLst>
          </p:cNvPr>
          <p:cNvSpPr/>
          <p:nvPr/>
        </p:nvSpPr>
        <p:spPr>
          <a:xfrm>
            <a:off x="491467" y="980728"/>
            <a:ext cx="7037182" cy="2088232"/>
          </a:xfrm>
          <a:prstGeom prst="wedgeRoundRectCallout">
            <a:avLst>
              <a:gd name="adj1" fmla="val 58363"/>
              <a:gd name="adj2" fmla="val 7705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75000"/>
                  </a:schemeClr>
                </a:solidFill>
              </a:rPr>
              <a:t>Asia</a:t>
            </a:r>
            <a:r>
              <a:rPr lang="id-ID" sz="2000" b="1" dirty="0">
                <a:solidFill>
                  <a:schemeClr val="accent5">
                    <a:lumMod val="75000"/>
                  </a:schemeClr>
                </a:solidFill>
              </a:rPr>
              <a:t> (</a:t>
            </a:r>
            <a:r>
              <a:rPr lang="es-ES" sz="2000" b="1" dirty="0">
                <a:solidFill>
                  <a:schemeClr val="accent5">
                    <a:lumMod val="75000"/>
                  </a:schemeClr>
                </a:solidFill>
              </a:rPr>
              <a:t>251 </a:t>
            </a:r>
            <a:r>
              <a:rPr lang="es-ES" sz="2000" b="1" dirty="0" err="1">
                <a:solidFill>
                  <a:schemeClr val="accent5">
                    <a:lumMod val="75000"/>
                  </a:schemeClr>
                </a:solidFill>
              </a:rPr>
              <a:t>Universities</a:t>
            </a:r>
            <a:r>
              <a:rPr lang="id-ID" sz="2000" b="1" dirty="0">
                <a:solidFill>
                  <a:schemeClr val="accent5">
                    <a:lumMod val="75000"/>
                  </a:schemeClr>
                </a:solidFill>
              </a:rPr>
              <a:t>)</a:t>
            </a:r>
            <a:endParaRPr lang="en-US" sz="2000" b="1" dirty="0">
              <a:solidFill>
                <a:schemeClr val="accent5">
                  <a:lumMod val="75000"/>
                </a:schemeClr>
              </a:solidFill>
            </a:endParaRPr>
          </a:p>
          <a:p>
            <a:pPr algn="ctr"/>
            <a:r>
              <a:rPr lang="es-ES" sz="1600" dirty="0"/>
              <a:t>China (2), </a:t>
            </a:r>
            <a:r>
              <a:rPr lang="es-ES" sz="1600" dirty="0" err="1"/>
              <a:t>Japan</a:t>
            </a:r>
            <a:r>
              <a:rPr lang="es-ES" sz="1600" dirty="0"/>
              <a:t> (9), </a:t>
            </a:r>
            <a:r>
              <a:rPr lang="es-ES" sz="1600" dirty="0" err="1"/>
              <a:t>Chinese</a:t>
            </a:r>
            <a:r>
              <a:rPr lang="es-ES" sz="1600" dirty="0"/>
              <a:t> </a:t>
            </a:r>
            <a:r>
              <a:rPr lang="es-ES" sz="1600" dirty="0" err="1"/>
              <a:t>Taipei</a:t>
            </a:r>
            <a:r>
              <a:rPr lang="es-ES" sz="1600" dirty="0"/>
              <a:t> (29), </a:t>
            </a:r>
            <a:r>
              <a:rPr lang="es-ES" sz="1600" dirty="0" err="1"/>
              <a:t>Pakistan</a:t>
            </a:r>
            <a:r>
              <a:rPr lang="es-ES" sz="1600" dirty="0"/>
              <a:t> (6), </a:t>
            </a:r>
            <a:r>
              <a:rPr lang="sv-SE" sz="1600" dirty="0"/>
              <a:t>India (24), Sri Lanka (2), Bangladesh (2), </a:t>
            </a:r>
            <a:r>
              <a:rPr lang="en-US" sz="1600" dirty="0"/>
              <a:t>Indonesia (57), Malaysia (15), Thailand (27), Vietnam (2), Philippines (4), </a:t>
            </a:r>
            <a:r>
              <a:rPr lang="fi-FI" sz="1600" dirty="0"/>
              <a:t>Turkey (26), Iraq (4), Kazakhstan (5), Kyrgyzstan (1), Azerbaijan (1), Israel (4), Lebanon (2), Occupied Palestinian Territory (4), Saudi Arabia (3), United Emirates Arab (2), Iran (10), Jordan (8), Bahrain (1)</a:t>
            </a:r>
            <a:endParaRPr lang="es-ES" sz="1600" dirty="0"/>
          </a:p>
        </p:txBody>
      </p:sp>
      <p:sp>
        <p:nvSpPr>
          <p:cNvPr id="10" name="TextBox 9">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1"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194502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244654" cy="13407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7500"/>
          </a:bodyPr>
          <a:lstStyle>
            <a:lvl1pPr algn="l" defTabSz="914400" rtl="0" eaLnBrk="1" latinLnBrk="0" hangingPunct="1">
              <a:spcBef>
                <a:spcPct val="0"/>
              </a:spcBef>
              <a:buNone/>
              <a:defRPr sz="3600" kern="1200">
                <a:solidFill>
                  <a:srgbClr val="FF0000"/>
                </a:solidFill>
                <a:effectLst>
                  <a:outerShdw blurRad="50800" dist="38100" dir="2700000" algn="tl" rotWithShape="0">
                    <a:prstClr val="black">
                      <a:alpha val="60000"/>
                    </a:prstClr>
                  </a:outerShdw>
                </a:effectLst>
                <a:latin typeface="+mj-lt"/>
                <a:ea typeface="+mj-ea"/>
                <a:cs typeface="+mj-cs"/>
              </a:defRPr>
            </a:lvl1pPr>
          </a:lstStyle>
          <a:p>
            <a:pPr algn="ctr"/>
            <a:r>
              <a:rPr lang="en-US" b="1" dirty="0">
                <a:solidFill>
                  <a:srgbClr val="008000"/>
                </a:solidFill>
              </a:rPr>
              <a:t>Indonesian Universities in UI </a:t>
            </a:r>
            <a:r>
              <a:rPr lang="en-US" b="1" dirty="0" err="1">
                <a:solidFill>
                  <a:srgbClr val="008000"/>
                </a:solidFill>
              </a:rPr>
              <a:t>GreenMetric</a:t>
            </a:r>
            <a:r>
              <a:rPr lang="en-US" b="1" dirty="0">
                <a:solidFill>
                  <a:srgbClr val="008000"/>
                </a:solidFill>
              </a:rPr>
              <a:t> 2017</a:t>
            </a:r>
          </a:p>
        </p:txBody>
      </p:sp>
      <p:graphicFrame>
        <p:nvGraphicFramePr>
          <p:cNvPr id="7" name="Table 6"/>
          <p:cNvGraphicFramePr>
            <a:graphicFrameLocks noGrp="1"/>
          </p:cNvGraphicFramePr>
          <p:nvPr>
            <p:extLst>
              <p:ext uri="{D42A27DB-BD31-4B8C-83A1-F6EECF244321}">
                <p14:modId xmlns:p14="http://schemas.microsoft.com/office/powerpoint/2010/main" val="150238476"/>
              </p:ext>
            </p:extLst>
          </p:nvPr>
        </p:nvGraphicFramePr>
        <p:xfrm>
          <a:off x="2711624" y="1340768"/>
          <a:ext cx="6624736" cy="5191760"/>
        </p:xfrm>
        <a:graphic>
          <a:graphicData uri="http://schemas.openxmlformats.org/drawingml/2006/table">
            <a:tbl>
              <a:tblPr firstRow="1" bandRow="1">
                <a:tableStyleId>{F5AB1C69-6EDB-4FF4-983F-18BD219EF322}</a:tableStyleId>
              </a:tblPr>
              <a:tblGrid>
                <a:gridCol w="792088">
                  <a:extLst>
                    <a:ext uri="{9D8B030D-6E8A-4147-A177-3AD203B41FA5}">
                      <a16:colId xmlns:a16="http://schemas.microsoft.com/office/drawing/2014/main" val="20000"/>
                    </a:ext>
                  </a:extLst>
                </a:gridCol>
                <a:gridCol w="4626578">
                  <a:extLst>
                    <a:ext uri="{9D8B030D-6E8A-4147-A177-3AD203B41FA5}">
                      <a16:colId xmlns:a16="http://schemas.microsoft.com/office/drawing/2014/main" val="20001"/>
                    </a:ext>
                  </a:extLst>
                </a:gridCol>
                <a:gridCol w="1206070">
                  <a:extLst>
                    <a:ext uri="{9D8B030D-6E8A-4147-A177-3AD203B41FA5}">
                      <a16:colId xmlns:a16="http://schemas.microsoft.com/office/drawing/2014/main" val="20002"/>
                    </a:ext>
                  </a:extLst>
                </a:gridCol>
              </a:tblGrid>
              <a:tr h="370840">
                <a:tc>
                  <a:txBody>
                    <a:bodyPr/>
                    <a:lstStyle/>
                    <a:p>
                      <a:pPr algn="ctr"/>
                      <a:r>
                        <a:rPr lang="en-US" dirty="0"/>
                        <a:t>No.</a:t>
                      </a:r>
                    </a:p>
                  </a:txBody>
                  <a:tcPr/>
                </a:tc>
                <a:tc>
                  <a:txBody>
                    <a:bodyPr/>
                    <a:lstStyle/>
                    <a:p>
                      <a:pPr algn="ctr"/>
                      <a:r>
                        <a:rPr lang="en-US" dirty="0"/>
                        <a:t>University</a:t>
                      </a:r>
                    </a:p>
                  </a:txBody>
                  <a:tcPr/>
                </a:tc>
                <a:tc>
                  <a:txBody>
                    <a:bodyPr/>
                    <a:lstStyle/>
                    <a:p>
                      <a:pPr algn="ctr"/>
                      <a:r>
                        <a:rPr lang="en-US" dirty="0"/>
                        <a:t>Ranking</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University of Indonesia</a:t>
                      </a:r>
                    </a:p>
                  </a:txBody>
                  <a:tcPr/>
                </a:tc>
                <a:tc>
                  <a:txBody>
                    <a:bodyPr/>
                    <a:lstStyle/>
                    <a:p>
                      <a:r>
                        <a:rPr lang="en-US" dirty="0"/>
                        <a:t>23</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Bogor Agricultural University</a:t>
                      </a:r>
                    </a:p>
                  </a:txBody>
                  <a:tcPr/>
                </a:tc>
                <a:tc>
                  <a:txBody>
                    <a:bodyPr/>
                    <a:lstStyle/>
                    <a:p>
                      <a:r>
                        <a:rPr lang="en-US" dirty="0"/>
                        <a:t>52</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err="1"/>
                        <a:t>Institut</a:t>
                      </a:r>
                      <a:r>
                        <a:rPr lang="en-US" dirty="0"/>
                        <a:t> </a:t>
                      </a:r>
                      <a:r>
                        <a:rPr lang="en-US" dirty="0" err="1"/>
                        <a:t>Teknologi</a:t>
                      </a:r>
                      <a:r>
                        <a:rPr lang="en-US" dirty="0"/>
                        <a:t> </a:t>
                      </a:r>
                      <a:r>
                        <a:rPr lang="en-US" dirty="0" err="1"/>
                        <a:t>Sepuluh</a:t>
                      </a:r>
                      <a:r>
                        <a:rPr lang="en-US" dirty="0"/>
                        <a:t> </a:t>
                      </a:r>
                      <a:r>
                        <a:rPr lang="en-US" dirty="0" err="1"/>
                        <a:t>Nopember</a:t>
                      </a:r>
                      <a:endParaRPr lang="en-US" dirty="0"/>
                    </a:p>
                  </a:txBody>
                  <a:tcPr/>
                </a:tc>
                <a:tc>
                  <a:txBody>
                    <a:bodyPr/>
                    <a:lstStyle/>
                    <a:p>
                      <a:r>
                        <a:rPr lang="en-US" dirty="0"/>
                        <a:t>57</a:t>
                      </a:r>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r>
                        <a:rPr lang="en-US" dirty="0" err="1"/>
                        <a:t>Universitas</a:t>
                      </a:r>
                      <a:r>
                        <a:rPr lang="en-US" dirty="0"/>
                        <a:t> </a:t>
                      </a:r>
                      <a:r>
                        <a:rPr lang="en-US" dirty="0" err="1"/>
                        <a:t>Negeri</a:t>
                      </a:r>
                      <a:r>
                        <a:rPr lang="en-US" dirty="0"/>
                        <a:t> Semarang</a:t>
                      </a:r>
                    </a:p>
                  </a:txBody>
                  <a:tcPr/>
                </a:tc>
                <a:tc>
                  <a:txBody>
                    <a:bodyPr/>
                    <a:lstStyle/>
                    <a:p>
                      <a:r>
                        <a:rPr lang="en-US" dirty="0"/>
                        <a:t>84</a:t>
                      </a:r>
                    </a:p>
                  </a:txBody>
                  <a:tcPr/>
                </a:tc>
                <a:extLst>
                  <a:ext uri="{0D108BD9-81ED-4DB2-BD59-A6C34878D82A}">
                    <a16:rowId xmlns:a16="http://schemas.microsoft.com/office/drawing/2014/main" val="10004"/>
                  </a:ext>
                </a:extLst>
              </a:tr>
              <a:tr h="370840">
                <a:tc>
                  <a:txBody>
                    <a:bodyPr/>
                    <a:lstStyle/>
                    <a:p>
                      <a:r>
                        <a:rPr lang="en-US" dirty="0"/>
                        <a:t>5.</a:t>
                      </a:r>
                    </a:p>
                  </a:txBody>
                  <a:tcPr/>
                </a:tc>
                <a:tc>
                  <a:txBody>
                    <a:bodyPr/>
                    <a:lstStyle/>
                    <a:p>
                      <a:r>
                        <a:rPr lang="en-US" dirty="0" err="1"/>
                        <a:t>Universitas</a:t>
                      </a:r>
                      <a:r>
                        <a:rPr lang="en-US" dirty="0"/>
                        <a:t> </a:t>
                      </a:r>
                      <a:r>
                        <a:rPr lang="en-US" dirty="0" err="1"/>
                        <a:t>Sebelas</a:t>
                      </a:r>
                      <a:r>
                        <a:rPr lang="en-US" dirty="0"/>
                        <a:t> </a:t>
                      </a:r>
                      <a:r>
                        <a:rPr lang="en-US" dirty="0" err="1"/>
                        <a:t>Maret</a:t>
                      </a:r>
                      <a:endParaRPr lang="en-US" dirty="0"/>
                    </a:p>
                  </a:txBody>
                  <a:tcPr/>
                </a:tc>
                <a:tc>
                  <a:txBody>
                    <a:bodyPr/>
                    <a:lstStyle/>
                    <a:p>
                      <a:r>
                        <a:rPr lang="en-US" dirty="0"/>
                        <a:t>95</a:t>
                      </a:r>
                    </a:p>
                  </a:txBody>
                  <a:tcPr/>
                </a:tc>
                <a:extLst>
                  <a:ext uri="{0D108BD9-81ED-4DB2-BD59-A6C34878D82A}">
                    <a16:rowId xmlns:a16="http://schemas.microsoft.com/office/drawing/2014/main" val="10005"/>
                  </a:ext>
                </a:extLst>
              </a:tr>
              <a:tr h="370840">
                <a:tc>
                  <a:txBody>
                    <a:bodyPr/>
                    <a:lstStyle/>
                    <a:p>
                      <a:r>
                        <a:rPr lang="en-US" dirty="0"/>
                        <a:t>6.</a:t>
                      </a:r>
                    </a:p>
                  </a:txBody>
                  <a:tcPr/>
                </a:tc>
                <a:tc>
                  <a:txBody>
                    <a:bodyPr/>
                    <a:lstStyle/>
                    <a:p>
                      <a:r>
                        <a:rPr lang="en-US" dirty="0" err="1"/>
                        <a:t>Diponegoro</a:t>
                      </a:r>
                      <a:r>
                        <a:rPr lang="en-US" dirty="0"/>
                        <a:t> University</a:t>
                      </a:r>
                    </a:p>
                  </a:txBody>
                  <a:tcPr/>
                </a:tc>
                <a:tc>
                  <a:txBody>
                    <a:bodyPr/>
                    <a:lstStyle/>
                    <a:p>
                      <a:r>
                        <a:rPr lang="en-US" dirty="0"/>
                        <a:t>103</a:t>
                      </a:r>
                    </a:p>
                  </a:txBody>
                  <a:tcPr/>
                </a:tc>
                <a:extLst>
                  <a:ext uri="{0D108BD9-81ED-4DB2-BD59-A6C34878D82A}">
                    <a16:rowId xmlns:a16="http://schemas.microsoft.com/office/drawing/2014/main" val="10006"/>
                  </a:ext>
                </a:extLst>
              </a:tr>
              <a:tr h="370840">
                <a:tc>
                  <a:txBody>
                    <a:bodyPr/>
                    <a:lstStyle/>
                    <a:p>
                      <a:r>
                        <a:rPr lang="en-US" dirty="0"/>
                        <a:t>7.</a:t>
                      </a:r>
                    </a:p>
                  </a:txBody>
                  <a:tcPr/>
                </a:tc>
                <a:tc>
                  <a:txBody>
                    <a:bodyPr/>
                    <a:lstStyle/>
                    <a:p>
                      <a:r>
                        <a:rPr lang="en-US" dirty="0" err="1"/>
                        <a:t>Brawijaya</a:t>
                      </a:r>
                      <a:r>
                        <a:rPr lang="en-US" dirty="0"/>
                        <a:t> University</a:t>
                      </a:r>
                    </a:p>
                  </a:txBody>
                  <a:tcPr/>
                </a:tc>
                <a:tc>
                  <a:txBody>
                    <a:bodyPr/>
                    <a:lstStyle/>
                    <a:p>
                      <a:r>
                        <a:rPr lang="en-US" dirty="0"/>
                        <a:t>161</a:t>
                      </a:r>
                    </a:p>
                  </a:txBody>
                  <a:tcPr/>
                </a:tc>
                <a:extLst>
                  <a:ext uri="{0D108BD9-81ED-4DB2-BD59-A6C34878D82A}">
                    <a16:rowId xmlns:a16="http://schemas.microsoft.com/office/drawing/2014/main" val="10007"/>
                  </a:ext>
                </a:extLst>
              </a:tr>
              <a:tr h="370840">
                <a:tc>
                  <a:txBody>
                    <a:bodyPr/>
                    <a:lstStyle/>
                    <a:p>
                      <a:r>
                        <a:rPr lang="en-US" dirty="0"/>
                        <a:t>8.</a:t>
                      </a:r>
                    </a:p>
                  </a:txBody>
                  <a:tcPr/>
                </a:tc>
                <a:tc>
                  <a:txBody>
                    <a:bodyPr/>
                    <a:lstStyle/>
                    <a:p>
                      <a:r>
                        <a:rPr lang="en-US" dirty="0" err="1"/>
                        <a:t>Universitas</a:t>
                      </a:r>
                      <a:r>
                        <a:rPr lang="en-US" dirty="0"/>
                        <a:t> Islam Indonesia</a:t>
                      </a:r>
                    </a:p>
                  </a:txBody>
                  <a:tcPr/>
                </a:tc>
                <a:tc>
                  <a:txBody>
                    <a:bodyPr/>
                    <a:lstStyle/>
                    <a:p>
                      <a:r>
                        <a:rPr lang="en-US" dirty="0"/>
                        <a:t>167</a:t>
                      </a:r>
                    </a:p>
                  </a:txBody>
                  <a:tcPr/>
                </a:tc>
                <a:extLst>
                  <a:ext uri="{0D108BD9-81ED-4DB2-BD59-A6C34878D82A}">
                    <a16:rowId xmlns:a16="http://schemas.microsoft.com/office/drawing/2014/main" val="10008"/>
                  </a:ext>
                </a:extLst>
              </a:tr>
              <a:tr h="370840">
                <a:tc>
                  <a:txBody>
                    <a:bodyPr/>
                    <a:lstStyle/>
                    <a:p>
                      <a:r>
                        <a:rPr lang="en-US" dirty="0"/>
                        <a:t>9.</a:t>
                      </a:r>
                    </a:p>
                  </a:txBody>
                  <a:tcPr/>
                </a:tc>
                <a:tc>
                  <a:txBody>
                    <a:bodyPr/>
                    <a:lstStyle/>
                    <a:p>
                      <a:r>
                        <a:rPr lang="en-US" dirty="0"/>
                        <a:t>Telkom University</a:t>
                      </a:r>
                    </a:p>
                  </a:txBody>
                  <a:tcPr/>
                </a:tc>
                <a:tc>
                  <a:txBody>
                    <a:bodyPr/>
                    <a:lstStyle/>
                    <a:p>
                      <a:r>
                        <a:rPr lang="en-US" b="0" dirty="0"/>
                        <a:t>182</a:t>
                      </a:r>
                    </a:p>
                  </a:txBody>
                  <a:tcPr/>
                </a:tc>
                <a:extLst>
                  <a:ext uri="{0D108BD9-81ED-4DB2-BD59-A6C34878D82A}">
                    <a16:rowId xmlns:a16="http://schemas.microsoft.com/office/drawing/2014/main" val="10009"/>
                  </a:ext>
                </a:extLst>
              </a:tr>
              <a:tr h="370840">
                <a:tc>
                  <a:txBody>
                    <a:bodyPr/>
                    <a:lstStyle/>
                    <a:p>
                      <a:r>
                        <a:rPr lang="en-US" dirty="0"/>
                        <a:t>10.</a:t>
                      </a:r>
                    </a:p>
                  </a:txBody>
                  <a:tcPr/>
                </a:tc>
                <a:tc>
                  <a:txBody>
                    <a:bodyPr/>
                    <a:lstStyle/>
                    <a:p>
                      <a:r>
                        <a:rPr lang="en-US" dirty="0" err="1"/>
                        <a:t>Universitas</a:t>
                      </a:r>
                      <a:r>
                        <a:rPr lang="en-US" dirty="0"/>
                        <a:t> </a:t>
                      </a:r>
                      <a:r>
                        <a:rPr lang="en-US" dirty="0" err="1"/>
                        <a:t>Padjadjaran</a:t>
                      </a:r>
                      <a:endParaRPr lang="en-US" dirty="0"/>
                    </a:p>
                  </a:txBody>
                  <a:tcPr/>
                </a:tc>
                <a:tc>
                  <a:txBody>
                    <a:bodyPr/>
                    <a:lstStyle/>
                    <a:p>
                      <a:r>
                        <a:rPr lang="en-US" dirty="0"/>
                        <a:t>184</a:t>
                      </a:r>
                    </a:p>
                  </a:txBody>
                  <a:tcPr/>
                </a:tc>
                <a:extLst>
                  <a:ext uri="{0D108BD9-81ED-4DB2-BD59-A6C34878D82A}">
                    <a16:rowId xmlns:a16="http://schemas.microsoft.com/office/drawing/2014/main" val="10010"/>
                  </a:ext>
                </a:extLst>
              </a:tr>
              <a:tr h="370840">
                <a:tc>
                  <a:txBody>
                    <a:bodyPr/>
                    <a:lstStyle/>
                    <a:p>
                      <a:r>
                        <a:rPr lang="en-US" dirty="0"/>
                        <a:t>11.</a:t>
                      </a:r>
                    </a:p>
                  </a:txBody>
                  <a:tcPr/>
                </a:tc>
                <a:tc>
                  <a:txBody>
                    <a:bodyPr/>
                    <a:lstStyle/>
                    <a:p>
                      <a:r>
                        <a:rPr lang="en-US" dirty="0" err="1"/>
                        <a:t>Universitas</a:t>
                      </a:r>
                      <a:r>
                        <a:rPr lang="en-US" dirty="0"/>
                        <a:t> Sumatera Utara</a:t>
                      </a:r>
                    </a:p>
                  </a:txBody>
                  <a:tcPr/>
                </a:tc>
                <a:tc>
                  <a:txBody>
                    <a:bodyPr/>
                    <a:lstStyle/>
                    <a:p>
                      <a:r>
                        <a:rPr lang="en-US" dirty="0"/>
                        <a:t>234</a:t>
                      </a:r>
                    </a:p>
                  </a:txBody>
                  <a:tcPr/>
                </a:tc>
                <a:extLst>
                  <a:ext uri="{0D108BD9-81ED-4DB2-BD59-A6C34878D82A}">
                    <a16:rowId xmlns:a16="http://schemas.microsoft.com/office/drawing/2014/main" val="10011"/>
                  </a:ext>
                </a:extLst>
              </a:tr>
              <a:tr h="370840">
                <a:tc>
                  <a:txBody>
                    <a:bodyPr/>
                    <a:lstStyle/>
                    <a:p>
                      <a:r>
                        <a:rPr lang="en-US" dirty="0"/>
                        <a:t>12.</a:t>
                      </a:r>
                    </a:p>
                  </a:txBody>
                  <a:tcPr/>
                </a:tc>
                <a:tc>
                  <a:txBody>
                    <a:bodyPr/>
                    <a:lstStyle/>
                    <a:p>
                      <a:r>
                        <a:rPr lang="en-US" dirty="0" err="1"/>
                        <a:t>Universitas</a:t>
                      </a:r>
                      <a:r>
                        <a:rPr lang="en-US" dirty="0"/>
                        <a:t> Multimedia Nusantara</a:t>
                      </a:r>
                    </a:p>
                  </a:txBody>
                  <a:tcPr/>
                </a:tc>
                <a:tc>
                  <a:txBody>
                    <a:bodyPr/>
                    <a:lstStyle/>
                    <a:p>
                      <a:r>
                        <a:rPr lang="en-US" dirty="0"/>
                        <a:t>240</a:t>
                      </a:r>
                    </a:p>
                  </a:txBody>
                  <a:tcPr/>
                </a:tc>
                <a:extLst>
                  <a:ext uri="{0D108BD9-81ED-4DB2-BD59-A6C34878D82A}">
                    <a16:rowId xmlns:a16="http://schemas.microsoft.com/office/drawing/2014/main" val="10012"/>
                  </a:ext>
                </a:extLst>
              </a:tr>
              <a:tr h="370840">
                <a:tc>
                  <a:txBody>
                    <a:bodyPr/>
                    <a:lstStyle/>
                    <a:p>
                      <a:r>
                        <a:rPr lang="en-US" dirty="0"/>
                        <a:t>13.</a:t>
                      </a:r>
                    </a:p>
                  </a:txBody>
                  <a:tcPr/>
                </a:tc>
                <a:tc>
                  <a:txBody>
                    <a:bodyPr/>
                    <a:lstStyle/>
                    <a:p>
                      <a:r>
                        <a:rPr lang="en-US" dirty="0" err="1"/>
                        <a:t>Universitas</a:t>
                      </a:r>
                      <a:r>
                        <a:rPr lang="en-US" dirty="0"/>
                        <a:t> Riau</a:t>
                      </a:r>
                    </a:p>
                  </a:txBody>
                  <a:tcPr/>
                </a:tc>
                <a:tc>
                  <a:txBody>
                    <a:bodyPr/>
                    <a:lstStyle/>
                    <a:p>
                      <a:r>
                        <a:rPr lang="en-US" dirty="0"/>
                        <a:t>264</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515804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244654" cy="13407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7500"/>
          </a:bodyPr>
          <a:lstStyle>
            <a:lvl1pPr algn="l" defTabSz="914400" rtl="0" eaLnBrk="1" latinLnBrk="0" hangingPunct="1">
              <a:spcBef>
                <a:spcPct val="0"/>
              </a:spcBef>
              <a:buNone/>
              <a:defRPr sz="3600" kern="1200">
                <a:solidFill>
                  <a:srgbClr val="FF0000"/>
                </a:solidFill>
                <a:effectLst>
                  <a:outerShdw blurRad="50800" dist="38100" dir="2700000" algn="tl" rotWithShape="0">
                    <a:prstClr val="black">
                      <a:alpha val="60000"/>
                    </a:prstClr>
                  </a:outerShdw>
                </a:effectLst>
                <a:latin typeface="+mj-lt"/>
                <a:ea typeface="+mj-ea"/>
                <a:cs typeface="+mj-cs"/>
              </a:defRPr>
            </a:lvl1pPr>
          </a:lstStyle>
          <a:p>
            <a:pPr algn="ctr"/>
            <a:r>
              <a:rPr lang="en-US" b="1" dirty="0">
                <a:solidFill>
                  <a:srgbClr val="008000"/>
                </a:solidFill>
              </a:rPr>
              <a:t>Indonesian Universities in UI </a:t>
            </a:r>
            <a:r>
              <a:rPr lang="en-US" b="1" dirty="0" err="1">
                <a:solidFill>
                  <a:srgbClr val="008000"/>
                </a:solidFill>
              </a:rPr>
              <a:t>GreenMetric</a:t>
            </a:r>
            <a:r>
              <a:rPr lang="en-US" b="1" dirty="0">
                <a:solidFill>
                  <a:srgbClr val="008000"/>
                </a:solidFill>
              </a:rPr>
              <a:t> 2017</a:t>
            </a:r>
          </a:p>
        </p:txBody>
      </p:sp>
      <p:graphicFrame>
        <p:nvGraphicFramePr>
          <p:cNvPr id="7" name="Table 6"/>
          <p:cNvGraphicFramePr>
            <a:graphicFrameLocks noGrp="1"/>
          </p:cNvGraphicFramePr>
          <p:nvPr>
            <p:extLst>
              <p:ext uri="{D42A27DB-BD31-4B8C-83A1-F6EECF244321}">
                <p14:modId xmlns:p14="http://schemas.microsoft.com/office/powerpoint/2010/main" val="2776779460"/>
              </p:ext>
            </p:extLst>
          </p:nvPr>
        </p:nvGraphicFramePr>
        <p:xfrm>
          <a:off x="2063552" y="1340768"/>
          <a:ext cx="8127999" cy="5191760"/>
        </p:xfrm>
        <a:graphic>
          <a:graphicData uri="http://schemas.openxmlformats.org/drawingml/2006/table">
            <a:tbl>
              <a:tblPr firstRow="1" bandRow="1">
                <a:tableStyleId>{F5AB1C69-6EDB-4FF4-983F-18BD219EF322}</a:tableStyleId>
              </a:tblPr>
              <a:tblGrid>
                <a:gridCol w="792088">
                  <a:extLst>
                    <a:ext uri="{9D8B030D-6E8A-4147-A177-3AD203B41FA5}">
                      <a16:colId xmlns:a16="http://schemas.microsoft.com/office/drawing/2014/main" val="20000"/>
                    </a:ext>
                  </a:extLst>
                </a:gridCol>
                <a:gridCol w="4626578">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dirty="0"/>
                        <a:t>No.</a:t>
                      </a:r>
                    </a:p>
                  </a:txBody>
                  <a:tcPr/>
                </a:tc>
                <a:tc>
                  <a:txBody>
                    <a:bodyPr/>
                    <a:lstStyle/>
                    <a:p>
                      <a:pPr algn="ctr"/>
                      <a:r>
                        <a:rPr lang="en-US" dirty="0"/>
                        <a:t>University</a:t>
                      </a:r>
                    </a:p>
                  </a:txBody>
                  <a:tcPr/>
                </a:tc>
                <a:tc>
                  <a:txBody>
                    <a:bodyPr/>
                    <a:lstStyle/>
                    <a:p>
                      <a:pPr algn="ctr"/>
                      <a:r>
                        <a:rPr lang="en-US" dirty="0"/>
                        <a:t>Ranking</a:t>
                      </a:r>
                    </a:p>
                  </a:txBody>
                  <a:tcPr/>
                </a:tc>
                <a:extLst>
                  <a:ext uri="{0D108BD9-81ED-4DB2-BD59-A6C34878D82A}">
                    <a16:rowId xmlns:a16="http://schemas.microsoft.com/office/drawing/2014/main" val="10000"/>
                  </a:ext>
                </a:extLst>
              </a:tr>
              <a:tr h="370840">
                <a:tc>
                  <a:txBody>
                    <a:bodyPr/>
                    <a:lstStyle/>
                    <a:p>
                      <a:r>
                        <a:rPr lang="en-US" dirty="0"/>
                        <a:t>14.</a:t>
                      </a:r>
                    </a:p>
                  </a:txBody>
                  <a:tcPr/>
                </a:tc>
                <a:tc>
                  <a:txBody>
                    <a:bodyPr/>
                    <a:lstStyle/>
                    <a:p>
                      <a:r>
                        <a:rPr lang="en-US" dirty="0" err="1"/>
                        <a:t>Universitas</a:t>
                      </a:r>
                      <a:r>
                        <a:rPr lang="en-US" dirty="0"/>
                        <a:t> </a:t>
                      </a:r>
                      <a:r>
                        <a:rPr lang="en-US" dirty="0" err="1"/>
                        <a:t>Mataram</a:t>
                      </a:r>
                      <a:endParaRPr lang="en-US" dirty="0"/>
                    </a:p>
                  </a:txBody>
                  <a:tcPr/>
                </a:tc>
                <a:tc>
                  <a:txBody>
                    <a:bodyPr/>
                    <a:lstStyle/>
                    <a:p>
                      <a:r>
                        <a:rPr lang="en-US" dirty="0"/>
                        <a:t>292</a:t>
                      </a:r>
                    </a:p>
                  </a:txBody>
                  <a:tcPr/>
                </a:tc>
                <a:extLst>
                  <a:ext uri="{0D108BD9-81ED-4DB2-BD59-A6C34878D82A}">
                    <a16:rowId xmlns:a16="http://schemas.microsoft.com/office/drawing/2014/main" val="10001"/>
                  </a:ext>
                </a:extLst>
              </a:tr>
              <a:tr h="370840">
                <a:tc>
                  <a:txBody>
                    <a:bodyPr/>
                    <a:lstStyle/>
                    <a:p>
                      <a:r>
                        <a:rPr lang="en-US" dirty="0"/>
                        <a:t>15.</a:t>
                      </a:r>
                    </a:p>
                  </a:txBody>
                  <a:tcPr/>
                </a:tc>
                <a:tc>
                  <a:txBody>
                    <a:bodyPr/>
                    <a:lstStyle/>
                    <a:p>
                      <a:r>
                        <a:rPr lang="en-US" dirty="0"/>
                        <a:t>Institute of Technology Bandung</a:t>
                      </a:r>
                    </a:p>
                  </a:txBody>
                  <a:tcPr/>
                </a:tc>
                <a:tc>
                  <a:txBody>
                    <a:bodyPr/>
                    <a:lstStyle/>
                    <a:p>
                      <a:r>
                        <a:rPr lang="en-US" dirty="0"/>
                        <a:t>301</a:t>
                      </a:r>
                    </a:p>
                  </a:txBody>
                  <a:tcPr/>
                </a:tc>
                <a:extLst>
                  <a:ext uri="{0D108BD9-81ED-4DB2-BD59-A6C34878D82A}">
                    <a16:rowId xmlns:a16="http://schemas.microsoft.com/office/drawing/2014/main" val="10002"/>
                  </a:ext>
                </a:extLst>
              </a:tr>
              <a:tr h="370840">
                <a:tc>
                  <a:txBody>
                    <a:bodyPr/>
                    <a:lstStyle/>
                    <a:p>
                      <a:r>
                        <a:rPr lang="en-US" dirty="0"/>
                        <a:t>16.</a:t>
                      </a:r>
                    </a:p>
                  </a:txBody>
                  <a:tcPr/>
                </a:tc>
                <a:tc>
                  <a:txBody>
                    <a:bodyPr/>
                    <a:lstStyle/>
                    <a:p>
                      <a:r>
                        <a:rPr lang="en-US" dirty="0" err="1"/>
                        <a:t>Andalas</a:t>
                      </a:r>
                      <a:r>
                        <a:rPr lang="en-US" dirty="0"/>
                        <a:t> University</a:t>
                      </a:r>
                    </a:p>
                  </a:txBody>
                  <a:tcPr/>
                </a:tc>
                <a:tc>
                  <a:txBody>
                    <a:bodyPr/>
                    <a:lstStyle/>
                    <a:p>
                      <a:r>
                        <a:rPr lang="en-US" dirty="0"/>
                        <a:t>319</a:t>
                      </a:r>
                    </a:p>
                  </a:txBody>
                  <a:tcPr/>
                </a:tc>
                <a:extLst>
                  <a:ext uri="{0D108BD9-81ED-4DB2-BD59-A6C34878D82A}">
                    <a16:rowId xmlns:a16="http://schemas.microsoft.com/office/drawing/2014/main" val="10003"/>
                  </a:ext>
                </a:extLst>
              </a:tr>
              <a:tr h="370840">
                <a:tc>
                  <a:txBody>
                    <a:bodyPr/>
                    <a:lstStyle/>
                    <a:p>
                      <a:r>
                        <a:rPr lang="en-US" dirty="0"/>
                        <a:t>17.</a:t>
                      </a:r>
                    </a:p>
                  </a:txBody>
                  <a:tcPr/>
                </a:tc>
                <a:tc>
                  <a:txBody>
                    <a:bodyPr/>
                    <a:lstStyle/>
                    <a:p>
                      <a:r>
                        <a:rPr lang="en-US" dirty="0" err="1"/>
                        <a:t>Airlangga</a:t>
                      </a:r>
                      <a:r>
                        <a:rPr lang="en-US" dirty="0"/>
                        <a:t> University</a:t>
                      </a:r>
                    </a:p>
                  </a:txBody>
                  <a:tcPr/>
                </a:tc>
                <a:tc>
                  <a:txBody>
                    <a:bodyPr/>
                    <a:lstStyle/>
                    <a:p>
                      <a:r>
                        <a:rPr lang="en-US" dirty="0"/>
                        <a:t>361</a:t>
                      </a:r>
                    </a:p>
                  </a:txBody>
                  <a:tcPr/>
                </a:tc>
                <a:extLst>
                  <a:ext uri="{0D108BD9-81ED-4DB2-BD59-A6C34878D82A}">
                    <a16:rowId xmlns:a16="http://schemas.microsoft.com/office/drawing/2014/main" val="10004"/>
                  </a:ext>
                </a:extLst>
              </a:tr>
              <a:tr h="370840">
                <a:tc>
                  <a:txBody>
                    <a:bodyPr/>
                    <a:lstStyle/>
                    <a:p>
                      <a:r>
                        <a:rPr lang="en-US" dirty="0"/>
                        <a:t>18.</a:t>
                      </a:r>
                    </a:p>
                  </a:txBody>
                  <a:tcPr/>
                </a:tc>
                <a:tc>
                  <a:txBody>
                    <a:bodyPr/>
                    <a:lstStyle/>
                    <a:p>
                      <a:r>
                        <a:rPr lang="en-US" dirty="0" err="1"/>
                        <a:t>Universitas</a:t>
                      </a:r>
                      <a:r>
                        <a:rPr lang="en-US" dirty="0"/>
                        <a:t> </a:t>
                      </a:r>
                      <a:r>
                        <a:rPr lang="en-US" dirty="0" err="1"/>
                        <a:t>Negeri</a:t>
                      </a:r>
                      <a:r>
                        <a:rPr lang="en-US" dirty="0"/>
                        <a:t> Medan</a:t>
                      </a:r>
                    </a:p>
                  </a:txBody>
                  <a:tcPr/>
                </a:tc>
                <a:tc>
                  <a:txBody>
                    <a:bodyPr/>
                    <a:lstStyle/>
                    <a:p>
                      <a:r>
                        <a:rPr lang="en-US" dirty="0"/>
                        <a:t>389</a:t>
                      </a:r>
                    </a:p>
                  </a:txBody>
                  <a:tcPr/>
                </a:tc>
                <a:extLst>
                  <a:ext uri="{0D108BD9-81ED-4DB2-BD59-A6C34878D82A}">
                    <a16:rowId xmlns:a16="http://schemas.microsoft.com/office/drawing/2014/main" val="10005"/>
                  </a:ext>
                </a:extLst>
              </a:tr>
              <a:tr h="370840">
                <a:tc>
                  <a:txBody>
                    <a:bodyPr/>
                    <a:lstStyle/>
                    <a:p>
                      <a:r>
                        <a:rPr lang="en-US" dirty="0"/>
                        <a:t>19.</a:t>
                      </a:r>
                    </a:p>
                  </a:txBody>
                  <a:tcPr/>
                </a:tc>
                <a:tc>
                  <a:txBody>
                    <a:bodyPr/>
                    <a:lstStyle/>
                    <a:p>
                      <a:r>
                        <a:rPr lang="en-US" dirty="0" err="1"/>
                        <a:t>Universitas</a:t>
                      </a:r>
                      <a:r>
                        <a:rPr lang="en-US" dirty="0"/>
                        <a:t> </a:t>
                      </a:r>
                      <a:r>
                        <a:rPr lang="en-US" dirty="0" err="1"/>
                        <a:t>Pelita</a:t>
                      </a:r>
                      <a:r>
                        <a:rPr lang="en-US" dirty="0"/>
                        <a:t> </a:t>
                      </a:r>
                      <a:r>
                        <a:rPr lang="en-US" dirty="0" err="1"/>
                        <a:t>Harapan</a:t>
                      </a:r>
                      <a:endParaRPr lang="en-US" dirty="0"/>
                    </a:p>
                  </a:txBody>
                  <a:tcPr/>
                </a:tc>
                <a:tc>
                  <a:txBody>
                    <a:bodyPr/>
                    <a:lstStyle/>
                    <a:p>
                      <a:r>
                        <a:rPr lang="en-US" dirty="0"/>
                        <a:t>404</a:t>
                      </a:r>
                    </a:p>
                  </a:txBody>
                  <a:tcPr/>
                </a:tc>
                <a:extLst>
                  <a:ext uri="{0D108BD9-81ED-4DB2-BD59-A6C34878D82A}">
                    <a16:rowId xmlns:a16="http://schemas.microsoft.com/office/drawing/2014/main" val="10006"/>
                  </a:ext>
                </a:extLst>
              </a:tr>
              <a:tr h="370840">
                <a:tc>
                  <a:txBody>
                    <a:bodyPr/>
                    <a:lstStyle/>
                    <a:p>
                      <a:r>
                        <a:rPr lang="en-US" dirty="0"/>
                        <a:t>20.</a:t>
                      </a:r>
                    </a:p>
                  </a:txBody>
                  <a:tcPr/>
                </a:tc>
                <a:tc>
                  <a:txBody>
                    <a:bodyPr/>
                    <a:lstStyle/>
                    <a:p>
                      <a:r>
                        <a:rPr lang="en-US" dirty="0" err="1"/>
                        <a:t>Universitas</a:t>
                      </a:r>
                      <a:r>
                        <a:rPr lang="en-US" dirty="0"/>
                        <a:t> Lampung</a:t>
                      </a:r>
                    </a:p>
                  </a:txBody>
                  <a:tcPr/>
                </a:tc>
                <a:tc>
                  <a:txBody>
                    <a:bodyPr/>
                    <a:lstStyle/>
                    <a:p>
                      <a:r>
                        <a:rPr lang="en-US" dirty="0"/>
                        <a:t>437</a:t>
                      </a:r>
                    </a:p>
                  </a:txBody>
                  <a:tcPr/>
                </a:tc>
                <a:extLst>
                  <a:ext uri="{0D108BD9-81ED-4DB2-BD59-A6C34878D82A}">
                    <a16:rowId xmlns:a16="http://schemas.microsoft.com/office/drawing/2014/main" val="10007"/>
                  </a:ext>
                </a:extLst>
              </a:tr>
              <a:tr h="370840">
                <a:tc>
                  <a:txBody>
                    <a:bodyPr/>
                    <a:lstStyle/>
                    <a:p>
                      <a:r>
                        <a:rPr lang="en-US" dirty="0"/>
                        <a:t>21.</a:t>
                      </a:r>
                    </a:p>
                  </a:txBody>
                  <a:tcPr/>
                </a:tc>
                <a:tc>
                  <a:txBody>
                    <a:bodyPr/>
                    <a:lstStyle/>
                    <a:p>
                      <a:r>
                        <a:rPr lang="en-US" dirty="0"/>
                        <a:t>Yogyakarta State University</a:t>
                      </a:r>
                    </a:p>
                  </a:txBody>
                  <a:tcPr/>
                </a:tc>
                <a:tc>
                  <a:txBody>
                    <a:bodyPr/>
                    <a:lstStyle/>
                    <a:p>
                      <a:r>
                        <a:rPr lang="en-US" dirty="0"/>
                        <a:t>448</a:t>
                      </a:r>
                    </a:p>
                  </a:txBody>
                  <a:tcPr/>
                </a:tc>
                <a:extLst>
                  <a:ext uri="{0D108BD9-81ED-4DB2-BD59-A6C34878D82A}">
                    <a16:rowId xmlns:a16="http://schemas.microsoft.com/office/drawing/2014/main" val="10008"/>
                  </a:ext>
                </a:extLst>
              </a:tr>
              <a:tr h="370840">
                <a:tc>
                  <a:txBody>
                    <a:bodyPr/>
                    <a:lstStyle/>
                    <a:p>
                      <a:r>
                        <a:rPr lang="en-US" dirty="0"/>
                        <a:t>22.</a:t>
                      </a:r>
                    </a:p>
                  </a:txBody>
                  <a:tcPr/>
                </a:tc>
                <a:tc>
                  <a:txBody>
                    <a:bodyPr/>
                    <a:lstStyle/>
                    <a:p>
                      <a:r>
                        <a:rPr lang="en-US" dirty="0" err="1"/>
                        <a:t>Universitas</a:t>
                      </a:r>
                      <a:r>
                        <a:rPr lang="en-US" dirty="0"/>
                        <a:t> </a:t>
                      </a:r>
                      <a:r>
                        <a:rPr lang="en-US" dirty="0" err="1"/>
                        <a:t>Syiah</a:t>
                      </a:r>
                      <a:r>
                        <a:rPr lang="en-US" dirty="0"/>
                        <a:t> Kuala</a:t>
                      </a:r>
                    </a:p>
                  </a:txBody>
                  <a:tcPr/>
                </a:tc>
                <a:tc>
                  <a:txBody>
                    <a:bodyPr/>
                    <a:lstStyle/>
                    <a:p>
                      <a:r>
                        <a:rPr lang="en-US" dirty="0"/>
                        <a:t>455</a:t>
                      </a:r>
                    </a:p>
                  </a:txBody>
                  <a:tcPr/>
                </a:tc>
                <a:extLst>
                  <a:ext uri="{0D108BD9-81ED-4DB2-BD59-A6C34878D82A}">
                    <a16:rowId xmlns:a16="http://schemas.microsoft.com/office/drawing/2014/main" val="10009"/>
                  </a:ext>
                </a:extLst>
              </a:tr>
              <a:tr h="370840">
                <a:tc>
                  <a:txBody>
                    <a:bodyPr/>
                    <a:lstStyle/>
                    <a:p>
                      <a:r>
                        <a:rPr lang="en-US" dirty="0"/>
                        <a:t>23.</a:t>
                      </a:r>
                    </a:p>
                  </a:txBody>
                  <a:tcPr/>
                </a:tc>
                <a:tc>
                  <a:txBody>
                    <a:bodyPr/>
                    <a:lstStyle/>
                    <a:p>
                      <a:r>
                        <a:rPr lang="en-US" dirty="0" err="1"/>
                        <a:t>Universitas</a:t>
                      </a:r>
                      <a:r>
                        <a:rPr lang="en-US" dirty="0"/>
                        <a:t> </a:t>
                      </a:r>
                      <a:r>
                        <a:rPr lang="en-US" dirty="0" err="1"/>
                        <a:t>Teuku</a:t>
                      </a:r>
                      <a:r>
                        <a:rPr lang="en-US" dirty="0"/>
                        <a:t> Umar</a:t>
                      </a:r>
                    </a:p>
                  </a:txBody>
                  <a:tcPr/>
                </a:tc>
                <a:tc>
                  <a:txBody>
                    <a:bodyPr/>
                    <a:lstStyle/>
                    <a:p>
                      <a:r>
                        <a:rPr lang="en-US" dirty="0"/>
                        <a:t>468</a:t>
                      </a:r>
                    </a:p>
                  </a:txBody>
                  <a:tcPr/>
                </a:tc>
                <a:extLst>
                  <a:ext uri="{0D108BD9-81ED-4DB2-BD59-A6C34878D82A}">
                    <a16:rowId xmlns:a16="http://schemas.microsoft.com/office/drawing/2014/main" val="10010"/>
                  </a:ext>
                </a:extLst>
              </a:tr>
              <a:tr h="370840">
                <a:tc>
                  <a:txBody>
                    <a:bodyPr/>
                    <a:lstStyle/>
                    <a:p>
                      <a:r>
                        <a:rPr lang="en-US" dirty="0"/>
                        <a:t>24.</a:t>
                      </a:r>
                    </a:p>
                  </a:txBody>
                  <a:tcPr/>
                </a:tc>
                <a:tc>
                  <a:txBody>
                    <a:bodyPr/>
                    <a:lstStyle/>
                    <a:p>
                      <a:r>
                        <a:rPr lang="en-US" dirty="0" err="1"/>
                        <a:t>Universitas</a:t>
                      </a:r>
                      <a:r>
                        <a:rPr lang="en-US" dirty="0"/>
                        <a:t> Bengkulu</a:t>
                      </a:r>
                    </a:p>
                  </a:txBody>
                  <a:tcPr/>
                </a:tc>
                <a:tc>
                  <a:txBody>
                    <a:bodyPr/>
                    <a:lstStyle/>
                    <a:p>
                      <a:r>
                        <a:rPr lang="en-US" dirty="0"/>
                        <a:t>470</a:t>
                      </a:r>
                    </a:p>
                  </a:txBody>
                  <a:tcPr/>
                </a:tc>
                <a:extLst>
                  <a:ext uri="{0D108BD9-81ED-4DB2-BD59-A6C34878D82A}">
                    <a16:rowId xmlns:a16="http://schemas.microsoft.com/office/drawing/2014/main" val="10011"/>
                  </a:ext>
                </a:extLst>
              </a:tr>
              <a:tr h="370840">
                <a:tc>
                  <a:txBody>
                    <a:bodyPr/>
                    <a:lstStyle/>
                    <a:p>
                      <a:r>
                        <a:rPr lang="en-US" dirty="0"/>
                        <a:t>25.</a:t>
                      </a:r>
                    </a:p>
                  </a:txBody>
                  <a:tcPr/>
                </a:tc>
                <a:tc>
                  <a:txBody>
                    <a:bodyPr/>
                    <a:lstStyle/>
                    <a:p>
                      <a:r>
                        <a:rPr lang="en-US" dirty="0" err="1"/>
                        <a:t>Universitas</a:t>
                      </a:r>
                      <a:r>
                        <a:rPr lang="en-US" dirty="0"/>
                        <a:t> Surabaya</a:t>
                      </a:r>
                    </a:p>
                  </a:txBody>
                  <a:tcPr/>
                </a:tc>
                <a:tc>
                  <a:txBody>
                    <a:bodyPr/>
                    <a:lstStyle/>
                    <a:p>
                      <a:r>
                        <a:rPr lang="en-US" dirty="0"/>
                        <a:t>473</a:t>
                      </a:r>
                    </a:p>
                  </a:txBody>
                  <a:tcPr/>
                </a:tc>
                <a:extLst>
                  <a:ext uri="{0D108BD9-81ED-4DB2-BD59-A6C34878D82A}">
                    <a16:rowId xmlns:a16="http://schemas.microsoft.com/office/drawing/2014/main" val="10012"/>
                  </a:ext>
                </a:extLst>
              </a:tr>
              <a:tr h="370840">
                <a:tc>
                  <a:txBody>
                    <a:bodyPr/>
                    <a:lstStyle/>
                    <a:p>
                      <a:r>
                        <a:rPr lang="en-US" dirty="0"/>
                        <a:t>26.</a:t>
                      </a:r>
                    </a:p>
                  </a:txBody>
                  <a:tcPr/>
                </a:tc>
                <a:tc>
                  <a:txBody>
                    <a:bodyPr/>
                    <a:lstStyle/>
                    <a:p>
                      <a:r>
                        <a:rPr lang="en-US" dirty="0" err="1"/>
                        <a:t>Universitas</a:t>
                      </a:r>
                      <a:r>
                        <a:rPr lang="en-US" dirty="0"/>
                        <a:t> Terbuka</a:t>
                      </a:r>
                    </a:p>
                  </a:txBody>
                  <a:tcPr/>
                </a:tc>
                <a:tc>
                  <a:txBody>
                    <a:bodyPr/>
                    <a:lstStyle/>
                    <a:p>
                      <a:r>
                        <a:rPr lang="en-US" dirty="0"/>
                        <a:t>482</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8110053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244654" cy="13407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7500"/>
          </a:bodyPr>
          <a:lstStyle>
            <a:lvl1pPr algn="l" defTabSz="914400" rtl="0" eaLnBrk="1" latinLnBrk="0" hangingPunct="1">
              <a:spcBef>
                <a:spcPct val="0"/>
              </a:spcBef>
              <a:buNone/>
              <a:defRPr sz="3600" kern="1200">
                <a:solidFill>
                  <a:srgbClr val="FF0000"/>
                </a:solidFill>
                <a:effectLst>
                  <a:outerShdw blurRad="50800" dist="38100" dir="2700000" algn="tl" rotWithShape="0">
                    <a:prstClr val="black">
                      <a:alpha val="60000"/>
                    </a:prstClr>
                  </a:outerShdw>
                </a:effectLst>
                <a:latin typeface="+mj-lt"/>
                <a:ea typeface="+mj-ea"/>
                <a:cs typeface="+mj-cs"/>
              </a:defRPr>
            </a:lvl1pPr>
          </a:lstStyle>
          <a:p>
            <a:pPr algn="ctr"/>
            <a:r>
              <a:rPr lang="en-US" b="1" dirty="0">
                <a:solidFill>
                  <a:srgbClr val="008000"/>
                </a:solidFill>
              </a:rPr>
              <a:t>Indonesian Universities in UI </a:t>
            </a:r>
            <a:r>
              <a:rPr lang="en-US" b="1" dirty="0" err="1">
                <a:solidFill>
                  <a:srgbClr val="008000"/>
                </a:solidFill>
              </a:rPr>
              <a:t>GreenMetric</a:t>
            </a:r>
            <a:r>
              <a:rPr lang="en-US" b="1" dirty="0">
                <a:solidFill>
                  <a:srgbClr val="008000"/>
                </a:solidFill>
              </a:rPr>
              <a:t> 2017</a:t>
            </a:r>
          </a:p>
        </p:txBody>
      </p:sp>
      <p:graphicFrame>
        <p:nvGraphicFramePr>
          <p:cNvPr id="7" name="Table 6"/>
          <p:cNvGraphicFramePr>
            <a:graphicFrameLocks noGrp="1"/>
          </p:cNvGraphicFramePr>
          <p:nvPr>
            <p:extLst>
              <p:ext uri="{D42A27DB-BD31-4B8C-83A1-F6EECF244321}">
                <p14:modId xmlns:p14="http://schemas.microsoft.com/office/powerpoint/2010/main" val="1038693175"/>
              </p:ext>
            </p:extLst>
          </p:nvPr>
        </p:nvGraphicFramePr>
        <p:xfrm>
          <a:off x="2063552" y="1340768"/>
          <a:ext cx="8127999" cy="5191760"/>
        </p:xfrm>
        <a:graphic>
          <a:graphicData uri="http://schemas.openxmlformats.org/drawingml/2006/table">
            <a:tbl>
              <a:tblPr firstRow="1" bandRow="1">
                <a:tableStyleId>{F5AB1C69-6EDB-4FF4-983F-18BD219EF322}</a:tableStyleId>
              </a:tblPr>
              <a:tblGrid>
                <a:gridCol w="792088">
                  <a:extLst>
                    <a:ext uri="{9D8B030D-6E8A-4147-A177-3AD203B41FA5}">
                      <a16:colId xmlns:a16="http://schemas.microsoft.com/office/drawing/2014/main" val="20000"/>
                    </a:ext>
                  </a:extLst>
                </a:gridCol>
                <a:gridCol w="4626578">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dirty="0"/>
                        <a:t>No.</a:t>
                      </a:r>
                    </a:p>
                  </a:txBody>
                  <a:tcPr/>
                </a:tc>
                <a:tc>
                  <a:txBody>
                    <a:bodyPr/>
                    <a:lstStyle/>
                    <a:p>
                      <a:pPr algn="ctr"/>
                      <a:r>
                        <a:rPr lang="en-US" dirty="0"/>
                        <a:t>University</a:t>
                      </a:r>
                    </a:p>
                  </a:txBody>
                  <a:tcPr/>
                </a:tc>
                <a:tc>
                  <a:txBody>
                    <a:bodyPr/>
                    <a:lstStyle/>
                    <a:p>
                      <a:pPr algn="ctr"/>
                      <a:r>
                        <a:rPr lang="en-US" dirty="0"/>
                        <a:t>Ranking</a:t>
                      </a:r>
                    </a:p>
                  </a:txBody>
                  <a:tcPr/>
                </a:tc>
                <a:extLst>
                  <a:ext uri="{0D108BD9-81ED-4DB2-BD59-A6C34878D82A}">
                    <a16:rowId xmlns:a16="http://schemas.microsoft.com/office/drawing/2014/main" val="10000"/>
                  </a:ext>
                </a:extLst>
              </a:tr>
              <a:tr h="370840">
                <a:tc>
                  <a:txBody>
                    <a:bodyPr/>
                    <a:lstStyle/>
                    <a:p>
                      <a:r>
                        <a:rPr lang="en-US" dirty="0"/>
                        <a:t>27.</a:t>
                      </a:r>
                    </a:p>
                  </a:txBody>
                  <a:tcPr/>
                </a:tc>
                <a:tc>
                  <a:txBody>
                    <a:bodyPr/>
                    <a:lstStyle/>
                    <a:p>
                      <a:r>
                        <a:rPr lang="en-US" dirty="0" err="1"/>
                        <a:t>Hasanuddin</a:t>
                      </a:r>
                      <a:r>
                        <a:rPr lang="en-US" dirty="0"/>
                        <a:t> University</a:t>
                      </a:r>
                    </a:p>
                  </a:txBody>
                  <a:tcPr/>
                </a:tc>
                <a:tc>
                  <a:txBody>
                    <a:bodyPr/>
                    <a:lstStyle/>
                    <a:p>
                      <a:r>
                        <a:rPr lang="en-US" dirty="0"/>
                        <a:t>487</a:t>
                      </a:r>
                    </a:p>
                  </a:txBody>
                  <a:tcPr/>
                </a:tc>
                <a:extLst>
                  <a:ext uri="{0D108BD9-81ED-4DB2-BD59-A6C34878D82A}">
                    <a16:rowId xmlns:a16="http://schemas.microsoft.com/office/drawing/2014/main" val="10001"/>
                  </a:ext>
                </a:extLst>
              </a:tr>
              <a:tr h="370840">
                <a:tc>
                  <a:txBody>
                    <a:bodyPr/>
                    <a:lstStyle/>
                    <a:p>
                      <a:r>
                        <a:rPr lang="en-US" dirty="0"/>
                        <a:t>28.</a:t>
                      </a:r>
                    </a:p>
                  </a:txBody>
                  <a:tcPr/>
                </a:tc>
                <a:tc>
                  <a:txBody>
                    <a:bodyPr/>
                    <a:lstStyle/>
                    <a:p>
                      <a:r>
                        <a:rPr lang="en-US" dirty="0" err="1"/>
                        <a:t>Universitas</a:t>
                      </a:r>
                      <a:r>
                        <a:rPr lang="en-US" dirty="0"/>
                        <a:t> </a:t>
                      </a:r>
                      <a:r>
                        <a:rPr lang="en-US" dirty="0" err="1"/>
                        <a:t>Sanata</a:t>
                      </a:r>
                      <a:r>
                        <a:rPr lang="en-US" dirty="0"/>
                        <a:t> Dharma</a:t>
                      </a:r>
                    </a:p>
                  </a:txBody>
                  <a:tcPr/>
                </a:tc>
                <a:tc>
                  <a:txBody>
                    <a:bodyPr/>
                    <a:lstStyle/>
                    <a:p>
                      <a:r>
                        <a:rPr lang="en-US" dirty="0"/>
                        <a:t>493</a:t>
                      </a:r>
                    </a:p>
                  </a:txBody>
                  <a:tcPr/>
                </a:tc>
                <a:extLst>
                  <a:ext uri="{0D108BD9-81ED-4DB2-BD59-A6C34878D82A}">
                    <a16:rowId xmlns:a16="http://schemas.microsoft.com/office/drawing/2014/main" val="10002"/>
                  </a:ext>
                </a:extLst>
              </a:tr>
              <a:tr h="370840">
                <a:tc>
                  <a:txBody>
                    <a:bodyPr/>
                    <a:lstStyle/>
                    <a:p>
                      <a:r>
                        <a:rPr lang="en-US" dirty="0"/>
                        <a:t>29.</a:t>
                      </a:r>
                    </a:p>
                  </a:txBody>
                  <a:tcPr/>
                </a:tc>
                <a:tc>
                  <a:txBody>
                    <a:bodyPr/>
                    <a:lstStyle/>
                    <a:p>
                      <a:r>
                        <a:rPr lang="en-US" dirty="0" err="1"/>
                        <a:t>Universitas</a:t>
                      </a:r>
                      <a:r>
                        <a:rPr lang="en-US" dirty="0"/>
                        <a:t> Medan Area</a:t>
                      </a:r>
                    </a:p>
                  </a:txBody>
                  <a:tcPr/>
                </a:tc>
                <a:tc>
                  <a:txBody>
                    <a:bodyPr/>
                    <a:lstStyle/>
                    <a:p>
                      <a:r>
                        <a:rPr lang="en-US" dirty="0"/>
                        <a:t>505</a:t>
                      </a:r>
                    </a:p>
                  </a:txBody>
                  <a:tcPr/>
                </a:tc>
                <a:extLst>
                  <a:ext uri="{0D108BD9-81ED-4DB2-BD59-A6C34878D82A}">
                    <a16:rowId xmlns:a16="http://schemas.microsoft.com/office/drawing/2014/main" val="10003"/>
                  </a:ext>
                </a:extLst>
              </a:tr>
              <a:tr h="370840">
                <a:tc>
                  <a:txBody>
                    <a:bodyPr/>
                    <a:lstStyle/>
                    <a:p>
                      <a:r>
                        <a:rPr lang="en-US" dirty="0"/>
                        <a:t>30.</a:t>
                      </a:r>
                    </a:p>
                  </a:txBody>
                  <a:tcPr/>
                </a:tc>
                <a:tc>
                  <a:txBody>
                    <a:bodyPr/>
                    <a:lstStyle/>
                    <a:p>
                      <a:r>
                        <a:rPr lang="en-US" dirty="0" err="1"/>
                        <a:t>Universitas</a:t>
                      </a:r>
                      <a:r>
                        <a:rPr lang="en-US" dirty="0"/>
                        <a:t> Bangka Belitung</a:t>
                      </a:r>
                    </a:p>
                  </a:txBody>
                  <a:tcPr/>
                </a:tc>
                <a:tc>
                  <a:txBody>
                    <a:bodyPr/>
                    <a:lstStyle/>
                    <a:p>
                      <a:r>
                        <a:rPr lang="en-US" dirty="0"/>
                        <a:t>510</a:t>
                      </a:r>
                    </a:p>
                  </a:txBody>
                  <a:tcPr/>
                </a:tc>
                <a:extLst>
                  <a:ext uri="{0D108BD9-81ED-4DB2-BD59-A6C34878D82A}">
                    <a16:rowId xmlns:a16="http://schemas.microsoft.com/office/drawing/2014/main" val="10004"/>
                  </a:ext>
                </a:extLst>
              </a:tr>
              <a:tr h="370840">
                <a:tc>
                  <a:txBody>
                    <a:bodyPr/>
                    <a:lstStyle/>
                    <a:p>
                      <a:r>
                        <a:rPr lang="en-US" dirty="0"/>
                        <a:t>31.</a:t>
                      </a:r>
                    </a:p>
                  </a:txBody>
                  <a:tcPr/>
                </a:tc>
                <a:tc>
                  <a:txBody>
                    <a:bodyPr/>
                    <a:lstStyle/>
                    <a:p>
                      <a:r>
                        <a:rPr lang="en-US" dirty="0" err="1"/>
                        <a:t>Universitas</a:t>
                      </a:r>
                      <a:r>
                        <a:rPr lang="en-US" dirty="0"/>
                        <a:t> </a:t>
                      </a:r>
                      <a:r>
                        <a:rPr lang="en-US" dirty="0" err="1"/>
                        <a:t>Jember</a:t>
                      </a:r>
                      <a:endParaRPr lang="en-US" dirty="0"/>
                    </a:p>
                  </a:txBody>
                  <a:tcPr/>
                </a:tc>
                <a:tc>
                  <a:txBody>
                    <a:bodyPr/>
                    <a:lstStyle/>
                    <a:p>
                      <a:r>
                        <a:rPr lang="en-US" dirty="0"/>
                        <a:t>512</a:t>
                      </a:r>
                    </a:p>
                  </a:txBody>
                  <a:tcPr/>
                </a:tc>
                <a:extLst>
                  <a:ext uri="{0D108BD9-81ED-4DB2-BD59-A6C34878D82A}">
                    <a16:rowId xmlns:a16="http://schemas.microsoft.com/office/drawing/2014/main" val="10005"/>
                  </a:ext>
                </a:extLst>
              </a:tr>
              <a:tr h="370840">
                <a:tc>
                  <a:txBody>
                    <a:bodyPr/>
                    <a:lstStyle/>
                    <a:p>
                      <a:r>
                        <a:rPr lang="en-US" dirty="0"/>
                        <a:t>32.</a:t>
                      </a:r>
                    </a:p>
                  </a:txBody>
                  <a:tcPr/>
                </a:tc>
                <a:tc>
                  <a:txBody>
                    <a:bodyPr/>
                    <a:lstStyle/>
                    <a:p>
                      <a:r>
                        <a:rPr lang="en-US" dirty="0" err="1"/>
                        <a:t>Universitas</a:t>
                      </a:r>
                      <a:r>
                        <a:rPr lang="en-US" dirty="0"/>
                        <a:t> </a:t>
                      </a:r>
                      <a:r>
                        <a:rPr lang="en-US" dirty="0" err="1"/>
                        <a:t>Negeri</a:t>
                      </a:r>
                      <a:r>
                        <a:rPr lang="en-US" dirty="0"/>
                        <a:t> Surabaya</a:t>
                      </a:r>
                    </a:p>
                  </a:txBody>
                  <a:tcPr/>
                </a:tc>
                <a:tc>
                  <a:txBody>
                    <a:bodyPr/>
                    <a:lstStyle/>
                    <a:p>
                      <a:r>
                        <a:rPr lang="en-US" dirty="0"/>
                        <a:t>513</a:t>
                      </a:r>
                    </a:p>
                  </a:txBody>
                  <a:tcPr/>
                </a:tc>
                <a:extLst>
                  <a:ext uri="{0D108BD9-81ED-4DB2-BD59-A6C34878D82A}">
                    <a16:rowId xmlns:a16="http://schemas.microsoft.com/office/drawing/2014/main" val="10006"/>
                  </a:ext>
                </a:extLst>
              </a:tr>
              <a:tr h="370840">
                <a:tc>
                  <a:txBody>
                    <a:bodyPr/>
                    <a:lstStyle/>
                    <a:p>
                      <a:r>
                        <a:rPr lang="en-US" dirty="0"/>
                        <a:t>33.</a:t>
                      </a:r>
                    </a:p>
                  </a:txBody>
                  <a:tcPr/>
                </a:tc>
                <a:tc>
                  <a:txBody>
                    <a:bodyPr/>
                    <a:lstStyle/>
                    <a:p>
                      <a:r>
                        <a:rPr lang="en-US" dirty="0" err="1"/>
                        <a:t>Universitas</a:t>
                      </a:r>
                      <a:r>
                        <a:rPr lang="en-US" dirty="0"/>
                        <a:t> </a:t>
                      </a:r>
                      <a:r>
                        <a:rPr lang="en-US" dirty="0" err="1"/>
                        <a:t>Pancasila</a:t>
                      </a:r>
                      <a:endParaRPr lang="en-US" dirty="0"/>
                    </a:p>
                  </a:txBody>
                  <a:tcPr/>
                </a:tc>
                <a:tc>
                  <a:txBody>
                    <a:bodyPr/>
                    <a:lstStyle/>
                    <a:p>
                      <a:r>
                        <a:rPr lang="en-US" dirty="0"/>
                        <a:t>515</a:t>
                      </a:r>
                    </a:p>
                  </a:txBody>
                  <a:tcPr/>
                </a:tc>
                <a:extLst>
                  <a:ext uri="{0D108BD9-81ED-4DB2-BD59-A6C34878D82A}">
                    <a16:rowId xmlns:a16="http://schemas.microsoft.com/office/drawing/2014/main" val="10007"/>
                  </a:ext>
                </a:extLst>
              </a:tr>
              <a:tr h="370840">
                <a:tc>
                  <a:txBody>
                    <a:bodyPr/>
                    <a:lstStyle/>
                    <a:p>
                      <a:r>
                        <a:rPr lang="en-US" dirty="0"/>
                        <a:t>34.</a:t>
                      </a:r>
                    </a:p>
                  </a:txBody>
                  <a:tcPr/>
                </a:tc>
                <a:tc>
                  <a:txBody>
                    <a:bodyPr/>
                    <a:lstStyle/>
                    <a:p>
                      <a:r>
                        <a:rPr lang="en-US" dirty="0" err="1"/>
                        <a:t>Universitas</a:t>
                      </a:r>
                      <a:r>
                        <a:rPr lang="en-US" dirty="0"/>
                        <a:t> </a:t>
                      </a:r>
                      <a:r>
                        <a:rPr lang="en-US" dirty="0" err="1"/>
                        <a:t>Sriwijaya</a:t>
                      </a:r>
                      <a:endParaRPr lang="en-US" dirty="0"/>
                    </a:p>
                  </a:txBody>
                  <a:tcPr/>
                </a:tc>
                <a:tc>
                  <a:txBody>
                    <a:bodyPr/>
                    <a:lstStyle/>
                    <a:p>
                      <a:r>
                        <a:rPr lang="en-US" dirty="0"/>
                        <a:t>522</a:t>
                      </a:r>
                    </a:p>
                  </a:txBody>
                  <a:tcPr/>
                </a:tc>
                <a:extLst>
                  <a:ext uri="{0D108BD9-81ED-4DB2-BD59-A6C34878D82A}">
                    <a16:rowId xmlns:a16="http://schemas.microsoft.com/office/drawing/2014/main" val="10008"/>
                  </a:ext>
                </a:extLst>
              </a:tr>
              <a:tr h="370840">
                <a:tc>
                  <a:txBody>
                    <a:bodyPr/>
                    <a:lstStyle/>
                    <a:p>
                      <a:r>
                        <a:rPr lang="en-US" dirty="0"/>
                        <a:t>35.</a:t>
                      </a:r>
                    </a:p>
                  </a:txBody>
                  <a:tcPr/>
                </a:tc>
                <a:tc>
                  <a:txBody>
                    <a:bodyPr/>
                    <a:lstStyle/>
                    <a:p>
                      <a:r>
                        <a:rPr lang="es-ES" dirty="0" err="1"/>
                        <a:t>Universitas</a:t>
                      </a:r>
                      <a:r>
                        <a:rPr lang="es-ES" dirty="0"/>
                        <a:t> </a:t>
                      </a:r>
                      <a:r>
                        <a:rPr lang="es-ES" dirty="0" err="1"/>
                        <a:t>Pembangunan</a:t>
                      </a:r>
                      <a:r>
                        <a:rPr lang="es-ES" dirty="0"/>
                        <a:t> </a:t>
                      </a:r>
                      <a:r>
                        <a:rPr lang="es-ES" dirty="0" err="1"/>
                        <a:t>Nasional</a:t>
                      </a:r>
                      <a:r>
                        <a:rPr lang="es-ES" dirty="0"/>
                        <a:t> </a:t>
                      </a:r>
                      <a:r>
                        <a:rPr lang="es-ES" dirty="0" err="1"/>
                        <a:t>Veteran</a:t>
                      </a:r>
                      <a:r>
                        <a:rPr lang="es-ES" dirty="0"/>
                        <a:t> Yogyakarta</a:t>
                      </a:r>
                      <a:endParaRPr lang="en-US" dirty="0"/>
                    </a:p>
                  </a:txBody>
                  <a:tcPr/>
                </a:tc>
                <a:tc>
                  <a:txBody>
                    <a:bodyPr/>
                    <a:lstStyle/>
                    <a:p>
                      <a:r>
                        <a:rPr lang="en-US" dirty="0"/>
                        <a:t>524</a:t>
                      </a:r>
                    </a:p>
                  </a:txBody>
                  <a:tcPr/>
                </a:tc>
                <a:extLst>
                  <a:ext uri="{0D108BD9-81ED-4DB2-BD59-A6C34878D82A}">
                    <a16:rowId xmlns:a16="http://schemas.microsoft.com/office/drawing/2014/main" val="10009"/>
                  </a:ext>
                </a:extLst>
              </a:tr>
              <a:tr h="370840">
                <a:tc>
                  <a:txBody>
                    <a:bodyPr/>
                    <a:lstStyle/>
                    <a:p>
                      <a:r>
                        <a:rPr lang="en-US" dirty="0"/>
                        <a:t>36.</a:t>
                      </a:r>
                    </a:p>
                  </a:txBody>
                  <a:tcPr/>
                </a:tc>
                <a:tc>
                  <a:txBody>
                    <a:bodyPr/>
                    <a:lstStyle/>
                    <a:p>
                      <a:r>
                        <a:rPr lang="pt-BR" dirty="0"/>
                        <a:t>Universitas Maritim Raja Ali Haji</a:t>
                      </a:r>
                      <a:endParaRPr lang="en-US" dirty="0"/>
                    </a:p>
                  </a:txBody>
                  <a:tcPr/>
                </a:tc>
                <a:tc>
                  <a:txBody>
                    <a:bodyPr/>
                    <a:lstStyle/>
                    <a:p>
                      <a:r>
                        <a:rPr lang="en-US" dirty="0"/>
                        <a:t>535</a:t>
                      </a:r>
                    </a:p>
                  </a:txBody>
                  <a:tcPr/>
                </a:tc>
                <a:extLst>
                  <a:ext uri="{0D108BD9-81ED-4DB2-BD59-A6C34878D82A}">
                    <a16:rowId xmlns:a16="http://schemas.microsoft.com/office/drawing/2014/main" val="10010"/>
                  </a:ext>
                </a:extLst>
              </a:tr>
              <a:tr h="370840">
                <a:tc>
                  <a:txBody>
                    <a:bodyPr/>
                    <a:lstStyle/>
                    <a:p>
                      <a:r>
                        <a:rPr lang="en-US" dirty="0"/>
                        <a:t>37.</a:t>
                      </a:r>
                    </a:p>
                  </a:txBody>
                  <a:tcPr/>
                </a:tc>
                <a:tc>
                  <a:txBody>
                    <a:bodyPr/>
                    <a:lstStyle/>
                    <a:p>
                      <a:r>
                        <a:rPr lang="en-US" dirty="0" err="1"/>
                        <a:t>Universitas</a:t>
                      </a:r>
                      <a:r>
                        <a:rPr lang="en-US" dirty="0"/>
                        <a:t> </a:t>
                      </a:r>
                      <a:r>
                        <a:rPr lang="en-US" dirty="0" err="1"/>
                        <a:t>Negeri</a:t>
                      </a:r>
                      <a:r>
                        <a:rPr lang="en-US" dirty="0"/>
                        <a:t> Manado</a:t>
                      </a:r>
                    </a:p>
                  </a:txBody>
                  <a:tcPr/>
                </a:tc>
                <a:tc>
                  <a:txBody>
                    <a:bodyPr/>
                    <a:lstStyle/>
                    <a:p>
                      <a:r>
                        <a:rPr lang="en-US" dirty="0"/>
                        <a:t>537</a:t>
                      </a:r>
                    </a:p>
                  </a:txBody>
                  <a:tcPr/>
                </a:tc>
                <a:extLst>
                  <a:ext uri="{0D108BD9-81ED-4DB2-BD59-A6C34878D82A}">
                    <a16:rowId xmlns:a16="http://schemas.microsoft.com/office/drawing/2014/main" val="10011"/>
                  </a:ext>
                </a:extLst>
              </a:tr>
              <a:tr h="370840">
                <a:tc>
                  <a:txBody>
                    <a:bodyPr/>
                    <a:lstStyle/>
                    <a:p>
                      <a:r>
                        <a:rPr lang="en-US" dirty="0"/>
                        <a:t>38.</a:t>
                      </a:r>
                    </a:p>
                  </a:txBody>
                  <a:tcPr/>
                </a:tc>
                <a:tc>
                  <a:txBody>
                    <a:bodyPr/>
                    <a:lstStyle/>
                    <a:p>
                      <a:r>
                        <a:rPr lang="en-US" dirty="0" err="1"/>
                        <a:t>Universitas</a:t>
                      </a:r>
                      <a:r>
                        <a:rPr lang="en-US" dirty="0"/>
                        <a:t> </a:t>
                      </a:r>
                      <a:r>
                        <a:rPr lang="en-US" dirty="0" err="1"/>
                        <a:t>Muhammadiyah</a:t>
                      </a:r>
                      <a:r>
                        <a:rPr lang="en-US" dirty="0"/>
                        <a:t> Surakarta</a:t>
                      </a:r>
                    </a:p>
                  </a:txBody>
                  <a:tcPr/>
                </a:tc>
                <a:tc>
                  <a:txBody>
                    <a:bodyPr/>
                    <a:lstStyle/>
                    <a:p>
                      <a:r>
                        <a:rPr lang="en-US" dirty="0"/>
                        <a:t>538</a:t>
                      </a:r>
                    </a:p>
                  </a:txBody>
                  <a:tcPr/>
                </a:tc>
                <a:extLst>
                  <a:ext uri="{0D108BD9-81ED-4DB2-BD59-A6C34878D82A}">
                    <a16:rowId xmlns:a16="http://schemas.microsoft.com/office/drawing/2014/main" val="10012"/>
                  </a:ext>
                </a:extLst>
              </a:tr>
              <a:tr h="370840">
                <a:tc>
                  <a:txBody>
                    <a:bodyPr/>
                    <a:lstStyle/>
                    <a:p>
                      <a:r>
                        <a:rPr lang="en-US" dirty="0"/>
                        <a:t>39.</a:t>
                      </a:r>
                    </a:p>
                  </a:txBody>
                  <a:tcPr/>
                </a:tc>
                <a:tc>
                  <a:txBody>
                    <a:bodyPr/>
                    <a:lstStyle/>
                    <a:p>
                      <a:r>
                        <a:rPr lang="en-US" dirty="0" err="1"/>
                        <a:t>Universitas</a:t>
                      </a:r>
                      <a:r>
                        <a:rPr lang="en-US" dirty="0"/>
                        <a:t> Sam </a:t>
                      </a:r>
                      <a:r>
                        <a:rPr lang="en-US" dirty="0" err="1"/>
                        <a:t>Ratulangi</a:t>
                      </a:r>
                      <a:endParaRPr lang="en-US" dirty="0"/>
                    </a:p>
                  </a:txBody>
                  <a:tcPr/>
                </a:tc>
                <a:tc>
                  <a:txBody>
                    <a:bodyPr/>
                    <a:lstStyle/>
                    <a:p>
                      <a:r>
                        <a:rPr lang="en-US" dirty="0"/>
                        <a:t>540</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9487938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942968" y="1556792"/>
            <a:ext cx="6306064" cy="1010648"/>
          </a:xfrm>
          <a:solidFill>
            <a:schemeClr val="bg1"/>
          </a:solidFill>
        </p:spPr>
        <p:txBody>
          <a:bodyPr anchor="ctr"/>
          <a:lstStyle/>
          <a:p>
            <a:pPr algn="ctr"/>
            <a:r>
              <a:rPr lang="en-US" sz="4400" dirty="0">
                <a:solidFill>
                  <a:schemeClr val="accent4">
                    <a:lumMod val="75000"/>
                  </a:schemeClr>
                </a:solidFill>
              </a:rPr>
              <a:t>Outline </a:t>
            </a:r>
          </a:p>
        </p:txBody>
      </p:sp>
      <p:graphicFrame>
        <p:nvGraphicFramePr>
          <p:cNvPr id="3" name="Diagram 2"/>
          <p:cNvGraphicFramePr/>
          <p:nvPr>
            <p:extLst>
              <p:ext uri="{D42A27DB-BD31-4B8C-83A1-F6EECF244321}">
                <p14:modId xmlns:p14="http://schemas.microsoft.com/office/powerpoint/2010/main" val="2877324021"/>
              </p:ext>
            </p:extLst>
          </p:nvPr>
        </p:nvGraphicFramePr>
        <p:xfrm>
          <a:off x="3719736" y="2146578"/>
          <a:ext cx="630606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8430149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244654" cy="13407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7500"/>
          </a:bodyPr>
          <a:lstStyle>
            <a:lvl1pPr algn="l" defTabSz="914400" rtl="0" eaLnBrk="1" latinLnBrk="0" hangingPunct="1">
              <a:spcBef>
                <a:spcPct val="0"/>
              </a:spcBef>
              <a:buNone/>
              <a:defRPr sz="3600" kern="1200">
                <a:solidFill>
                  <a:srgbClr val="FF0000"/>
                </a:solidFill>
                <a:effectLst>
                  <a:outerShdw blurRad="50800" dist="38100" dir="2700000" algn="tl" rotWithShape="0">
                    <a:prstClr val="black">
                      <a:alpha val="60000"/>
                    </a:prstClr>
                  </a:outerShdw>
                </a:effectLst>
                <a:latin typeface="+mj-lt"/>
                <a:ea typeface="+mj-ea"/>
                <a:cs typeface="+mj-cs"/>
              </a:defRPr>
            </a:lvl1pPr>
          </a:lstStyle>
          <a:p>
            <a:pPr algn="ctr"/>
            <a:r>
              <a:rPr lang="en-US" b="1" dirty="0">
                <a:solidFill>
                  <a:srgbClr val="008000"/>
                </a:solidFill>
              </a:rPr>
              <a:t>Indonesian Universities in UI </a:t>
            </a:r>
            <a:r>
              <a:rPr lang="en-US" b="1" dirty="0" err="1">
                <a:solidFill>
                  <a:srgbClr val="008000"/>
                </a:solidFill>
              </a:rPr>
              <a:t>GreenMetric</a:t>
            </a:r>
            <a:r>
              <a:rPr lang="en-US" b="1" dirty="0">
                <a:solidFill>
                  <a:srgbClr val="008000"/>
                </a:solidFill>
              </a:rPr>
              <a:t> 2017</a:t>
            </a:r>
          </a:p>
        </p:txBody>
      </p:sp>
      <p:graphicFrame>
        <p:nvGraphicFramePr>
          <p:cNvPr id="7" name="Table 6"/>
          <p:cNvGraphicFramePr>
            <a:graphicFrameLocks noGrp="1"/>
          </p:cNvGraphicFramePr>
          <p:nvPr>
            <p:extLst>
              <p:ext uri="{D42A27DB-BD31-4B8C-83A1-F6EECF244321}">
                <p14:modId xmlns:p14="http://schemas.microsoft.com/office/powerpoint/2010/main" val="3532422935"/>
              </p:ext>
            </p:extLst>
          </p:nvPr>
        </p:nvGraphicFramePr>
        <p:xfrm>
          <a:off x="2063552" y="1340768"/>
          <a:ext cx="8127999" cy="5191760"/>
        </p:xfrm>
        <a:graphic>
          <a:graphicData uri="http://schemas.openxmlformats.org/drawingml/2006/table">
            <a:tbl>
              <a:tblPr firstRow="1" bandRow="1">
                <a:tableStyleId>{F5AB1C69-6EDB-4FF4-983F-18BD219EF322}</a:tableStyleId>
              </a:tblPr>
              <a:tblGrid>
                <a:gridCol w="792088">
                  <a:extLst>
                    <a:ext uri="{9D8B030D-6E8A-4147-A177-3AD203B41FA5}">
                      <a16:colId xmlns:a16="http://schemas.microsoft.com/office/drawing/2014/main" val="20000"/>
                    </a:ext>
                  </a:extLst>
                </a:gridCol>
                <a:gridCol w="4626578">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dirty="0"/>
                        <a:t>No.</a:t>
                      </a:r>
                    </a:p>
                  </a:txBody>
                  <a:tcPr/>
                </a:tc>
                <a:tc>
                  <a:txBody>
                    <a:bodyPr/>
                    <a:lstStyle/>
                    <a:p>
                      <a:pPr algn="ctr"/>
                      <a:r>
                        <a:rPr lang="en-US" dirty="0"/>
                        <a:t>University</a:t>
                      </a:r>
                    </a:p>
                  </a:txBody>
                  <a:tcPr/>
                </a:tc>
                <a:tc>
                  <a:txBody>
                    <a:bodyPr/>
                    <a:lstStyle/>
                    <a:p>
                      <a:pPr algn="ctr"/>
                      <a:r>
                        <a:rPr lang="en-US" dirty="0"/>
                        <a:t>Ranking</a:t>
                      </a:r>
                    </a:p>
                  </a:txBody>
                  <a:tcPr/>
                </a:tc>
                <a:extLst>
                  <a:ext uri="{0D108BD9-81ED-4DB2-BD59-A6C34878D82A}">
                    <a16:rowId xmlns:a16="http://schemas.microsoft.com/office/drawing/2014/main" val="10000"/>
                  </a:ext>
                </a:extLst>
              </a:tr>
              <a:tr h="370840">
                <a:tc>
                  <a:txBody>
                    <a:bodyPr/>
                    <a:lstStyle/>
                    <a:p>
                      <a:r>
                        <a:rPr lang="en-US" dirty="0"/>
                        <a:t>40.</a:t>
                      </a:r>
                    </a:p>
                  </a:txBody>
                  <a:tcPr/>
                </a:tc>
                <a:tc>
                  <a:txBody>
                    <a:bodyPr/>
                    <a:lstStyle/>
                    <a:p>
                      <a:r>
                        <a:rPr lang="en-US" dirty="0" err="1"/>
                        <a:t>Universitas</a:t>
                      </a:r>
                      <a:r>
                        <a:rPr lang="en-US" dirty="0"/>
                        <a:t> </a:t>
                      </a:r>
                      <a:r>
                        <a:rPr lang="en-US" dirty="0" err="1"/>
                        <a:t>Tanjungpura</a:t>
                      </a:r>
                      <a:endParaRPr lang="en-US" dirty="0"/>
                    </a:p>
                  </a:txBody>
                  <a:tcPr/>
                </a:tc>
                <a:tc>
                  <a:txBody>
                    <a:bodyPr/>
                    <a:lstStyle/>
                    <a:p>
                      <a:r>
                        <a:rPr lang="en-US" dirty="0"/>
                        <a:t>543</a:t>
                      </a:r>
                    </a:p>
                  </a:txBody>
                  <a:tcPr/>
                </a:tc>
                <a:extLst>
                  <a:ext uri="{0D108BD9-81ED-4DB2-BD59-A6C34878D82A}">
                    <a16:rowId xmlns:a16="http://schemas.microsoft.com/office/drawing/2014/main" val="10001"/>
                  </a:ext>
                </a:extLst>
              </a:tr>
              <a:tr h="370840">
                <a:tc>
                  <a:txBody>
                    <a:bodyPr/>
                    <a:lstStyle/>
                    <a:p>
                      <a:r>
                        <a:rPr lang="en-US" dirty="0"/>
                        <a:t>41.</a:t>
                      </a:r>
                    </a:p>
                  </a:txBody>
                  <a:tcPr/>
                </a:tc>
                <a:tc>
                  <a:txBody>
                    <a:bodyPr/>
                    <a:lstStyle/>
                    <a:p>
                      <a:r>
                        <a:rPr lang="en-US" dirty="0" err="1"/>
                        <a:t>Gunadarma</a:t>
                      </a:r>
                      <a:r>
                        <a:rPr lang="en-US" dirty="0"/>
                        <a:t> University</a:t>
                      </a:r>
                    </a:p>
                  </a:txBody>
                  <a:tcPr/>
                </a:tc>
                <a:tc>
                  <a:txBody>
                    <a:bodyPr/>
                    <a:lstStyle/>
                    <a:p>
                      <a:r>
                        <a:rPr lang="en-US" dirty="0"/>
                        <a:t>549</a:t>
                      </a:r>
                    </a:p>
                  </a:txBody>
                  <a:tcPr/>
                </a:tc>
                <a:extLst>
                  <a:ext uri="{0D108BD9-81ED-4DB2-BD59-A6C34878D82A}">
                    <a16:rowId xmlns:a16="http://schemas.microsoft.com/office/drawing/2014/main" val="10002"/>
                  </a:ext>
                </a:extLst>
              </a:tr>
              <a:tr h="370840">
                <a:tc>
                  <a:txBody>
                    <a:bodyPr/>
                    <a:lstStyle/>
                    <a:p>
                      <a:r>
                        <a:rPr lang="en-US" dirty="0"/>
                        <a:t>42.</a:t>
                      </a:r>
                    </a:p>
                  </a:txBody>
                  <a:tcPr/>
                </a:tc>
                <a:tc>
                  <a:txBody>
                    <a:bodyPr/>
                    <a:lstStyle/>
                    <a:p>
                      <a:r>
                        <a:rPr lang="en-US" dirty="0" err="1"/>
                        <a:t>Universitas</a:t>
                      </a:r>
                      <a:r>
                        <a:rPr lang="en-US" dirty="0"/>
                        <a:t> </a:t>
                      </a:r>
                      <a:r>
                        <a:rPr lang="en-US" dirty="0" err="1"/>
                        <a:t>Halu</a:t>
                      </a:r>
                      <a:r>
                        <a:rPr lang="en-US" dirty="0"/>
                        <a:t> Oleo</a:t>
                      </a:r>
                    </a:p>
                  </a:txBody>
                  <a:tcPr/>
                </a:tc>
                <a:tc>
                  <a:txBody>
                    <a:bodyPr/>
                    <a:lstStyle/>
                    <a:p>
                      <a:r>
                        <a:rPr lang="en-US" dirty="0"/>
                        <a:t>552</a:t>
                      </a:r>
                    </a:p>
                  </a:txBody>
                  <a:tcPr/>
                </a:tc>
                <a:extLst>
                  <a:ext uri="{0D108BD9-81ED-4DB2-BD59-A6C34878D82A}">
                    <a16:rowId xmlns:a16="http://schemas.microsoft.com/office/drawing/2014/main" val="10003"/>
                  </a:ext>
                </a:extLst>
              </a:tr>
              <a:tr h="370840">
                <a:tc>
                  <a:txBody>
                    <a:bodyPr/>
                    <a:lstStyle/>
                    <a:p>
                      <a:r>
                        <a:rPr lang="en-US" dirty="0"/>
                        <a:t>43.</a:t>
                      </a:r>
                    </a:p>
                  </a:txBody>
                  <a:tcPr/>
                </a:tc>
                <a:tc>
                  <a:txBody>
                    <a:bodyPr/>
                    <a:lstStyle/>
                    <a:p>
                      <a:r>
                        <a:rPr lang="en-US" dirty="0" err="1"/>
                        <a:t>Atma</a:t>
                      </a:r>
                      <a:r>
                        <a:rPr lang="en-US" dirty="0"/>
                        <a:t> Jaya Yogyakarta University</a:t>
                      </a:r>
                    </a:p>
                  </a:txBody>
                  <a:tcPr/>
                </a:tc>
                <a:tc>
                  <a:txBody>
                    <a:bodyPr/>
                    <a:lstStyle/>
                    <a:p>
                      <a:r>
                        <a:rPr lang="en-US" dirty="0"/>
                        <a:t>565</a:t>
                      </a:r>
                    </a:p>
                  </a:txBody>
                  <a:tcPr/>
                </a:tc>
                <a:extLst>
                  <a:ext uri="{0D108BD9-81ED-4DB2-BD59-A6C34878D82A}">
                    <a16:rowId xmlns:a16="http://schemas.microsoft.com/office/drawing/2014/main" val="10004"/>
                  </a:ext>
                </a:extLst>
              </a:tr>
              <a:tr h="370840">
                <a:tc>
                  <a:txBody>
                    <a:bodyPr/>
                    <a:lstStyle/>
                    <a:p>
                      <a:r>
                        <a:rPr lang="en-US" dirty="0"/>
                        <a:t>44.</a:t>
                      </a:r>
                    </a:p>
                  </a:txBody>
                  <a:tcPr/>
                </a:tc>
                <a:tc>
                  <a:txBody>
                    <a:bodyPr/>
                    <a:lstStyle/>
                    <a:p>
                      <a:r>
                        <a:rPr lang="en-US" dirty="0" err="1"/>
                        <a:t>Universitas</a:t>
                      </a:r>
                      <a:r>
                        <a:rPr lang="en-US" dirty="0"/>
                        <a:t> </a:t>
                      </a:r>
                      <a:r>
                        <a:rPr lang="en-US" dirty="0" err="1"/>
                        <a:t>Negeri</a:t>
                      </a:r>
                      <a:r>
                        <a:rPr lang="en-US" dirty="0"/>
                        <a:t> Malang</a:t>
                      </a:r>
                    </a:p>
                  </a:txBody>
                  <a:tcPr/>
                </a:tc>
                <a:tc>
                  <a:txBody>
                    <a:bodyPr/>
                    <a:lstStyle/>
                    <a:p>
                      <a:r>
                        <a:rPr lang="en-US" dirty="0"/>
                        <a:t>566</a:t>
                      </a:r>
                    </a:p>
                  </a:txBody>
                  <a:tcPr/>
                </a:tc>
                <a:extLst>
                  <a:ext uri="{0D108BD9-81ED-4DB2-BD59-A6C34878D82A}">
                    <a16:rowId xmlns:a16="http://schemas.microsoft.com/office/drawing/2014/main" val="10005"/>
                  </a:ext>
                </a:extLst>
              </a:tr>
              <a:tr h="370840">
                <a:tc>
                  <a:txBody>
                    <a:bodyPr/>
                    <a:lstStyle/>
                    <a:p>
                      <a:r>
                        <a:rPr lang="en-US" dirty="0"/>
                        <a:t>45.</a:t>
                      </a:r>
                    </a:p>
                  </a:txBody>
                  <a:tcPr/>
                </a:tc>
                <a:tc>
                  <a:txBody>
                    <a:bodyPr/>
                    <a:lstStyle/>
                    <a:p>
                      <a:r>
                        <a:rPr lang="en-US" dirty="0" err="1"/>
                        <a:t>Sekolah</a:t>
                      </a:r>
                      <a:r>
                        <a:rPr lang="en-US" dirty="0"/>
                        <a:t> </a:t>
                      </a:r>
                      <a:r>
                        <a:rPr lang="en-US" dirty="0" err="1"/>
                        <a:t>Tinggi</a:t>
                      </a:r>
                      <a:r>
                        <a:rPr lang="en-US" dirty="0"/>
                        <a:t> </a:t>
                      </a:r>
                      <a:r>
                        <a:rPr lang="en-US" dirty="0" err="1"/>
                        <a:t>Teknik</a:t>
                      </a:r>
                      <a:r>
                        <a:rPr lang="en-US" dirty="0"/>
                        <a:t> Malang</a:t>
                      </a:r>
                    </a:p>
                  </a:txBody>
                  <a:tcPr/>
                </a:tc>
                <a:tc>
                  <a:txBody>
                    <a:bodyPr/>
                    <a:lstStyle/>
                    <a:p>
                      <a:r>
                        <a:rPr lang="en-US" dirty="0"/>
                        <a:t>580</a:t>
                      </a:r>
                    </a:p>
                  </a:txBody>
                  <a:tcPr/>
                </a:tc>
                <a:extLst>
                  <a:ext uri="{0D108BD9-81ED-4DB2-BD59-A6C34878D82A}">
                    <a16:rowId xmlns:a16="http://schemas.microsoft.com/office/drawing/2014/main" val="10006"/>
                  </a:ext>
                </a:extLst>
              </a:tr>
              <a:tr h="370840">
                <a:tc>
                  <a:txBody>
                    <a:bodyPr/>
                    <a:lstStyle/>
                    <a:p>
                      <a:r>
                        <a:rPr lang="en-US" dirty="0"/>
                        <a:t>46.</a:t>
                      </a:r>
                    </a:p>
                  </a:txBody>
                  <a:tcPr/>
                </a:tc>
                <a:tc>
                  <a:txBody>
                    <a:bodyPr/>
                    <a:lstStyle/>
                    <a:p>
                      <a:r>
                        <a:rPr lang="en-US" dirty="0"/>
                        <a:t>Petra Christian University</a:t>
                      </a:r>
                    </a:p>
                  </a:txBody>
                  <a:tcPr/>
                </a:tc>
                <a:tc>
                  <a:txBody>
                    <a:bodyPr/>
                    <a:lstStyle/>
                    <a:p>
                      <a:r>
                        <a:rPr lang="en-US" dirty="0"/>
                        <a:t>583</a:t>
                      </a:r>
                    </a:p>
                  </a:txBody>
                  <a:tcPr/>
                </a:tc>
                <a:extLst>
                  <a:ext uri="{0D108BD9-81ED-4DB2-BD59-A6C34878D82A}">
                    <a16:rowId xmlns:a16="http://schemas.microsoft.com/office/drawing/2014/main" val="10007"/>
                  </a:ext>
                </a:extLst>
              </a:tr>
              <a:tr h="370840">
                <a:tc>
                  <a:txBody>
                    <a:bodyPr/>
                    <a:lstStyle/>
                    <a:p>
                      <a:r>
                        <a:rPr lang="en-US" dirty="0"/>
                        <a:t>47.</a:t>
                      </a:r>
                    </a:p>
                  </a:txBody>
                  <a:tcPr/>
                </a:tc>
                <a:tc>
                  <a:txBody>
                    <a:bodyPr/>
                    <a:lstStyle/>
                    <a:p>
                      <a:r>
                        <a:rPr lang="en-US" dirty="0" err="1"/>
                        <a:t>Universitas</a:t>
                      </a:r>
                      <a:r>
                        <a:rPr lang="en-US" dirty="0"/>
                        <a:t> PGRI </a:t>
                      </a:r>
                      <a:r>
                        <a:rPr lang="en-US" dirty="0" err="1"/>
                        <a:t>Ronggolawe</a:t>
                      </a:r>
                      <a:endParaRPr lang="en-US" dirty="0"/>
                    </a:p>
                  </a:txBody>
                  <a:tcPr/>
                </a:tc>
                <a:tc>
                  <a:txBody>
                    <a:bodyPr/>
                    <a:lstStyle/>
                    <a:p>
                      <a:r>
                        <a:rPr lang="en-US" dirty="0"/>
                        <a:t>584</a:t>
                      </a:r>
                    </a:p>
                  </a:txBody>
                  <a:tcPr/>
                </a:tc>
                <a:extLst>
                  <a:ext uri="{0D108BD9-81ED-4DB2-BD59-A6C34878D82A}">
                    <a16:rowId xmlns:a16="http://schemas.microsoft.com/office/drawing/2014/main" val="10008"/>
                  </a:ext>
                </a:extLst>
              </a:tr>
              <a:tr h="370840">
                <a:tc>
                  <a:txBody>
                    <a:bodyPr/>
                    <a:lstStyle/>
                    <a:p>
                      <a:r>
                        <a:rPr lang="en-US" dirty="0"/>
                        <a:t>48.</a:t>
                      </a:r>
                    </a:p>
                  </a:txBody>
                  <a:tcPr/>
                </a:tc>
                <a:tc>
                  <a:txBody>
                    <a:bodyPr/>
                    <a:lstStyle/>
                    <a:p>
                      <a:r>
                        <a:rPr lang="es-ES" dirty="0" err="1"/>
                        <a:t>Universitas</a:t>
                      </a:r>
                      <a:r>
                        <a:rPr lang="es-ES" dirty="0"/>
                        <a:t> </a:t>
                      </a:r>
                      <a:r>
                        <a:rPr lang="es-ES" dirty="0" err="1"/>
                        <a:t>Tarumanagara</a:t>
                      </a:r>
                      <a:endParaRPr lang="en-US" dirty="0"/>
                    </a:p>
                  </a:txBody>
                  <a:tcPr/>
                </a:tc>
                <a:tc>
                  <a:txBody>
                    <a:bodyPr/>
                    <a:lstStyle/>
                    <a:p>
                      <a:r>
                        <a:rPr lang="en-US" dirty="0"/>
                        <a:t>587</a:t>
                      </a:r>
                    </a:p>
                  </a:txBody>
                  <a:tcPr/>
                </a:tc>
                <a:extLst>
                  <a:ext uri="{0D108BD9-81ED-4DB2-BD59-A6C34878D82A}">
                    <a16:rowId xmlns:a16="http://schemas.microsoft.com/office/drawing/2014/main" val="10009"/>
                  </a:ext>
                </a:extLst>
              </a:tr>
              <a:tr h="370840">
                <a:tc>
                  <a:txBody>
                    <a:bodyPr/>
                    <a:lstStyle/>
                    <a:p>
                      <a:r>
                        <a:rPr lang="en-US" dirty="0"/>
                        <a:t>49.</a:t>
                      </a:r>
                    </a:p>
                  </a:txBody>
                  <a:tcPr/>
                </a:tc>
                <a:tc>
                  <a:txBody>
                    <a:bodyPr/>
                    <a:lstStyle/>
                    <a:p>
                      <a:r>
                        <a:rPr lang="pt-BR" dirty="0"/>
                        <a:t>Universitas Negeri Padang</a:t>
                      </a:r>
                      <a:endParaRPr lang="en-US" dirty="0"/>
                    </a:p>
                  </a:txBody>
                  <a:tcPr/>
                </a:tc>
                <a:tc>
                  <a:txBody>
                    <a:bodyPr/>
                    <a:lstStyle/>
                    <a:p>
                      <a:r>
                        <a:rPr lang="en-US" dirty="0"/>
                        <a:t>590</a:t>
                      </a:r>
                    </a:p>
                  </a:txBody>
                  <a:tcPr/>
                </a:tc>
                <a:extLst>
                  <a:ext uri="{0D108BD9-81ED-4DB2-BD59-A6C34878D82A}">
                    <a16:rowId xmlns:a16="http://schemas.microsoft.com/office/drawing/2014/main" val="10010"/>
                  </a:ext>
                </a:extLst>
              </a:tr>
              <a:tr h="370840">
                <a:tc>
                  <a:txBody>
                    <a:bodyPr/>
                    <a:lstStyle/>
                    <a:p>
                      <a:r>
                        <a:rPr lang="en-US" dirty="0"/>
                        <a:t>50.</a:t>
                      </a:r>
                    </a:p>
                  </a:txBody>
                  <a:tcPr/>
                </a:tc>
                <a:tc>
                  <a:txBody>
                    <a:bodyPr/>
                    <a:lstStyle/>
                    <a:p>
                      <a:r>
                        <a:rPr lang="en-US" dirty="0" err="1"/>
                        <a:t>Universitas</a:t>
                      </a:r>
                      <a:r>
                        <a:rPr lang="en-US" dirty="0"/>
                        <a:t> </a:t>
                      </a:r>
                      <a:r>
                        <a:rPr lang="en-US" dirty="0" err="1"/>
                        <a:t>Samudera</a:t>
                      </a:r>
                      <a:endParaRPr lang="en-US" dirty="0"/>
                    </a:p>
                  </a:txBody>
                  <a:tcPr/>
                </a:tc>
                <a:tc>
                  <a:txBody>
                    <a:bodyPr/>
                    <a:lstStyle/>
                    <a:p>
                      <a:r>
                        <a:rPr lang="en-US" dirty="0"/>
                        <a:t>602</a:t>
                      </a:r>
                    </a:p>
                  </a:txBody>
                  <a:tcPr/>
                </a:tc>
                <a:extLst>
                  <a:ext uri="{0D108BD9-81ED-4DB2-BD59-A6C34878D82A}">
                    <a16:rowId xmlns:a16="http://schemas.microsoft.com/office/drawing/2014/main" val="10011"/>
                  </a:ext>
                </a:extLst>
              </a:tr>
              <a:tr h="370840">
                <a:tc>
                  <a:txBody>
                    <a:bodyPr/>
                    <a:lstStyle/>
                    <a:p>
                      <a:r>
                        <a:rPr lang="en-US" dirty="0"/>
                        <a:t>51.</a:t>
                      </a:r>
                    </a:p>
                  </a:txBody>
                  <a:tcPr/>
                </a:tc>
                <a:tc>
                  <a:txBody>
                    <a:bodyPr/>
                    <a:lstStyle/>
                    <a:p>
                      <a:r>
                        <a:rPr lang="en-US" dirty="0" err="1"/>
                        <a:t>Universitas</a:t>
                      </a:r>
                      <a:r>
                        <a:rPr lang="en-US" dirty="0"/>
                        <a:t> </a:t>
                      </a:r>
                      <a:r>
                        <a:rPr lang="en-US" dirty="0" err="1"/>
                        <a:t>Lambung</a:t>
                      </a:r>
                      <a:r>
                        <a:rPr lang="en-US" dirty="0"/>
                        <a:t> </a:t>
                      </a:r>
                      <a:r>
                        <a:rPr lang="en-US" dirty="0" err="1"/>
                        <a:t>Mangkurat</a:t>
                      </a:r>
                      <a:endParaRPr lang="en-US" dirty="0"/>
                    </a:p>
                  </a:txBody>
                  <a:tcPr/>
                </a:tc>
                <a:tc>
                  <a:txBody>
                    <a:bodyPr/>
                    <a:lstStyle/>
                    <a:p>
                      <a:r>
                        <a:rPr lang="en-US" dirty="0"/>
                        <a:t>604</a:t>
                      </a:r>
                    </a:p>
                  </a:txBody>
                  <a:tcPr/>
                </a:tc>
                <a:extLst>
                  <a:ext uri="{0D108BD9-81ED-4DB2-BD59-A6C34878D82A}">
                    <a16:rowId xmlns:a16="http://schemas.microsoft.com/office/drawing/2014/main" val="10012"/>
                  </a:ext>
                </a:extLst>
              </a:tr>
              <a:tr h="370840">
                <a:tc>
                  <a:txBody>
                    <a:bodyPr/>
                    <a:lstStyle/>
                    <a:p>
                      <a:r>
                        <a:rPr lang="en-US" dirty="0"/>
                        <a:t>52.</a:t>
                      </a:r>
                    </a:p>
                  </a:txBody>
                  <a:tcPr/>
                </a:tc>
                <a:tc>
                  <a:txBody>
                    <a:bodyPr/>
                    <a:lstStyle/>
                    <a:p>
                      <a:r>
                        <a:rPr lang="en-US" dirty="0" err="1"/>
                        <a:t>Universitas</a:t>
                      </a:r>
                      <a:r>
                        <a:rPr lang="en-US" dirty="0"/>
                        <a:t> Islam </a:t>
                      </a:r>
                      <a:r>
                        <a:rPr lang="en-US" dirty="0" err="1"/>
                        <a:t>Negeri</a:t>
                      </a:r>
                      <a:r>
                        <a:rPr lang="en-US" dirty="0"/>
                        <a:t> </a:t>
                      </a:r>
                      <a:r>
                        <a:rPr lang="en-US" dirty="0" err="1"/>
                        <a:t>Maulana</a:t>
                      </a:r>
                      <a:r>
                        <a:rPr lang="en-US" dirty="0"/>
                        <a:t> Malik Ibrahim Malang</a:t>
                      </a:r>
                    </a:p>
                  </a:txBody>
                  <a:tcPr/>
                </a:tc>
                <a:tc>
                  <a:txBody>
                    <a:bodyPr/>
                    <a:lstStyle/>
                    <a:p>
                      <a:r>
                        <a:rPr lang="en-US" dirty="0"/>
                        <a:t>608</a:t>
                      </a: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07671037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244654" cy="13407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7500"/>
          </a:bodyPr>
          <a:lstStyle>
            <a:lvl1pPr algn="l" defTabSz="914400" rtl="0" eaLnBrk="1" latinLnBrk="0" hangingPunct="1">
              <a:spcBef>
                <a:spcPct val="0"/>
              </a:spcBef>
              <a:buNone/>
              <a:defRPr sz="3600" kern="1200">
                <a:solidFill>
                  <a:srgbClr val="FF0000"/>
                </a:solidFill>
                <a:effectLst>
                  <a:outerShdw blurRad="50800" dist="38100" dir="2700000" algn="tl" rotWithShape="0">
                    <a:prstClr val="black">
                      <a:alpha val="60000"/>
                    </a:prstClr>
                  </a:outerShdw>
                </a:effectLst>
                <a:latin typeface="+mj-lt"/>
                <a:ea typeface="+mj-ea"/>
                <a:cs typeface="+mj-cs"/>
              </a:defRPr>
            </a:lvl1pPr>
          </a:lstStyle>
          <a:p>
            <a:pPr algn="ctr"/>
            <a:r>
              <a:rPr lang="en-US" b="1" dirty="0">
                <a:solidFill>
                  <a:srgbClr val="008000"/>
                </a:solidFill>
              </a:rPr>
              <a:t>Indonesian Universities in UI </a:t>
            </a:r>
            <a:r>
              <a:rPr lang="en-US" b="1" dirty="0" err="1">
                <a:solidFill>
                  <a:srgbClr val="008000"/>
                </a:solidFill>
              </a:rPr>
              <a:t>GreenMetric</a:t>
            </a:r>
            <a:r>
              <a:rPr lang="en-US" b="1" dirty="0">
                <a:solidFill>
                  <a:srgbClr val="008000"/>
                </a:solidFill>
              </a:rPr>
              <a:t> 2017</a:t>
            </a:r>
          </a:p>
        </p:txBody>
      </p:sp>
      <p:graphicFrame>
        <p:nvGraphicFramePr>
          <p:cNvPr id="7" name="Table 6"/>
          <p:cNvGraphicFramePr>
            <a:graphicFrameLocks noGrp="1"/>
          </p:cNvGraphicFramePr>
          <p:nvPr>
            <p:extLst>
              <p:ext uri="{D42A27DB-BD31-4B8C-83A1-F6EECF244321}">
                <p14:modId xmlns:p14="http://schemas.microsoft.com/office/powerpoint/2010/main" val="1517077095"/>
              </p:ext>
            </p:extLst>
          </p:nvPr>
        </p:nvGraphicFramePr>
        <p:xfrm>
          <a:off x="2063552" y="1340768"/>
          <a:ext cx="8127999" cy="2225040"/>
        </p:xfrm>
        <a:graphic>
          <a:graphicData uri="http://schemas.openxmlformats.org/drawingml/2006/table">
            <a:tbl>
              <a:tblPr firstRow="1" bandRow="1">
                <a:tableStyleId>{F5AB1C69-6EDB-4FF4-983F-18BD219EF322}</a:tableStyleId>
              </a:tblPr>
              <a:tblGrid>
                <a:gridCol w="792088">
                  <a:extLst>
                    <a:ext uri="{9D8B030D-6E8A-4147-A177-3AD203B41FA5}">
                      <a16:colId xmlns:a16="http://schemas.microsoft.com/office/drawing/2014/main" val="20000"/>
                    </a:ext>
                  </a:extLst>
                </a:gridCol>
                <a:gridCol w="4626578">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dirty="0"/>
                        <a:t>No.</a:t>
                      </a:r>
                    </a:p>
                  </a:txBody>
                  <a:tcPr/>
                </a:tc>
                <a:tc>
                  <a:txBody>
                    <a:bodyPr/>
                    <a:lstStyle/>
                    <a:p>
                      <a:pPr algn="ctr"/>
                      <a:r>
                        <a:rPr lang="en-US" dirty="0"/>
                        <a:t>University</a:t>
                      </a:r>
                    </a:p>
                  </a:txBody>
                  <a:tcPr/>
                </a:tc>
                <a:tc>
                  <a:txBody>
                    <a:bodyPr/>
                    <a:lstStyle/>
                    <a:p>
                      <a:pPr algn="ctr"/>
                      <a:r>
                        <a:rPr lang="en-US" dirty="0"/>
                        <a:t>Ranking</a:t>
                      </a:r>
                    </a:p>
                  </a:txBody>
                  <a:tcPr/>
                </a:tc>
                <a:extLst>
                  <a:ext uri="{0D108BD9-81ED-4DB2-BD59-A6C34878D82A}">
                    <a16:rowId xmlns:a16="http://schemas.microsoft.com/office/drawing/2014/main" val="10000"/>
                  </a:ext>
                </a:extLst>
              </a:tr>
              <a:tr h="370840">
                <a:tc>
                  <a:txBody>
                    <a:bodyPr/>
                    <a:lstStyle/>
                    <a:p>
                      <a:r>
                        <a:rPr lang="en-US" dirty="0"/>
                        <a:t>53.</a:t>
                      </a:r>
                    </a:p>
                  </a:txBody>
                  <a:tcPr/>
                </a:tc>
                <a:tc>
                  <a:txBody>
                    <a:bodyPr/>
                    <a:lstStyle/>
                    <a:p>
                      <a:r>
                        <a:rPr lang="sv-SE" dirty="0"/>
                        <a:t>Universitas Islam Negeri Sumatera Utara Medan</a:t>
                      </a:r>
                      <a:endParaRPr lang="en-US" dirty="0"/>
                    </a:p>
                  </a:txBody>
                  <a:tcPr/>
                </a:tc>
                <a:tc>
                  <a:txBody>
                    <a:bodyPr/>
                    <a:lstStyle/>
                    <a:p>
                      <a:r>
                        <a:rPr lang="en-US" dirty="0"/>
                        <a:t>609</a:t>
                      </a:r>
                    </a:p>
                  </a:txBody>
                  <a:tcPr/>
                </a:tc>
                <a:extLst>
                  <a:ext uri="{0D108BD9-81ED-4DB2-BD59-A6C34878D82A}">
                    <a16:rowId xmlns:a16="http://schemas.microsoft.com/office/drawing/2014/main" val="10001"/>
                  </a:ext>
                </a:extLst>
              </a:tr>
              <a:tr h="370840">
                <a:tc>
                  <a:txBody>
                    <a:bodyPr/>
                    <a:lstStyle/>
                    <a:p>
                      <a:r>
                        <a:rPr lang="en-US" dirty="0"/>
                        <a:t>54.</a:t>
                      </a:r>
                    </a:p>
                  </a:txBody>
                  <a:tcPr/>
                </a:tc>
                <a:tc>
                  <a:txBody>
                    <a:bodyPr/>
                    <a:lstStyle/>
                    <a:p>
                      <a:r>
                        <a:rPr lang="en-US" dirty="0" err="1"/>
                        <a:t>Universitas</a:t>
                      </a:r>
                      <a:r>
                        <a:rPr lang="en-US" dirty="0"/>
                        <a:t> </a:t>
                      </a:r>
                      <a:r>
                        <a:rPr lang="en-US" dirty="0" err="1"/>
                        <a:t>Khairun</a:t>
                      </a:r>
                      <a:endParaRPr lang="en-US" dirty="0"/>
                    </a:p>
                  </a:txBody>
                  <a:tcPr/>
                </a:tc>
                <a:tc>
                  <a:txBody>
                    <a:bodyPr/>
                    <a:lstStyle/>
                    <a:p>
                      <a:r>
                        <a:rPr lang="en-US" dirty="0"/>
                        <a:t>610</a:t>
                      </a:r>
                    </a:p>
                  </a:txBody>
                  <a:tcPr/>
                </a:tc>
                <a:extLst>
                  <a:ext uri="{0D108BD9-81ED-4DB2-BD59-A6C34878D82A}">
                    <a16:rowId xmlns:a16="http://schemas.microsoft.com/office/drawing/2014/main" val="10002"/>
                  </a:ext>
                </a:extLst>
              </a:tr>
              <a:tr h="370840">
                <a:tc>
                  <a:txBody>
                    <a:bodyPr/>
                    <a:lstStyle/>
                    <a:p>
                      <a:r>
                        <a:rPr lang="en-US" dirty="0"/>
                        <a:t>55.</a:t>
                      </a:r>
                    </a:p>
                  </a:txBody>
                  <a:tcPr/>
                </a:tc>
                <a:tc>
                  <a:txBody>
                    <a:bodyPr/>
                    <a:lstStyle/>
                    <a:p>
                      <a:r>
                        <a:rPr lang="en-US" dirty="0" err="1"/>
                        <a:t>Universitas</a:t>
                      </a:r>
                      <a:r>
                        <a:rPr lang="en-US" dirty="0"/>
                        <a:t> </a:t>
                      </a:r>
                      <a:r>
                        <a:rPr lang="en-US" dirty="0" err="1"/>
                        <a:t>Pendidikan</a:t>
                      </a:r>
                      <a:r>
                        <a:rPr lang="en-US" dirty="0"/>
                        <a:t> </a:t>
                      </a:r>
                      <a:r>
                        <a:rPr lang="en-US" dirty="0" err="1"/>
                        <a:t>Ganesha</a:t>
                      </a:r>
                      <a:r>
                        <a:rPr lang="en-US" dirty="0"/>
                        <a:t> (UNDIKSHA)</a:t>
                      </a:r>
                    </a:p>
                  </a:txBody>
                  <a:tcPr/>
                </a:tc>
                <a:tc>
                  <a:txBody>
                    <a:bodyPr/>
                    <a:lstStyle/>
                    <a:p>
                      <a:r>
                        <a:rPr lang="en-US" dirty="0"/>
                        <a:t>612</a:t>
                      </a:r>
                    </a:p>
                  </a:txBody>
                  <a:tcPr/>
                </a:tc>
                <a:extLst>
                  <a:ext uri="{0D108BD9-81ED-4DB2-BD59-A6C34878D82A}">
                    <a16:rowId xmlns:a16="http://schemas.microsoft.com/office/drawing/2014/main" val="10003"/>
                  </a:ext>
                </a:extLst>
              </a:tr>
              <a:tr h="370840">
                <a:tc>
                  <a:txBody>
                    <a:bodyPr/>
                    <a:lstStyle/>
                    <a:p>
                      <a:r>
                        <a:rPr lang="en-US" dirty="0"/>
                        <a:t>56.</a:t>
                      </a:r>
                    </a:p>
                  </a:txBody>
                  <a:tcPr/>
                </a:tc>
                <a:tc>
                  <a:txBody>
                    <a:bodyPr/>
                    <a:lstStyle/>
                    <a:p>
                      <a:r>
                        <a:rPr lang="en-US" dirty="0" err="1"/>
                        <a:t>Politeknik</a:t>
                      </a:r>
                      <a:r>
                        <a:rPr lang="en-US" dirty="0"/>
                        <a:t> </a:t>
                      </a:r>
                      <a:r>
                        <a:rPr lang="en-US" dirty="0" err="1"/>
                        <a:t>Negeri</a:t>
                      </a:r>
                      <a:r>
                        <a:rPr lang="en-US" dirty="0"/>
                        <a:t> Malang</a:t>
                      </a:r>
                    </a:p>
                  </a:txBody>
                  <a:tcPr/>
                </a:tc>
                <a:tc>
                  <a:txBody>
                    <a:bodyPr/>
                    <a:lstStyle/>
                    <a:p>
                      <a:r>
                        <a:rPr lang="en-US" dirty="0"/>
                        <a:t>615</a:t>
                      </a:r>
                    </a:p>
                  </a:txBody>
                  <a:tcPr/>
                </a:tc>
                <a:extLst>
                  <a:ext uri="{0D108BD9-81ED-4DB2-BD59-A6C34878D82A}">
                    <a16:rowId xmlns:a16="http://schemas.microsoft.com/office/drawing/2014/main" val="10004"/>
                  </a:ext>
                </a:extLst>
              </a:tr>
              <a:tr h="370840">
                <a:tc>
                  <a:txBody>
                    <a:bodyPr/>
                    <a:lstStyle/>
                    <a:p>
                      <a:r>
                        <a:rPr lang="en-US" dirty="0"/>
                        <a:t>57.</a:t>
                      </a:r>
                    </a:p>
                  </a:txBody>
                  <a:tcPr/>
                </a:tc>
                <a:tc>
                  <a:txBody>
                    <a:bodyPr/>
                    <a:lstStyle/>
                    <a:p>
                      <a:r>
                        <a:rPr lang="en-US" dirty="0" err="1"/>
                        <a:t>Universitas</a:t>
                      </a:r>
                      <a:r>
                        <a:rPr lang="en-US" dirty="0"/>
                        <a:t> </a:t>
                      </a:r>
                      <a:r>
                        <a:rPr lang="en-US" dirty="0" err="1"/>
                        <a:t>Muria</a:t>
                      </a:r>
                      <a:r>
                        <a:rPr lang="en-US" dirty="0"/>
                        <a:t> Kudus</a:t>
                      </a:r>
                    </a:p>
                  </a:txBody>
                  <a:tcPr/>
                </a:tc>
                <a:tc>
                  <a:txBody>
                    <a:bodyPr/>
                    <a:lstStyle/>
                    <a:p>
                      <a:r>
                        <a:rPr lang="en-US" dirty="0"/>
                        <a:t>619</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2650940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gray">
          <a:xfrm>
            <a:off x="2885016" y="225159"/>
            <a:ext cx="6727373"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p>
            <a:pPr lvl="0" eaLnBrk="0" hangingPunct="0"/>
            <a:r>
              <a:rPr lang="en-US" sz="3200" dirty="0">
                <a:solidFill>
                  <a:srgbClr val="003402"/>
                </a:solidFill>
                <a:effectLst>
                  <a:outerShdw blurRad="38100" dist="38100" dir="2700000" algn="tl">
                    <a:srgbClr val="000000">
                      <a:alpha val="43137"/>
                    </a:srgbClr>
                  </a:outerShdw>
                </a:effectLst>
                <a:latin typeface="+mj-lt"/>
                <a:ea typeface="+mj-ea"/>
                <a:cs typeface="+mj-cs"/>
              </a:rPr>
              <a:t>Participants from all regions (2017)</a:t>
            </a:r>
          </a:p>
        </p:txBody>
      </p:sp>
      <p:pic>
        <p:nvPicPr>
          <p:cNvPr id="9" name="Picture 8">
            <a:extLst>
              <a:ext uri="{FF2B5EF4-FFF2-40B4-BE49-F238E27FC236}">
                <a16:creationId xmlns:a16="http://schemas.microsoft.com/office/drawing/2014/main" id="{875910AD-E1BB-498F-8ADF-C8615365FEBD}"/>
              </a:ext>
            </a:extLst>
          </p:cNvPr>
          <p:cNvPicPr>
            <a:picLocks noChangeAspect="1"/>
          </p:cNvPicPr>
          <p:nvPr/>
        </p:nvPicPr>
        <p:blipFill>
          <a:blip r:embed="rId3"/>
          <a:stretch>
            <a:fillRect/>
          </a:stretch>
        </p:blipFill>
        <p:spPr>
          <a:xfrm>
            <a:off x="220849" y="906205"/>
            <a:ext cx="11737147" cy="520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D3E4238-86BE-44C7-95ED-5A4BB75EB700}"/>
              </a:ext>
            </a:extLst>
          </p:cNvPr>
          <p:cNvSpPr/>
          <p:nvPr/>
        </p:nvSpPr>
        <p:spPr>
          <a:xfrm>
            <a:off x="463393" y="4203947"/>
            <a:ext cx="8448881" cy="1893549"/>
          </a:xfrm>
          <a:prstGeom prst="wedgeRoundRectCallout">
            <a:avLst>
              <a:gd name="adj1" fmla="val 17877"/>
              <a:gd name="adj2" fmla="val -95592"/>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75000"/>
                  </a:schemeClr>
                </a:solidFill>
              </a:rPr>
              <a:t>Europe</a:t>
            </a:r>
            <a:r>
              <a:rPr lang="id-ID" sz="2000" b="1" dirty="0">
                <a:solidFill>
                  <a:schemeClr val="accent5">
                    <a:lumMod val="75000"/>
                  </a:schemeClr>
                </a:solidFill>
              </a:rPr>
              <a:t> (</a:t>
            </a:r>
            <a:r>
              <a:rPr lang="es-ES" sz="2000" b="1" dirty="0">
                <a:solidFill>
                  <a:schemeClr val="accent5">
                    <a:lumMod val="75000"/>
                  </a:schemeClr>
                </a:solidFill>
              </a:rPr>
              <a:t>202  </a:t>
            </a:r>
            <a:r>
              <a:rPr lang="es-ES" sz="2000" b="1" dirty="0" err="1">
                <a:solidFill>
                  <a:schemeClr val="accent5">
                    <a:lumMod val="75000"/>
                  </a:schemeClr>
                </a:solidFill>
              </a:rPr>
              <a:t>Universities</a:t>
            </a:r>
            <a:r>
              <a:rPr lang="id-ID" sz="2000" b="1" dirty="0">
                <a:solidFill>
                  <a:schemeClr val="accent5">
                    <a:lumMod val="75000"/>
                  </a:schemeClr>
                </a:solidFill>
              </a:rPr>
              <a:t>)</a:t>
            </a:r>
            <a:endParaRPr lang="en-US" sz="2000" b="1" dirty="0">
              <a:solidFill>
                <a:schemeClr val="accent5">
                  <a:lumMod val="75000"/>
                </a:schemeClr>
              </a:solidFill>
            </a:endParaRPr>
          </a:p>
          <a:p>
            <a:pPr algn="ctr"/>
            <a:r>
              <a:rPr lang="en-US" sz="1600" dirty="0"/>
              <a:t>Czech Republic (3), Hungary (9), Poland (6), Romania (5), Russian Federation (30), Macedonia (1), Denmark (2), Finland (4), Ireland (5), Latvia (5), Lithuania (1), Sweden (4), UK (26), Greece (4), Italy (22), Spain (29), Portugal (3), Cyprus (3), Serbia (1), </a:t>
            </a:r>
            <a:r>
              <a:rPr lang="de-DE" sz="1600" dirty="0"/>
              <a:t>Austria (4), Belgium (0), France (6), Germany (11), Netherland (7), Switzerland (1),</a:t>
            </a:r>
            <a:r>
              <a:rPr lang="it-IT" sz="1600" dirty="0"/>
              <a:t> Ukraine (7), Slovenia (3)</a:t>
            </a:r>
            <a:endParaRPr lang="es-ES" sz="1600" dirty="0"/>
          </a:p>
        </p:txBody>
      </p:sp>
      <p:sp>
        <p:nvSpPr>
          <p:cNvPr id="15" name="TextBox 14">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6"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508953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gray">
          <a:xfrm>
            <a:off x="2885016" y="225159"/>
            <a:ext cx="6727373" cy="563562"/>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bodyPr>
          <a:lstStyle/>
          <a:p>
            <a:pPr lvl="0" eaLnBrk="0" hangingPunct="0"/>
            <a:r>
              <a:rPr lang="en-US" sz="3200" dirty="0">
                <a:solidFill>
                  <a:srgbClr val="003402"/>
                </a:solidFill>
                <a:effectLst>
                  <a:outerShdw blurRad="38100" dist="38100" dir="2700000" algn="tl">
                    <a:srgbClr val="000000">
                      <a:alpha val="43137"/>
                    </a:srgbClr>
                  </a:outerShdw>
                </a:effectLst>
                <a:latin typeface="+mj-lt"/>
                <a:ea typeface="+mj-ea"/>
                <a:cs typeface="+mj-cs"/>
              </a:rPr>
              <a:t>Participants from all regions (2017)</a:t>
            </a:r>
          </a:p>
        </p:txBody>
      </p:sp>
      <p:pic>
        <p:nvPicPr>
          <p:cNvPr id="9" name="Picture 8">
            <a:extLst>
              <a:ext uri="{FF2B5EF4-FFF2-40B4-BE49-F238E27FC236}">
                <a16:creationId xmlns:a16="http://schemas.microsoft.com/office/drawing/2014/main" id="{83218421-20A5-446D-B382-AF9B483A425C}"/>
              </a:ext>
            </a:extLst>
          </p:cNvPr>
          <p:cNvPicPr>
            <a:picLocks noChangeAspect="1"/>
          </p:cNvPicPr>
          <p:nvPr/>
        </p:nvPicPr>
        <p:blipFill>
          <a:blip r:embed="rId3"/>
          <a:stretch>
            <a:fillRect/>
          </a:stretch>
        </p:blipFill>
        <p:spPr>
          <a:xfrm>
            <a:off x="220849" y="906205"/>
            <a:ext cx="11737147" cy="520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D3E4238-86BE-44C7-95ED-5A4BB75EB700}"/>
              </a:ext>
            </a:extLst>
          </p:cNvPr>
          <p:cNvSpPr/>
          <p:nvPr/>
        </p:nvSpPr>
        <p:spPr>
          <a:xfrm>
            <a:off x="3239744" y="4425262"/>
            <a:ext cx="4651143" cy="1008111"/>
          </a:xfrm>
          <a:prstGeom prst="wedgeRoundRectCallout">
            <a:avLst>
              <a:gd name="adj1" fmla="val 77052"/>
              <a:gd name="adj2" fmla="val -1649"/>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70C0"/>
                </a:solidFill>
              </a:rPr>
              <a:t>Oceania</a:t>
            </a:r>
            <a:r>
              <a:rPr lang="id-ID" sz="2000" b="1" dirty="0">
                <a:solidFill>
                  <a:srgbClr val="0070C0"/>
                </a:solidFill>
              </a:rPr>
              <a:t> (</a:t>
            </a:r>
            <a:r>
              <a:rPr lang="es-ES" sz="2000" b="1" dirty="0">
                <a:solidFill>
                  <a:srgbClr val="0070C0"/>
                </a:solidFill>
              </a:rPr>
              <a:t>6 </a:t>
            </a:r>
            <a:r>
              <a:rPr lang="es-ES" sz="2000" b="1" dirty="0" err="1">
                <a:solidFill>
                  <a:srgbClr val="0070C0"/>
                </a:solidFill>
              </a:rPr>
              <a:t>Universities</a:t>
            </a:r>
            <a:r>
              <a:rPr lang="id-ID" sz="2000" b="1" dirty="0">
                <a:solidFill>
                  <a:srgbClr val="0070C0"/>
                </a:solidFill>
              </a:rPr>
              <a:t>)</a:t>
            </a:r>
            <a:endParaRPr lang="en-US" sz="2000" b="1" dirty="0">
              <a:solidFill>
                <a:srgbClr val="0070C0"/>
              </a:solidFill>
            </a:endParaRPr>
          </a:p>
          <a:p>
            <a:pPr algn="ctr"/>
            <a:r>
              <a:rPr lang="nn-NO" sz="1600" dirty="0"/>
              <a:t>Australia (3), Fiji (1), New Zealand (2)</a:t>
            </a:r>
            <a:endParaRPr lang="es-ES" sz="1600" dirty="0"/>
          </a:p>
        </p:txBody>
      </p:sp>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220308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4237" y="900333"/>
            <a:ext cx="7883526" cy="4719600"/>
          </a:xfrm>
          <a:prstGeom prst="rect">
            <a:avLst/>
          </a:prstGeom>
        </p:spPr>
      </p:pic>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*African universities = 11 participants (2017 data)</a:t>
            </a:r>
          </a:p>
        </p:txBody>
      </p:sp>
      <p:pic>
        <p:nvPicPr>
          <p:cNvPr id="8" name="Picture 7"/>
          <p:cNvPicPr>
            <a:picLocks noChangeAspect="1"/>
          </p:cNvPicPr>
          <p:nvPr/>
        </p:nvPicPr>
        <p:blipFill>
          <a:blip r:embed="rId3"/>
          <a:stretch>
            <a:fillRect/>
          </a:stretch>
        </p:blipFill>
        <p:spPr>
          <a:xfrm>
            <a:off x="8170610" y="3789040"/>
            <a:ext cx="3630571" cy="2173500"/>
          </a:xfrm>
          <a:prstGeom prst="rect">
            <a:avLst/>
          </a:prstGeom>
        </p:spPr>
      </p:pic>
      <p:sp>
        <p:nvSpPr>
          <p:cNvPr id="9" name="TextBox 8">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130983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*Asian universities = 235 participants (2017 data)</a:t>
            </a:r>
          </a:p>
        </p:txBody>
      </p:sp>
      <p:pic>
        <p:nvPicPr>
          <p:cNvPr id="2" name="Picture 1"/>
          <p:cNvPicPr>
            <a:picLocks noChangeAspect="1"/>
          </p:cNvPicPr>
          <p:nvPr/>
        </p:nvPicPr>
        <p:blipFill>
          <a:blip r:embed="rId2"/>
          <a:stretch>
            <a:fillRect/>
          </a:stretch>
        </p:blipFill>
        <p:spPr>
          <a:xfrm>
            <a:off x="2206102" y="900333"/>
            <a:ext cx="7779795" cy="4657500"/>
          </a:xfrm>
          <a:prstGeom prst="rect">
            <a:avLst/>
          </a:prstGeom>
        </p:spPr>
      </p:pic>
      <p:pic>
        <p:nvPicPr>
          <p:cNvPr id="3" name="Picture 2"/>
          <p:cNvPicPr>
            <a:picLocks noChangeAspect="1"/>
          </p:cNvPicPr>
          <p:nvPr/>
        </p:nvPicPr>
        <p:blipFill>
          <a:blip r:embed="rId3"/>
          <a:stretch>
            <a:fillRect/>
          </a:stretch>
        </p:blipFill>
        <p:spPr>
          <a:xfrm>
            <a:off x="8170610" y="3717032"/>
            <a:ext cx="3630571" cy="21735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9"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819724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*European universities = 214 participants (2017 data)</a:t>
            </a:r>
          </a:p>
        </p:txBody>
      </p:sp>
      <p:pic>
        <p:nvPicPr>
          <p:cNvPr id="2" name="Picture 1"/>
          <p:cNvPicPr>
            <a:picLocks noChangeAspect="1"/>
          </p:cNvPicPr>
          <p:nvPr/>
        </p:nvPicPr>
        <p:blipFill>
          <a:blip r:embed="rId2"/>
          <a:stretch>
            <a:fillRect/>
          </a:stretch>
        </p:blipFill>
        <p:spPr>
          <a:xfrm>
            <a:off x="2206102" y="900333"/>
            <a:ext cx="7779795" cy="4657500"/>
          </a:xfrm>
          <a:prstGeom prst="rect">
            <a:avLst/>
          </a:prstGeom>
        </p:spPr>
      </p:pic>
      <p:pic>
        <p:nvPicPr>
          <p:cNvPr id="3" name="Picture 2"/>
          <p:cNvPicPr>
            <a:picLocks noChangeAspect="1"/>
          </p:cNvPicPr>
          <p:nvPr/>
        </p:nvPicPr>
        <p:blipFill>
          <a:blip r:embed="rId3"/>
          <a:stretch>
            <a:fillRect/>
          </a:stretch>
        </p:blipFill>
        <p:spPr>
          <a:xfrm>
            <a:off x="8170610" y="3717032"/>
            <a:ext cx="3630571" cy="21735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9"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021837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*North American universities = 84 participants (2017 data)</a:t>
            </a:r>
          </a:p>
        </p:txBody>
      </p:sp>
      <p:pic>
        <p:nvPicPr>
          <p:cNvPr id="2" name="Picture 1"/>
          <p:cNvPicPr>
            <a:picLocks noChangeAspect="1"/>
          </p:cNvPicPr>
          <p:nvPr/>
        </p:nvPicPr>
        <p:blipFill>
          <a:blip r:embed="rId2"/>
          <a:stretch>
            <a:fillRect/>
          </a:stretch>
        </p:blipFill>
        <p:spPr>
          <a:xfrm>
            <a:off x="2206102" y="900333"/>
            <a:ext cx="7779795" cy="4657500"/>
          </a:xfrm>
          <a:prstGeom prst="rect">
            <a:avLst/>
          </a:prstGeom>
        </p:spPr>
      </p:pic>
      <p:pic>
        <p:nvPicPr>
          <p:cNvPr id="3" name="Picture 2"/>
          <p:cNvPicPr>
            <a:picLocks noChangeAspect="1"/>
          </p:cNvPicPr>
          <p:nvPr/>
        </p:nvPicPr>
        <p:blipFill>
          <a:blip r:embed="rId3"/>
          <a:stretch>
            <a:fillRect/>
          </a:stretch>
        </p:blipFill>
        <p:spPr>
          <a:xfrm>
            <a:off x="8170610" y="3717032"/>
            <a:ext cx="3630571" cy="21735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9"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973142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*South American universities = 64 participants (2017 data)</a:t>
            </a:r>
          </a:p>
        </p:txBody>
      </p:sp>
      <p:pic>
        <p:nvPicPr>
          <p:cNvPr id="2" name="Picture 1"/>
          <p:cNvPicPr>
            <a:picLocks noChangeAspect="1"/>
          </p:cNvPicPr>
          <p:nvPr/>
        </p:nvPicPr>
        <p:blipFill>
          <a:blip r:embed="rId2"/>
          <a:stretch>
            <a:fillRect/>
          </a:stretch>
        </p:blipFill>
        <p:spPr>
          <a:xfrm>
            <a:off x="2206102" y="900333"/>
            <a:ext cx="7779795" cy="4657500"/>
          </a:xfrm>
          <a:prstGeom prst="rect">
            <a:avLst/>
          </a:prstGeom>
        </p:spPr>
      </p:pic>
      <p:pic>
        <p:nvPicPr>
          <p:cNvPr id="3" name="Picture 2"/>
          <p:cNvPicPr>
            <a:picLocks noChangeAspect="1"/>
          </p:cNvPicPr>
          <p:nvPr/>
        </p:nvPicPr>
        <p:blipFill>
          <a:blip r:embed="rId3"/>
          <a:stretch>
            <a:fillRect/>
          </a:stretch>
        </p:blipFill>
        <p:spPr>
          <a:xfrm>
            <a:off x="8170611" y="3789040"/>
            <a:ext cx="3630571" cy="217350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043200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0033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0070C0"/>
                </a:solidFill>
                <a:effectLst>
                  <a:outerShdw blurRad="38100" dist="38100" dir="2700000" algn="tl">
                    <a:srgbClr val="000000">
                      <a:alpha val="43137"/>
                    </a:srgbClr>
                  </a:outerShdw>
                </a:effectLst>
              </a:rPr>
              <a:t>Universities performance per region</a:t>
            </a:r>
          </a:p>
        </p:txBody>
      </p:sp>
      <p:sp>
        <p:nvSpPr>
          <p:cNvPr id="6" name="TextBox 5"/>
          <p:cNvSpPr txBox="1"/>
          <p:nvPr/>
        </p:nvSpPr>
        <p:spPr>
          <a:xfrm>
            <a:off x="2206102" y="5589240"/>
            <a:ext cx="63751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*Oceania universities = 6 participants (2017 data)</a:t>
            </a:r>
          </a:p>
        </p:txBody>
      </p:sp>
      <p:pic>
        <p:nvPicPr>
          <p:cNvPr id="3" name="Picture 2"/>
          <p:cNvPicPr>
            <a:picLocks noChangeAspect="1"/>
          </p:cNvPicPr>
          <p:nvPr/>
        </p:nvPicPr>
        <p:blipFill>
          <a:blip r:embed="rId2"/>
          <a:stretch>
            <a:fillRect/>
          </a:stretch>
        </p:blipFill>
        <p:spPr>
          <a:xfrm>
            <a:off x="2206102" y="900333"/>
            <a:ext cx="7779795" cy="4657500"/>
          </a:xfrm>
          <a:prstGeom prst="rect">
            <a:avLst/>
          </a:prstGeom>
        </p:spPr>
      </p:pic>
      <p:pic>
        <p:nvPicPr>
          <p:cNvPr id="4" name="Picture 3"/>
          <p:cNvPicPr>
            <a:picLocks noChangeAspect="1"/>
          </p:cNvPicPr>
          <p:nvPr/>
        </p:nvPicPr>
        <p:blipFill>
          <a:blip r:embed="rId3"/>
          <a:stretch>
            <a:fillRect/>
          </a:stretch>
        </p:blipFill>
        <p:spPr>
          <a:xfrm>
            <a:off x="8170611" y="3789040"/>
            <a:ext cx="3630571" cy="217350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422191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7368" y="3283910"/>
            <a:ext cx="7128791" cy="1546500"/>
          </a:xfrm>
        </p:spPr>
        <p:txBody>
          <a:bodyPr>
            <a:normAutofit/>
          </a:bodyPr>
          <a:lstStyle/>
          <a:p>
            <a:pPr algn="r"/>
            <a:r>
              <a:rPr lang="en-NZ" sz="4000" dirty="0"/>
              <a:t>UI GreenMetric Rankings </a:t>
            </a:r>
            <a:br>
              <a:rPr lang="en-NZ" sz="4000" dirty="0"/>
            </a:br>
            <a:r>
              <a:rPr lang="mr-IN" sz="4000" dirty="0"/>
              <a:t>–</a:t>
            </a:r>
            <a:r>
              <a:rPr lang="en-NZ" sz="4000" dirty="0"/>
              <a:t> the </a:t>
            </a:r>
            <a:r>
              <a:rPr lang="en-NZ" sz="4900" dirty="0">
                <a:solidFill>
                  <a:schemeClr val="accent3">
                    <a:lumMod val="75000"/>
                  </a:schemeClr>
                </a:solidFill>
              </a:rPr>
              <a:t>8</a:t>
            </a:r>
            <a:r>
              <a:rPr lang="en-NZ" sz="4900" baseline="30000" dirty="0">
                <a:solidFill>
                  <a:schemeClr val="accent3">
                    <a:lumMod val="75000"/>
                  </a:schemeClr>
                </a:solidFill>
              </a:rPr>
              <a:t>th</a:t>
            </a:r>
            <a:r>
              <a:rPr lang="en-NZ" sz="4000" dirty="0"/>
              <a:t> year</a:t>
            </a:r>
          </a:p>
        </p:txBody>
      </p:sp>
      <p:pic>
        <p:nvPicPr>
          <p:cNvPr id="12" name="Picture 11">
            <a:extLst>
              <a:ext uri="{FF2B5EF4-FFF2-40B4-BE49-F238E27FC236}">
                <a16:creationId xmlns:a16="http://schemas.microsoft.com/office/drawing/2014/main" id="{03A645F2-F7A2-46BA-978A-65E068033E3F}"/>
              </a:ext>
            </a:extLst>
          </p:cNvPr>
          <p:cNvPicPr>
            <a:picLocks noChangeAspect="1"/>
          </p:cNvPicPr>
          <p:nvPr/>
        </p:nvPicPr>
        <p:blipFill>
          <a:blip r:embed="rId2"/>
          <a:stretch>
            <a:fillRect/>
          </a:stretch>
        </p:blipFill>
        <p:spPr>
          <a:xfrm>
            <a:off x="7752184" y="2564904"/>
            <a:ext cx="4166089" cy="3066174"/>
          </a:xfrm>
          <a:prstGeom prst="rect">
            <a:avLst/>
          </a:prstGeom>
        </p:spPr>
      </p:pic>
      <p:sp>
        <p:nvSpPr>
          <p:cNvPr id="5" name="Title 3"/>
          <p:cNvSpPr txBox="1">
            <a:spLocks/>
          </p:cNvSpPr>
          <p:nvPr/>
        </p:nvSpPr>
        <p:spPr>
          <a:xfrm>
            <a:off x="2783632" y="69783"/>
            <a:ext cx="9134641" cy="101064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r"/>
            <a:r>
              <a:rPr lang="id-ID" sz="5400" dirty="0">
                <a:solidFill>
                  <a:srgbClr val="FFFF00"/>
                </a:solidFill>
              </a:rPr>
              <a:t>Introduction</a:t>
            </a:r>
            <a:r>
              <a:rPr lang="en-US" sz="5400" dirty="0">
                <a:solidFill>
                  <a:srgbClr val="FFFF00"/>
                </a:solidFill>
              </a:rPr>
              <a:t> </a:t>
            </a:r>
          </a:p>
        </p:txBody>
      </p:sp>
    </p:spTree>
    <p:extLst>
      <p:ext uri="{BB962C8B-B14F-4D97-AF65-F5344CB8AC3E}">
        <p14:creationId xmlns:p14="http://schemas.microsoft.com/office/powerpoint/2010/main" val="200590836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00332"/>
          </a:xfrm>
        </p:spPr>
        <p:txBody>
          <a:bodyPr/>
          <a:lstStyle/>
          <a:p>
            <a:pPr algn="ctr"/>
            <a:r>
              <a:rPr lang="en-US" sz="3600" b="0" cap="none" dirty="0">
                <a:solidFill>
                  <a:srgbClr val="0070C0"/>
                </a:solidFill>
                <a:effectLst>
                  <a:outerShdw blurRad="38100" dist="38100" dir="2700000" algn="tl">
                    <a:srgbClr val="000000">
                      <a:alpha val="43137"/>
                    </a:srgbClr>
                  </a:outerShdw>
                </a:effectLst>
                <a:latin typeface="+mj-lt"/>
              </a:rPr>
              <a:t>UIGM results’ trend per region</a:t>
            </a:r>
          </a:p>
        </p:txBody>
      </p:sp>
      <p:pic>
        <p:nvPicPr>
          <p:cNvPr id="3" name="Picture 2"/>
          <p:cNvPicPr>
            <a:picLocks noChangeAspect="1"/>
          </p:cNvPicPr>
          <p:nvPr/>
        </p:nvPicPr>
        <p:blipFill>
          <a:blip r:embed="rId2"/>
          <a:stretch>
            <a:fillRect/>
          </a:stretch>
        </p:blipFill>
        <p:spPr>
          <a:xfrm>
            <a:off x="2206102" y="900333"/>
            <a:ext cx="7779795" cy="4657500"/>
          </a:xfrm>
          <a:prstGeom prst="rect">
            <a:avLst/>
          </a:prstGeom>
        </p:spPr>
      </p:pic>
      <p:sp>
        <p:nvSpPr>
          <p:cNvPr id="5" name="TextBox 4"/>
          <p:cNvSpPr txBox="1"/>
          <p:nvPr/>
        </p:nvSpPr>
        <p:spPr>
          <a:xfrm>
            <a:off x="2206102" y="5589240"/>
            <a:ext cx="4054021" cy="36576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*All 619 participants (2017 data)</a:t>
            </a:r>
          </a:p>
        </p:txBody>
      </p:sp>
      <p:sp>
        <p:nvSpPr>
          <p:cNvPr id="6" name="TextBox 5">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7"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
        <p:nvSpPr>
          <p:cNvPr id="8" name="TextBox 7"/>
          <p:cNvSpPr txBox="1"/>
          <p:nvPr/>
        </p:nvSpPr>
        <p:spPr>
          <a:xfrm>
            <a:off x="3719736" y="5013176"/>
            <a:ext cx="4054021" cy="307777"/>
          </a:xfrm>
          <a:prstGeom prst="rect">
            <a:avLst/>
          </a:prstGeom>
          <a:solidFill>
            <a:schemeClr val="bg1"/>
          </a:solidFill>
        </p:spPr>
        <p:txBody>
          <a:bodyPr wrap="square" rtlCol="0">
            <a:spAutoFit/>
          </a:bodyPr>
          <a:lstStyle/>
          <a:p>
            <a:pPr algn="ctr"/>
            <a:r>
              <a:rPr lang="id-ID" b="1" dirty="0">
                <a:solidFill>
                  <a:schemeClr val="tx1">
                    <a:lumMod val="50000"/>
                    <a:lumOff val="50000"/>
                  </a:schemeClr>
                </a:solidFill>
                <a:latin typeface="Calibri" panose="020F0502020204030204" pitchFamily="34" charset="0"/>
                <a:cs typeface="Calibri" panose="020F0502020204030204" pitchFamily="34" charset="0"/>
              </a:rPr>
              <a:t>Number of universities</a:t>
            </a:r>
            <a:endParaRPr lang="en-US" b="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9" name="TextBox 8"/>
          <p:cNvSpPr txBox="1"/>
          <p:nvPr/>
        </p:nvSpPr>
        <p:spPr>
          <a:xfrm rot="16200000">
            <a:off x="1009563" y="2807059"/>
            <a:ext cx="3096344" cy="307777"/>
          </a:xfrm>
          <a:prstGeom prst="rect">
            <a:avLst/>
          </a:prstGeom>
          <a:solidFill>
            <a:schemeClr val="bg1"/>
          </a:solidFill>
        </p:spPr>
        <p:txBody>
          <a:bodyPr wrap="square" rtlCol="0">
            <a:spAutoFit/>
          </a:bodyPr>
          <a:lstStyle/>
          <a:p>
            <a:pPr algn="ctr"/>
            <a:r>
              <a:rPr lang="id-ID" b="1" dirty="0">
                <a:solidFill>
                  <a:schemeClr val="tx1">
                    <a:lumMod val="50000"/>
                    <a:lumOff val="50000"/>
                  </a:schemeClr>
                </a:solidFill>
                <a:latin typeface="Calibri" panose="020F0502020204030204" pitchFamily="34" charset="0"/>
                <a:cs typeface="Calibri" panose="020F0502020204030204" pitchFamily="34" charset="0"/>
              </a:rPr>
              <a:t>UIGM Score</a:t>
            </a:r>
            <a:endParaRPr lang="en-US" b="1"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634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9A4727-2046-4093-8866-391E1C5798B7}"/>
              </a:ext>
            </a:extLst>
          </p:cNvPr>
          <p:cNvSpPr>
            <a:spLocks noGrp="1"/>
          </p:cNvSpPr>
          <p:nvPr>
            <p:ph type="body" idx="1"/>
          </p:nvPr>
        </p:nvSpPr>
        <p:spPr/>
        <p:txBody>
          <a:bodyPr/>
          <a:lstStyle/>
          <a:p>
            <a:endParaRPr lang="en-US"/>
          </a:p>
        </p:txBody>
      </p:sp>
      <p:pic>
        <p:nvPicPr>
          <p:cNvPr id="5" name="Tampungan Konten 4">
            <a:extLst>
              <a:ext uri="{FF2B5EF4-FFF2-40B4-BE49-F238E27FC236}">
                <a16:creationId xmlns:a16="http://schemas.microsoft.com/office/drawing/2014/main" id="{5E8B3642-0902-473E-A2D8-BDC1CBA04DF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9336" y="1844824"/>
            <a:ext cx="11956133" cy="4526259"/>
          </a:xfrm>
        </p:spPr>
      </p:pic>
      <p:sp>
        <p:nvSpPr>
          <p:cNvPr id="7" name="Title 1">
            <a:extLst>
              <a:ext uri="{FF2B5EF4-FFF2-40B4-BE49-F238E27FC236}">
                <a16:creationId xmlns:a16="http://schemas.microsoft.com/office/drawing/2014/main" id="{1DFC9235-EF11-4D24-B465-338E5A76CF9C}"/>
              </a:ext>
            </a:extLst>
          </p:cNvPr>
          <p:cNvSpPr txBox="1">
            <a:spLocks/>
          </p:cNvSpPr>
          <p:nvPr/>
        </p:nvSpPr>
        <p:spPr>
          <a:xfrm>
            <a:off x="1524001" y="332460"/>
            <a:ext cx="9144000" cy="76352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endParaRPr lang="en-US" sz="4800" b="1" dirty="0">
              <a:solidFill>
                <a:schemeClr val="bg1"/>
              </a:solidFill>
            </a:endParaRPr>
          </a:p>
        </p:txBody>
      </p:sp>
      <p:sp>
        <p:nvSpPr>
          <p:cNvPr id="2" name="Title 1">
            <a:extLst>
              <a:ext uri="{FF2B5EF4-FFF2-40B4-BE49-F238E27FC236}">
                <a16:creationId xmlns:a16="http://schemas.microsoft.com/office/drawing/2014/main" id="{2DE1CD83-16A8-4E9B-81DA-C28FC6561387}"/>
              </a:ext>
            </a:extLst>
          </p:cNvPr>
          <p:cNvSpPr>
            <a:spLocks noGrp="1"/>
          </p:cNvSpPr>
          <p:nvPr>
            <p:ph type="title"/>
          </p:nvPr>
        </p:nvSpPr>
        <p:spPr>
          <a:xfrm>
            <a:off x="2193016" y="620688"/>
            <a:ext cx="8204400" cy="1097673"/>
          </a:xfrm>
          <a:solidFill>
            <a:schemeClr val="accent3">
              <a:lumMod val="40000"/>
              <a:lumOff val="60000"/>
            </a:schemeClr>
          </a:solidFill>
          <a:effectLst>
            <a:outerShdw blurRad="50800" dist="38100" dir="2700000" algn="tl" rotWithShape="0">
              <a:prstClr val="black">
                <a:alpha val="40000"/>
              </a:prstClr>
            </a:outerShdw>
          </a:effectLst>
        </p:spPr>
        <p:txBody>
          <a:bodyPr anchor="ctr"/>
          <a:lstStyle/>
          <a:p>
            <a:pPr algn="ctr"/>
            <a:r>
              <a:rPr lang="id-ID" sz="3200" dirty="0">
                <a:solidFill>
                  <a:schemeClr val="accent3">
                    <a:lumMod val="75000"/>
                  </a:schemeClr>
                </a:solidFill>
              </a:rPr>
              <a:t>2017 Completed </a:t>
            </a:r>
            <a:r>
              <a:rPr lang="it-IT" sz="3200" dirty="0">
                <a:solidFill>
                  <a:schemeClr val="accent3">
                    <a:lumMod val="75000"/>
                  </a:schemeClr>
                </a:solidFill>
              </a:rPr>
              <a:t>Agenda</a:t>
            </a:r>
            <a:endParaRPr lang="en-US" sz="3200" dirty="0">
              <a:solidFill>
                <a:schemeClr val="accent3">
                  <a:lumMod val="75000"/>
                </a:schemeClr>
              </a:solidFill>
            </a:endParaRPr>
          </a:p>
        </p:txBody>
      </p:sp>
      <p:sp>
        <p:nvSpPr>
          <p:cNvPr id="31" name="TextBox 30">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35"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18960010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2BC4D4-C8C3-4027-A058-F2C84EE1844B}"/>
              </a:ext>
            </a:extLst>
          </p:cNvPr>
          <p:cNvGrpSpPr/>
          <p:nvPr/>
        </p:nvGrpSpPr>
        <p:grpSpPr>
          <a:xfrm>
            <a:off x="983432" y="1828439"/>
            <a:ext cx="3138494" cy="4083795"/>
            <a:chOff x="248645" y="157745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248645" y="1665926"/>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2000" dirty="0">
                  <a:solidFill>
                    <a:srgbClr val="031B03"/>
                  </a:solidFill>
                  <a:effectLst/>
                  <a:latin typeface="+mn-lt"/>
                </a:rPr>
                <a:t>The UI </a:t>
              </a:r>
              <a:r>
                <a:rPr lang="en-US" sz="2000" dirty="0" err="1">
                  <a:solidFill>
                    <a:srgbClr val="031B03"/>
                  </a:solidFill>
                  <a:effectLst/>
                  <a:latin typeface="+mn-lt"/>
                </a:rPr>
                <a:t>GreenMetric</a:t>
              </a:r>
              <a:r>
                <a:rPr lang="en-US" sz="2000" dirty="0">
                  <a:solidFill>
                    <a:srgbClr val="031B03"/>
                  </a:solidFill>
                  <a:effectLst/>
                  <a:latin typeface="+mn-lt"/>
                </a:rPr>
                <a:t> World University Rankings Session at </a:t>
              </a:r>
            </a:p>
            <a:p>
              <a:pPr algn="ctr"/>
              <a:r>
                <a:rPr lang="en-US" sz="2400" b="1" dirty="0">
                  <a:solidFill>
                    <a:srgbClr val="031B03"/>
                  </a:solidFill>
                  <a:effectLst/>
                </a:rPr>
                <a:t>IREG Forum 2017</a:t>
              </a:r>
              <a:endParaRPr lang="en-US" sz="2400" b="1" dirty="0">
                <a:solidFill>
                  <a:srgbClr val="031B03"/>
                </a:solidFill>
                <a:effectLst/>
                <a:latin typeface="+mn-lt"/>
              </a:endParaRPr>
            </a:p>
            <a:p>
              <a:pPr algn="ctr"/>
              <a:r>
                <a:rPr lang="en-US" sz="1600" dirty="0">
                  <a:solidFill>
                    <a:srgbClr val="031B03"/>
                  </a:solidFill>
                  <a:effectLst/>
                </a:rPr>
                <a:t>Doha, Qatar</a:t>
              </a:r>
            </a:p>
            <a:p>
              <a:pPr algn="ctr"/>
              <a:r>
                <a:rPr lang="en-US" sz="1600" dirty="0">
                  <a:solidFill>
                    <a:srgbClr val="031B03"/>
                  </a:solidFill>
                  <a:effectLst/>
                </a:rPr>
                <a:t>on 12-14 March, 2017</a:t>
              </a:r>
            </a:p>
            <a:p>
              <a:pPr algn="ctr"/>
              <a:endParaRPr lang="en-US" sz="1600" dirty="0">
                <a:solidFill>
                  <a:srgbClr val="031B03"/>
                </a:solidFill>
                <a:effectLst/>
                <a:latin typeface="+mn-lt"/>
              </a:endParaRPr>
            </a:p>
            <a:p>
              <a:pPr algn="ctr"/>
              <a:r>
                <a:rPr lang="en-US" sz="1800" b="1" dirty="0">
                  <a:solidFill>
                    <a:srgbClr val="031B03"/>
                  </a:solidFill>
                  <a:effectLst/>
                </a:rPr>
                <a:t>120 Participants from 35 Universities</a:t>
              </a:r>
              <a:endParaRPr lang="id-ID" sz="18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490824" y="157745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446260" y="480334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Gambar 3">
            <a:extLst>
              <a:ext uri="{FF2B5EF4-FFF2-40B4-BE49-F238E27FC236}">
                <a16:creationId xmlns:a16="http://schemas.microsoft.com/office/drawing/2014/main" id="{E07F1B95-9AD2-4C85-B337-19380FBD391D}"/>
              </a:ext>
            </a:extLst>
          </p:cNvPr>
          <p:cNvPicPr>
            <a:picLocks noChangeAspect="1"/>
          </p:cNvPicPr>
          <p:nvPr/>
        </p:nvPicPr>
        <p:blipFill rotWithShape="1">
          <a:blip r:embed="rId2">
            <a:extLst>
              <a:ext uri="{28A0092B-C50C-407E-A947-70E740481C1C}">
                <a14:useLocalDpi xmlns:a14="http://schemas.microsoft.com/office/drawing/2010/main" val="0"/>
              </a:ext>
            </a:extLst>
          </a:blip>
          <a:srcRect t="19460" b="6756"/>
          <a:stretch/>
        </p:blipFill>
        <p:spPr>
          <a:xfrm>
            <a:off x="5821119" y="1649050"/>
            <a:ext cx="4671688" cy="4595923"/>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216D311E-9423-4D72-95CA-4298934C8452}"/>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59EB17C-909A-476E-B9E2-CB8B32513C1D}"/>
              </a:ext>
            </a:extLst>
          </p:cNvPr>
          <p:cNvSpPr>
            <a:spLocks noGrp="1"/>
          </p:cNvSpPr>
          <p:nvPr>
            <p:ph type="title"/>
          </p:nvPr>
        </p:nvSpPr>
        <p:spPr>
          <a:xfrm>
            <a:off x="446260" y="357559"/>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International Exposure</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5145504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F595BA-D610-4587-A1FA-48AFE74599DC}"/>
              </a:ext>
            </a:extLst>
          </p:cNvPr>
          <p:cNvGrpSpPr/>
          <p:nvPr/>
        </p:nvGrpSpPr>
        <p:grpSpPr>
          <a:xfrm>
            <a:off x="548639" y="2014539"/>
            <a:ext cx="2955073" cy="3871394"/>
            <a:chOff x="548639" y="154553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48639" y="1634005"/>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UI </a:t>
              </a:r>
              <a:r>
                <a:rPr lang="en-US" sz="1800" dirty="0" err="1">
                  <a:solidFill>
                    <a:srgbClr val="031B03"/>
                  </a:solidFill>
                  <a:effectLst/>
                  <a:latin typeface="+mn-lt"/>
                </a:rPr>
                <a:t>GreenMetric</a:t>
              </a:r>
              <a:r>
                <a:rPr lang="en-US" sz="1800" dirty="0">
                  <a:solidFill>
                    <a:srgbClr val="031B03"/>
                  </a:solidFill>
                  <a:effectLst/>
                  <a:latin typeface="+mn-lt"/>
                </a:rPr>
                <a:t> World University Rankings Session at </a:t>
              </a:r>
            </a:p>
            <a:p>
              <a:pPr algn="ctr"/>
              <a:r>
                <a:rPr lang="en-US" sz="2000" b="1" dirty="0">
                  <a:solidFill>
                    <a:srgbClr val="031B03"/>
                  </a:solidFill>
                  <a:effectLst/>
                  <a:latin typeface="+mn-lt"/>
                </a:rPr>
                <a:t>The Sustainable University Network (SUN) </a:t>
              </a:r>
              <a:r>
                <a:rPr lang="en-US" sz="2000" b="1" dirty="0" err="1">
                  <a:solidFill>
                    <a:srgbClr val="031B03"/>
                  </a:solidFill>
                  <a:effectLst/>
                  <a:latin typeface="+mn-lt"/>
                </a:rPr>
                <a:t>Confrerence</a:t>
              </a:r>
              <a:endParaRPr lang="en-US" sz="2000" b="1" dirty="0">
                <a:solidFill>
                  <a:srgbClr val="031B03"/>
                </a:solidFill>
                <a:effectLst/>
                <a:latin typeface="+mn-lt"/>
              </a:endParaRPr>
            </a:p>
            <a:p>
              <a:pPr algn="ctr"/>
              <a:r>
                <a:rPr lang="en-US" sz="1600" dirty="0">
                  <a:solidFill>
                    <a:srgbClr val="031B03"/>
                  </a:solidFill>
                  <a:effectLst/>
                </a:rPr>
                <a:t>Bangkok, Thailand</a:t>
              </a:r>
            </a:p>
            <a:p>
              <a:pPr algn="ctr"/>
              <a:r>
                <a:rPr lang="id-ID" sz="1600" dirty="0">
                  <a:solidFill>
                    <a:srgbClr val="031B03"/>
                  </a:solidFill>
                  <a:effectLst/>
                  <a:latin typeface="+mn-lt"/>
                </a:rPr>
                <a:t>On </a:t>
              </a:r>
              <a:r>
                <a:rPr lang="id-ID" sz="1600" dirty="0" err="1">
                  <a:solidFill>
                    <a:srgbClr val="031B03"/>
                  </a:solidFill>
                  <a:effectLst/>
                  <a:latin typeface="+mn-lt"/>
                </a:rPr>
                <a:t>June</a:t>
              </a:r>
              <a:r>
                <a:rPr lang="id-ID" sz="1600" dirty="0">
                  <a:solidFill>
                    <a:srgbClr val="031B03"/>
                  </a:solidFill>
                  <a:effectLst/>
                  <a:latin typeface="+mn-lt"/>
                </a:rPr>
                <a:t> 14-17, 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dirty="0">
                  <a:solidFill>
                    <a:srgbClr val="031B03"/>
                  </a:solidFill>
                  <a:effectLst/>
                  <a:latin typeface="+mn-lt"/>
                </a:rPr>
                <a:t>11</a:t>
              </a:r>
              <a:r>
                <a:rPr lang="en-US" sz="1600" b="1" dirty="0">
                  <a:solidFill>
                    <a:srgbClr val="031B03"/>
                  </a:solidFill>
                  <a:effectLst/>
                </a:rPr>
                <a:t> Participants from 7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46253" y="154553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01689" y="477142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 name="Gambar 4">
            <a:extLst>
              <a:ext uri="{FF2B5EF4-FFF2-40B4-BE49-F238E27FC236}">
                <a16:creationId xmlns:a16="http://schemas.microsoft.com/office/drawing/2014/main" id="{F26EFF01-A325-4F3B-9141-55E9D3CBFD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854" y="1742031"/>
            <a:ext cx="6400001" cy="4270463"/>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09189880-1E57-4B66-94E0-F5357EB7CA33}"/>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BD6A7C2-7AC3-48FC-A04B-E3DF1017BD3C}"/>
              </a:ext>
            </a:extLst>
          </p:cNvPr>
          <p:cNvSpPr>
            <a:spLocks noGrp="1"/>
          </p:cNvSpPr>
          <p:nvPr>
            <p:ph type="title"/>
          </p:nvPr>
        </p:nvSpPr>
        <p:spPr>
          <a:xfrm>
            <a:off x="404798" y="354498"/>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UI GreenMetric Session </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07305028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E70693-E78B-4031-B394-2E7599F2960B}"/>
              </a:ext>
            </a:extLst>
          </p:cNvPr>
          <p:cNvGrpSpPr/>
          <p:nvPr/>
        </p:nvGrpSpPr>
        <p:grpSpPr>
          <a:xfrm>
            <a:off x="491468" y="1928435"/>
            <a:ext cx="3444292" cy="4092854"/>
            <a:chOff x="508826" y="179481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08826" y="1883285"/>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UI </a:t>
              </a:r>
              <a:r>
                <a:rPr lang="en-US" sz="1800" dirty="0" err="1">
                  <a:solidFill>
                    <a:srgbClr val="031B03"/>
                  </a:solidFill>
                  <a:effectLst/>
                  <a:latin typeface="+mn-lt"/>
                </a:rPr>
                <a:t>GreenMetric</a:t>
              </a:r>
              <a:r>
                <a:rPr lang="en-US" sz="1800" dirty="0">
                  <a:solidFill>
                    <a:srgbClr val="031B03"/>
                  </a:solidFill>
                  <a:effectLst/>
                  <a:latin typeface="+mn-lt"/>
                </a:rPr>
                <a:t> World University Rankings Session at </a:t>
              </a:r>
            </a:p>
            <a:p>
              <a:pPr algn="ctr"/>
              <a:r>
                <a:rPr lang="en-US" sz="2200" b="1" dirty="0">
                  <a:solidFill>
                    <a:srgbClr val="031B03"/>
                  </a:solidFill>
                  <a:effectLst/>
                </a:rPr>
                <a:t>The International Sustainable Campus Network (ISCN) Conference</a:t>
              </a:r>
            </a:p>
            <a:p>
              <a:pPr algn="ctr"/>
              <a:r>
                <a:rPr lang="en-US" sz="1600" dirty="0">
                  <a:solidFill>
                    <a:srgbClr val="031B03"/>
                  </a:solidFill>
                  <a:effectLst/>
                  <a:latin typeface="+mn-lt"/>
                </a:rPr>
                <a:t> </a:t>
              </a:r>
              <a:r>
                <a:rPr lang="en-US" sz="1800" dirty="0">
                  <a:solidFill>
                    <a:srgbClr val="031B03"/>
                  </a:solidFill>
                  <a:effectLst/>
                  <a:latin typeface="+mn-lt"/>
                </a:rPr>
                <a:t>Vancouver, Canada</a:t>
              </a:r>
              <a:endParaRPr lang="id-ID" sz="1800" dirty="0">
                <a:solidFill>
                  <a:srgbClr val="031B03"/>
                </a:solidFill>
                <a:effectLst/>
                <a:latin typeface="+mn-lt"/>
              </a:endParaRPr>
            </a:p>
            <a:p>
              <a:pPr algn="ctr"/>
              <a:r>
                <a:rPr lang="en-US" sz="1800" dirty="0">
                  <a:solidFill>
                    <a:srgbClr val="031B03"/>
                  </a:solidFill>
                  <a:effectLst/>
                  <a:latin typeface="+mn-lt"/>
                </a:rPr>
                <a:t>on 26-28 June 2017</a:t>
              </a:r>
            </a:p>
          </p:txBody>
        </p:sp>
        <p:sp>
          <p:nvSpPr>
            <p:cNvPr id="2" name="Persegi Panjang 1">
              <a:extLst>
                <a:ext uri="{FF2B5EF4-FFF2-40B4-BE49-F238E27FC236}">
                  <a16:creationId xmlns:a16="http://schemas.microsoft.com/office/drawing/2014/main" id="{3B7DEFEE-527B-4C34-8F61-0DFA9AAB0112}"/>
                </a:ext>
              </a:extLst>
            </p:cNvPr>
            <p:cNvSpPr/>
            <p:nvPr/>
          </p:nvSpPr>
          <p:spPr>
            <a:xfrm>
              <a:off x="706440" y="179481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661876" y="502070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 name="Gambar 4">
            <a:extLst>
              <a:ext uri="{FF2B5EF4-FFF2-40B4-BE49-F238E27FC236}">
                <a16:creationId xmlns:a16="http://schemas.microsoft.com/office/drawing/2014/main" id="{EC0FE342-1043-4B36-B37C-08A4CFD374E1}"/>
              </a:ext>
            </a:extLst>
          </p:cNvPr>
          <p:cNvPicPr>
            <a:picLocks noChangeAspect="1"/>
          </p:cNvPicPr>
          <p:nvPr/>
        </p:nvPicPr>
        <p:blipFill rotWithShape="1">
          <a:blip r:embed="rId2">
            <a:extLst>
              <a:ext uri="{28A0092B-C50C-407E-A947-70E740481C1C}">
                <a14:useLocalDpi xmlns:a14="http://schemas.microsoft.com/office/drawing/2010/main" val="0"/>
              </a:ext>
            </a:extLst>
          </a:blip>
          <a:srcRect b="11141"/>
          <a:stretch/>
        </p:blipFill>
        <p:spPr>
          <a:xfrm>
            <a:off x="4614119" y="1732772"/>
            <a:ext cx="6744753" cy="4496594"/>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CEEF85C1-90AF-40A1-8E57-32E10FB2F243}"/>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0FEE2C0-F009-46B9-B824-89A77392772F}"/>
              </a:ext>
            </a:extLst>
          </p:cNvPr>
          <p:cNvSpPr>
            <a:spLocks noGrp="1"/>
          </p:cNvSpPr>
          <p:nvPr>
            <p:ph type="title"/>
          </p:nvPr>
        </p:nvSpPr>
        <p:spPr>
          <a:xfrm>
            <a:off x="392586" y="330856"/>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International Exposure</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73648258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F4D0ACB-0632-494C-A67C-1BD9FAA506C3}"/>
              </a:ext>
            </a:extLst>
          </p:cNvPr>
          <p:cNvGrpSpPr/>
          <p:nvPr/>
        </p:nvGrpSpPr>
        <p:grpSpPr>
          <a:xfrm>
            <a:off x="349025" y="2141382"/>
            <a:ext cx="2961044" cy="3879906"/>
            <a:chOff x="457664" y="1631023"/>
            <a:chExt cx="2173629"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457664" y="1719495"/>
              <a:ext cx="2173629"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en-US" sz="2400" b="1" dirty="0">
                  <a:solidFill>
                    <a:srgbClr val="031B03"/>
                  </a:solidFill>
                  <a:effectLst/>
                </a:rPr>
                <a:t>University of El Bosque</a:t>
              </a:r>
            </a:p>
            <a:p>
              <a:pPr algn="ctr"/>
              <a:r>
                <a:rPr lang="en-US" sz="2000" dirty="0">
                  <a:solidFill>
                    <a:srgbClr val="031B03"/>
                  </a:solidFill>
                  <a:effectLst/>
                </a:rPr>
                <a:t>Colombia</a:t>
              </a:r>
              <a:endParaRPr lang="id-ID" sz="2000" dirty="0">
                <a:solidFill>
                  <a:srgbClr val="031B03"/>
                </a:solidFill>
                <a:effectLst/>
              </a:endParaRPr>
            </a:p>
            <a:p>
              <a:pPr algn="ctr"/>
              <a:r>
                <a:rPr lang="id-ID" sz="1600" dirty="0">
                  <a:solidFill>
                    <a:srgbClr val="031B03"/>
                  </a:solidFill>
                  <a:effectLst/>
                  <a:latin typeface="+mn-lt"/>
                </a:rPr>
                <a:t>On </a:t>
              </a:r>
              <a:r>
                <a:rPr lang="id-ID" sz="1600" dirty="0">
                  <a:solidFill>
                    <a:srgbClr val="031B03"/>
                  </a:solidFill>
                  <a:effectLst/>
                </a:rPr>
                <a:t>24-2</a:t>
              </a:r>
              <a:r>
                <a:rPr lang="en-US" sz="1600" dirty="0">
                  <a:solidFill>
                    <a:srgbClr val="031B03"/>
                  </a:solidFill>
                  <a:effectLst/>
                </a:rPr>
                <a:t>5</a:t>
              </a:r>
              <a:r>
                <a:rPr lang="id-ID" sz="1600" dirty="0">
                  <a:solidFill>
                    <a:srgbClr val="031B03"/>
                  </a:solidFill>
                  <a:effectLst/>
                </a:rPr>
                <a:t> August</a:t>
              </a:r>
              <a:r>
                <a:rPr lang="en-US" sz="1600" dirty="0">
                  <a:solidFill>
                    <a:srgbClr val="031B03"/>
                  </a:solidFill>
                  <a:effectLst/>
                </a:rPr>
                <a:t>, 2017</a:t>
              </a:r>
            </a:p>
            <a:p>
              <a:pPr algn="ctr"/>
              <a:endParaRPr lang="en-US" sz="1600" dirty="0">
                <a:solidFill>
                  <a:srgbClr val="031B03"/>
                </a:solidFill>
                <a:effectLst/>
                <a:latin typeface="+mn-lt"/>
              </a:endParaRPr>
            </a:p>
            <a:p>
              <a:pPr algn="ctr"/>
              <a:r>
                <a:rPr lang="en-US" sz="1600" b="1" dirty="0">
                  <a:solidFill>
                    <a:srgbClr val="031B03"/>
                  </a:solidFill>
                  <a:effectLst/>
                </a:rPr>
                <a:t>46 Participants from 11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655278" y="163102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610714" y="485691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2" name="Title 1">
            <a:extLst>
              <a:ext uri="{FF2B5EF4-FFF2-40B4-BE49-F238E27FC236}">
                <a16:creationId xmlns:a16="http://schemas.microsoft.com/office/drawing/2014/main" id="{003CBCC2-AE50-4CE4-AFFC-C55E8677A14A}"/>
              </a:ext>
            </a:extLst>
          </p:cNvPr>
          <p:cNvSpPr>
            <a:spLocks noGrp="1"/>
          </p:cNvSpPr>
          <p:nvPr>
            <p:ph type="title"/>
          </p:nvPr>
        </p:nvSpPr>
        <p:spPr>
          <a:xfrm>
            <a:off x="342386" y="536653"/>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pic>
        <p:nvPicPr>
          <p:cNvPr id="14" name="Gambar 13">
            <a:extLst>
              <a:ext uri="{FF2B5EF4-FFF2-40B4-BE49-F238E27FC236}">
                <a16:creationId xmlns:a16="http://schemas.microsoft.com/office/drawing/2014/main" id="{D0E64AFD-A115-474C-84DB-6D21C0AF3994}"/>
              </a:ext>
            </a:extLst>
          </p:cNvPr>
          <p:cNvPicPr>
            <a:picLocks noChangeAspect="1"/>
          </p:cNvPicPr>
          <p:nvPr/>
        </p:nvPicPr>
        <p:blipFill rotWithShape="1">
          <a:blip r:embed="rId2">
            <a:extLst>
              <a:ext uri="{28A0092B-C50C-407E-A947-70E740481C1C}">
                <a14:useLocalDpi xmlns:a14="http://schemas.microsoft.com/office/drawing/2010/main" val="0"/>
              </a:ext>
            </a:extLst>
          </a:blip>
          <a:srcRect l="3264" t="25507" r="5939" b="38867"/>
          <a:stretch/>
        </p:blipFill>
        <p:spPr>
          <a:xfrm>
            <a:off x="3579273" y="2416406"/>
            <a:ext cx="8301916" cy="3266165"/>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a:extLst>
              <a:ext uri="{FF2B5EF4-FFF2-40B4-BE49-F238E27FC236}">
                <a16:creationId xmlns:a16="http://schemas.microsoft.com/office/drawing/2014/main" id="{A5CC2794-55A4-41A1-9317-7C2075654530}"/>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24338622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A29258-6D62-4F6D-8E95-3E7AC3B3A1AB}"/>
              </a:ext>
            </a:extLst>
          </p:cNvPr>
          <p:cNvGrpSpPr/>
          <p:nvPr/>
        </p:nvGrpSpPr>
        <p:grpSpPr>
          <a:xfrm>
            <a:off x="316785" y="1870794"/>
            <a:ext cx="2731185" cy="3931477"/>
            <a:chOff x="538200" y="1760797"/>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38200" y="1849269"/>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en-US" sz="2000" b="1" dirty="0">
                  <a:solidFill>
                    <a:srgbClr val="031B03"/>
                  </a:solidFill>
                  <a:effectLst/>
                </a:rPr>
                <a:t>University of Sao Paulo (USP)</a:t>
              </a:r>
            </a:p>
            <a:p>
              <a:pPr algn="ctr"/>
              <a:r>
                <a:rPr lang="en-US" sz="1800" dirty="0">
                  <a:solidFill>
                    <a:srgbClr val="031B03"/>
                  </a:solidFill>
                  <a:effectLst/>
                </a:rPr>
                <a:t>Brazil</a:t>
              </a:r>
              <a:endParaRPr lang="id-ID" sz="1800" dirty="0">
                <a:solidFill>
                  <a:srgbClr val="031B03"/>
                </a:solidFill>
                <a:effectLst/>
              </a:endParaRPr>
            </a:p>
            <a:p>
              <a:pPr algn="ctr"/>
              <a:r>
                <a:rPr lang="id-ID" sz="1600" dirty="0">
                  <a:solidFill>
                    <a:srgbClr val="031B03"/>
                  </a:solidFill>
                  <a:effectLst/>
                  <a:latin typeface="+mn-lt"/>
                </a:rPr>
                <a:t>On </a:t>
              </a:r>
              <a:r>
                <a:rPr lang="id-ID" sz="1600" dirty="0">
                  <a:solidFill>
                    <a:srgbClr val="031B03"/>
                  </a:solidFill>
                  <a:effectLst/>
                </a:rPr>
                <a:t>2</a:t>
              </a:r>
              <a:r>
                <a:rPr lang="en-US" sz="1600" dirty="0">
                  <a:solidFill>
                    <a:srgbClr val="031B03"/>
                  </a:solidFill>
                  <a:effectLst/>
                </a:rPr>
                <a:t>7-28 </a:t>
              </a:r>
              <a:r>
                <a:rPr lang="id-ID" sz="1600" dirty="0">
                  <a:solidFill>
                    <a:srgbClr val="031B03"/>
                  </a:solidFill>
                  <a:effectLst/>
                </a:rPr>
                <a:t>August </a:t>
              </a:r>
              <a:r>
                <a:rPr lang="id-ID" sz="1600" dirty="0">
                  <a:solidFill>
                    <a:srgbClr val="031B03"/>
                  </a:solidFill>
                  <a:effectLst/>
                  <a:latin typeface="+mn-lt"/>
                </a:rPr>
                <a:t>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b="1" dirty="0">
                  <a:solidFill>
                    <a:srgbClr val="031B03"/>
                  </a:solidFill>
                  <a:effectLst/>
                </a:rPr>
                <a:t>37 Participants from 22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35814" y="1760797"/>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691250" y="4986689"/>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22" name="Gambar 21">
            <a:extLst>
              <a:ext uri="{FF2B5EF4-FFF2-40B4-BE49-F238E27FC236}">
                <a16:creationId xmlns:a16="http://schemas.microsoft.com/office/drawing/2014/main" id="{94ACD912-F312-4411-BAD0-EB517F5C93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3" t="32187" r="1844" b="23280"/>
          <a:stretch/>
        </p:blipFill>
        <p:spPr>
          <a:xfrm>
            <a:off x="3297883" y="2288886"/>
            <a:ext cx="8539280" cy="2985790"/>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7D4661A1-7630-4E41-AB0E-3853C02CF374}"/>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1ADBFB60-911C-4394-8298-FA6EB6CF0804}"/>
              </a:ext>
            </a:extLst>
          </p:cNvPr>
          <p:cNvSpPr>
            <a:spLocks noGrp="1"/>
          </p:cNvSpPr>
          <p:nvPr>
            <p:ph type="title"/>
          </p:nvPr>
        </p:nvSpPr>
        <p:spPr>
          <a:xfrm>
            <a:off x="342386" y="536653"/>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sp>
        <p:nvSpPr>
          <p:cNvPr id="13" name="TextBox 12">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5"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77305969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6991ED-40B2-45E0-875B-83E026954306}"/>
              </a:ext>
            </a:extLst>
          </p:cNvPr>
          <p:cNvGrpSpPr/>
          <p:nvPr/>
        </p:nvGrpSpPr>
        <p:grpSpPr>
          <a:xfrm>
            <a:off x="357359" y="1855614"/>
            <a:ext cx="2889571" cy="3910381"/>
            <a:chOff x="609361" y="1739701"/>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609361" y="1828173"/>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en-US" sz="2000" b="1" dirty="0" err="1">
                  <a:solidFill>
                    <a:srgbClr val="031B03"/>
                  </a:solidFill>
                  <a:effectLst/>
                </a:rPr>
                <a:t>Diponegoro</a:t>
              </a:r>
              <a:r>
                <a:rPr lang="en-US" sz="2000" b="1" dirty="0">
                  <a:solidFill>
                    <a:srgbClr val="031B03"/>
                  </a:solidFill>
                  <a:effectLst/>
                </a:rPr>
                <a:t> University </a:t>
              </a:r>
            </a:p>
            <a:p>
              <a:pPr algn="ctr"/>
              <a:r>
                <a:rPr lang="en-US" sz="1800" dirty="0">
                  <a:solidFill>
                    <a:srgbClr val="031B03"/>
                  </a:solidFill>
                  <a:effectLst/>
                </a:rPr>
                <a:t>Indonesia</a:t>
              </a:r>
              <a:endParaRPr lang="id-ID" sz="1800" dirty="0">
                <a:solidFill>
                  <a:srgbClr val="031B03"/>
                </a:solidFill>
                <a:effectLst/>
              </a:endParaRPr>
            </a:p>
            <a:p>
              <a:pPr algn="ctr"/>
              <a:r>
                <a:rPr lang="id-ID" sz="1600" dirty="0">
                  <a:solidFill>
                    <a:srgbClr val="031B03"/>
                  </a:solidFill>
                  <a:effectLst/>
                  <a:latin typeface="+mn-lt"/>
                </a:rPr>
                <a:t>On </a:t>
              </a:r>
              <a:r>
                <a:rPr lang="en-US" sz="1600" dirty="0">
                  <a:solidFill>
                    <a:srgbClr val="031B03"/>
                  </a:solidFill>
                  <a:effectLst/>
                  <a:latin typeface="+mn-lt"/>
                </a:rPr>
                <a:t>14 September</a:t>
              </a:r>
              <a:r>
                <a:rPr lang="id-ID" sz="1600" dirty="0">
                  <a:solidFill>
                    <a:srgbClr val="031B03"/>
                  </a:solidFill>
                  <a:effectLst/>
                  <a:latin typeface="+mn-lt"/>
                </a:rPr>
                <a:t>, 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b="1" dirty="0">
                  <a:solidFill>
                    <a:srgbClr val="031B03"/>
                  </a:solidFill>
                  <a:effectLst/>
                </a:rPr>
                <a:t>78 Participants from 38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806975" y="1739701"/>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62411" y="496559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8" name="Gambar 17">
            <a:extLst>
              <a:ext uri="{FF2B5EF4-FFF2-40B4-BE49-F238E27FC236}">
                <a16:creationId xmlns:a16="http://schemas.microsoft.com/office/drawing/2014/main" id="{937F8AAC-1C66-4817-8811-3AE04678B7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74" t="46356" r="6580" b="23672"/>
          <a:stretch/>
        </p:blipFill>
        <p:spPr>
          <a:xfrm>
            <a:off x="3438692" y="2465440"/>
            <a:ext cx="8401534" cy="2899851"/>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76EF6389-A8E5-422F-A88B-708721C459BA}"/>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150205DC-6A68-48B5-9CA1-E780142B6D50}"/>
              </a:ext>
            </a:extLst>
          </p:cNvPr>
          <p:cNvSpPr>
            <a:spLocks noGrp="1"/>
          </p:cNvSpPr>
          <p:nvPr>
            <p:ph type="title"/>
          </p:nvPr>
        </p:nvSpPr>
        <p:spPr>
          <a:xfrm>
            <a:off x="342386" y="536653"/>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7"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80795619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9E90E9-EA0F-4AC7-A93A-665CD662D822}"/>
              </a:ext>
            </a:extLst>
          </p:cNvPr>
          <p:cNvGrpSpPr/>
          <p:nvPr/>
        </p:nvGrpSpPr>
        <p:grpSpPr>
          <a:xfrm>
            <a:off x="372245" y="1679853"/>
            <a:ext cx="3005461" cy="4208724"/>
            <a:chOff x="562325" y="1596540"/>
            <a:chExt cx="2399522" cy="3953341"/>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62325" y="1685012"/>
              <a:ext cx="2399522" cy="3760850"/>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600" dirty="0">
                  <a:solidFill>
                    <a:srgbClr val="031B03"/>
                  </a:solidFill>
                  <a:effectLst/>
                  <a:latin typeface="+mn-lt"/>
                </a:rPr>
                <a:t>The UI </a:t>
              </a:r>
              <a:r>
                <a:rPr lang="en-US" sz="1600" dirty="0" err="1">
                  <a:solidFill>
                    <a:srgbClr val="031B03"/>
                  </a:solidFill>
                  <a:effectLst/>
                  <a:latin typeface="+mn-lt"/>
                </a:rPr>
                <a:t>GreenMetric</a:t>
              </a:r>
              <a:r>
                <a:rPr lang="en-US" sz="1600" dirty="0">
                  <a:solidFill>
                    <a:srgbClr val="031B03"/>
                  </a:solidFill>
                  <a:effectLst/>
                  <a:latin typeface="+mn-lt"/>
                </a:rPr>
                <a:t> World University Rankings Session in collaboration with </a:t>
              </a:r>
              <a:r>
                <a:rPr lang="en-US" sz="1600" b="1" dirty="0">
                  <a:solidFill>
                    <a:srgbClr val="031B03"/>
                  </a:solidFill>
                  <a:effectLst/>
                  <a:latin typeface="+mn-lt"/>
                </a:rPr>
                <a:t>NPUST</a:t>
              </a:r>
              <a:r>
                <a:rPr lang="en-US" sz="1600" dirty="0">
                  <a:solidFill>
                    <a:srgbClr val="031B03"/>
                  </a:solidFill>
                  <a:effectLst/>
                  <a:latin typeface="+mn-lt"/>
                </a:rPr>
                <a:t> and </a:t>
              </a:r>
              <a:r>
                <a:rPr lang="en-US" sz="1600" b="1" dirty="0">
                  <a:solidFill>
                    <a:srgbClr val="031B03"/>
                  </a:solidFill>
                  <a:effectLst/>
                  <a:latin typeface="+mn-lt"/>
                </a:rPr>
                <a:t>NCKU</a:t>
              </a:r>
              <a:r>
                <a:rPr lang="en-US" sz="1600" dirty="0">
                  <a:solidFill>
                    <a:srgbClr val="031B03"/>
                  </a:solidFill>
                  <a:effectLst/>
                  <a:latin typeface="+mn-lt"/>
                </a:rPr>
                <a:t> at </a:t>
              </a:r>
            </a:p>
            <a:p>
              <a:pPr algn="ctr"/>
              <a:r>
                <a:rPr lang="en-US" sz="2000" b="1" dirty="0">
                  <a:solidFill>
                    <a:srgbClr val="031B03"/>
                  </a:solidFill>
                  <a:effectLst/>
                </a:rPr>
                <a:t>The 3rd General Assembly Green University Union of Taiwan (GUUT) 2017</a:t>
              </a:r>
            </a:p>
            <a:p>
              <a:pPr algn="ctr"/>
              <a:r>
                <a:rPr lang="en-US" sz="1600" dirty="0">
                  <a:solidFill>
                    <a:srgbClr val="031B03"/>
                  </a:solidFill>
                  <a:effectLst/>
                  <a:latin typeface="+mn-lt"/>
                </a:rPr>
                <a:t> </a:t>
              </a:r>
              <a:r>
                <a:rPr lang="en-US" sz="1600" dirty="0" err="1">
                  <a:solidFill>
                    <a:srgbClr val="031B03"/>
                  </a:solidFill>
                  <a:effectLst/>
                  <a:latin typeface="+mn-lt"/>
                </a:rPr>
                <a:t>Nantau</a:t>
              </a:r>
              <a:r>
                <a:rPr lang="en-US" sz="1600" dirty="0">
                  <a:solidFill>
                    <a:srgbClr val="031B03"/>
                  </a:solidFill>
                  <a:effectLst/>
                  <a:latin typeface="+mn-lt"/>
                </a:rPr>
                <a:t>, Taiwan</a:t>
              </a:r>
              <a:endParaRPr lang="id-ID" sz="1400" dirty="0">
                <a:solidFill>
                  <a:srgbClr val="031B03"/>
                </a:solidFill>
                <a:effectLst/>
                <a:latin typeface="+mn-lt"/>
              </a:endParaRPr>
            </a:p>
            <a:p>
              <a:pPr algn="ctr"/>
              <a:r>
                <a:rPr lang="en-US" sz="1600" dirty="0">
                  <a:solidFill>
                    <a:srgbClr val="031B03"/>
                  </a:solidFill>
                  <a:effectLst/>
                  <a:latin typeface="+mn-lt"/>
                </a:rPr>
                <a:t>on 22 September 2017</a:t>
              </a:r>
            </a:p>
            <a:p>
              <a:pPr algn="ctr"/>
              <a:endParaRPr lang="en-US" sz="1600" dirty="0">
                <a:solidFill>
                  <a:srgbClr val="031B03"/>
                </a:solidFill>
                <a:effectLst/>
                <a:latin typeface="+mn-lt"/>
              </a:endParaRPr>
            </a:p>
            <a:p>
              <a:pPr algn="ctr"/>
              <a:r>
                <a:rPr lang="en-US" sz="1600" b="1" dirty="0">
                  <a:solidFill>
                    <a:srgbClr val="031B03"/>
                  </a:solidFill>
                  <a:effectLst/>
                </a:rPr>
                <a:t>48 Participants from 43 Universities</a:t>
              </a:r>
              <a:endParaRPr lang="en-US" sz="1600" dirty="0">
                <a:solidFill>
                  <a:srgbClr val="031B03"/>
                </a:solidFill>
                <a:effectLst/>
                <a:latin typeface="+mn-l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59939" y="1596540"/>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24222" y="5397176"/>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4" name="Gambar 13">
            <a:extLst>
              <a:ext uri="{FF2B5EF4-FFF2-40B4-BE49-F238E27FC236}">
                <a16:creationId xmlns:a16="http://schemas.microsoft.com/office/drawing/2014/main" id="{F4B52249-FD8B-489D-8E86-5E5E86834540}"/>
              </a:ext>
            </a:extLst>
          </p:cNvPr>
          <p:cNvPicPr>
            <a:picLocks noChangeAspect="1"/>
          </p:cNvPicPr>
          <p:nvPr/>
        </p:nvPicPr>
        <p:blipFill rotWithShape="1">
          <a:blip r:embed="rId2">
            <a:extLst>
              <a:ext uri="{28A0092B-C50C-407E-A947-70E740481C1C}">
                <a14:useLocalDpi xmlns:a14="http://schemas.microsoft.com/office/drawing/2010/main" val="0"/>
              </a:ext>
            </a:extLst>
          </a:blip>
          <a:srcRect l="3240" t="8196" r="4910"/>
          <a:stretch/>
        </p:blipFill>
        <p:spPr>
          <a:xfrm>
            <a:off x="3696467" y="2115838"/>
            <a:ext cx="8105222" cy="3296122"/>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F0E6AD9-852E-462A-B09F-787EEA59405C}"/>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18A06CEC-B03F-4D23-AE76-A4DD1D68C0AC}"/>
              </a:ext>
            </a:extLst>
          </p:cNvPr>
          <p:cNvSpPr>
            <a:spLocks noGrp="1"/>
          </p:cNvSpPr>
          <p:nvPr>
            <p:ph type="title"/>
          </p:nvPr>
        </p:nvSpPr>
        <p:spPr>
          <a:xfrm>
            <a:off x="404798" y="354498"/>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UI GreenMetric Session </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5"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75414864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B21CFD1-23B1-4EAF-B76C-2C2350E9F4E4}"/>
              </a:ext>
            </a:extLst>
          </p:cNvPr>
          <p:cNvGrpSpPr/>
          <p:nvPr/>
        </p:nvGrpSpPr>
        <p:grpSpPr>
          <a:xfrm>
            <a:off x="624544" y="1882863"/>
            <a:ext cx="3095192" cy="4145169"/>
            <a:chOff x="624544" y="188286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624544" y="1971335"/>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2000" dirty="0">
                  <a:solidFill>
                    <a:srgbClr val="031B03"/>
                  </a:solidFill>
                  <a:effectLst/>
                  <a:latin typeface="+mn-lt"/>
                </a:rPr>
                <a:t>The UI </a:t>
              </a:r>
              <a:r>
                <a:rPr lang="en-US" sz="2000" dirty="0" err="1">
                  <a:solidFill>
                    <a:srgbClr val="031B03"/>
                  </a:solidFill>
                  <a:effectLst/>
                  <a:latin typeface="+mn-lt"/>
                </a:rPr>
                <a:t>GreenMetric</a:t>
              </a:r>
              <a:r>
                <a:rPr lang="en-US" sz="2000" dirty="0">
                  <a:solidFill>
                    <a:srgbClr val="031B03"/>
                  </a:solidFill>
                  <a:effectLst/>
                  <a:latin typeface="+mn-lt"/>
                </a:rPr>
                <a:t> World University Rankings Session at </a:t>
              </a:r>
            </a:p>
            <a:p>
              <a:pPr algn="ctr"/>
              <a:r>
                <a:rPr lang="en-US" sz="2000" b="1" dirty="0">
                  <a:solidFill>
                    <a:srgbClr val="031B03"/>
                  </a:solidFill>
                  <a:effectLst/>
                </a:rPr>
                <a:t>The World Education Day (WED) 2017</a:t>
              </a:r>
            </a:p>
            <a:p>
              <a:pPr algn="ctr"/>
              <a:r>
                <a:rPr lang="en-US" sz="1800" dirty="0">
                  <a:solidFill>
                    <a:srgbClr val="031B03"/>
                  </a:solidFill>
                  <a:effectLst/>
                </a:rPr>
                <a:t>Dalian, China</a:t>
              </a:r>
            </a:p>
            <a:p>
              <a:pPr algn="ctr"/>
              <a:r>
                <a:rPr lang="en-US" sz="1800" dirty="0">
                  <a:solidFill>
                    <a:srgbClr val="031B03"/>
                  </a:solidFill>
                  <a:effectLst/>
                </a:rPr>
                <a:t>on 27 29 September 2017</a:t>
              </a:r>
            </a:p>
          </p:txBody>
        </p:sp>
        <p:sp>
          <p:nvSpPr>
            <p:cNvPr id="2" name="Persegi Panjang 1">
              <a:extLst>
                <a:ext uri="{FF2B5EF4-FFF2-40B4-BE49-F238E27FC236}">
                  <a16:creationId xmlns:a16="http://schemas.microsoft.com/office/drawing/2014/main" id="{3B7DEFEE-527B-4C34-8F61-0DFA9AAB0112}"/>
                </a:ext>
              </a:extLst>
            </p:cNvPr>
            <p:cNvSpPr/>
            <p:nvPr/>
          </p:nvSpPr>
          <p:spPr>
            <a:xfrm>
              <a:off x="822158" y="188286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77594" y="510875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 name="Gambar 12">
            <a:extLst>
              <a:ext uri="{FF2B5EF4-FFF2-40B4-BE49-F238E27FC236}">
                <a16:creationId xmlns:a16="http://schemas.microsoft.com/office/drawing/2014/main" id="{19AFD26B-3243-48F2-A069-4A646A6F7D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12"/>
          <a:stretch/>
        </p:blipFill>
        <p:spPr>
          <a:xfrm>
            <a:off x="4064005" y="1914739"/>
            <a:ext cx="7350793" cy="4145169"/>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12EED0D1-8F12-4211-9E02-AC85A39BC42D}"/>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9C9C9D67-A3E3-4268-8642-58F551199974}"/>
              </a:ext>
            </a:extLst>
          </p:cNvPr>
          <p:cNvSpPr>
            <a:spLocks noGrp="1"/>
          </p:cNvSpPr>
          <p:nvPr>
            <p:ph type="title"/>
          </p:nvPr>
        </p:nvSpPr>
        <p:spPr>
          <a:xfrm>
            <a:off x="392586" y="330856"/>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International Exposure</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4"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97143287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69122"/>
          <a:stretch/>
        </p:blipFill>
        <p:spPr>
          <a:xfrm>
            <a:off x="293103" y="260648"/>
            <a:ext cx="2497375" cy="6328516"/>
          </a:xfrm>
        </p:spPr>
      </p:pic>
      <p:sp>
        <p:nvSpPr>
          <p:cNvPr id="5" name="Title 6"/>
          <p:cNvSpPr txBox="1">
            <a:spLocks/>
          </p:cNvSpPr>
          <p:nvPr/>
        </p:nvSpPr>
        <p:spPr>
          <a:xfrm>
            <a:off x="2856354" y="272363"/>
            <a:ext cx="7599293" cy="1068935"/>
          </a:xfrm>
          <a:prstGeom prst="rect">
            <a:avLst/>
          </a:prstGeom>
          <a:noFill/>
          <a:ln>
            <a:noFill/>
          </a:ln>
          <a:effectLst>
            <a:outerShdw blurRad="50800" dist="38100" dir="2700000" algn="ctr" rotWithShape="0">
              <a:schemeClr val="tx1">
                <a:alpha val="84000"/>
              </a:schemeClr>
            </a:outerShdw>
          </a:effectLst>
        </p:spPr>
        <p:txBody>
          <a:bodyPr vert="horz" lIns="91440" tIns="45720" rIns="91440" bIns="45720" rtlCol="0" anchor="ctr">
            <a:noAutofit/>
          </a:bodyPr>
          <a:lstStyle>
            <a:lvl1pPr algn="l" defTabSz="914400" rtl="0" eaLnBrk="1" latinLnBrk="0" hangingPunct="1">
              <a:spcBef>
                <a:spcPct val="0"/>
              </a:spcBef>
              <a:buNone/>
              <a:defRPr sz="3600" kern="1200">
                <a:solidFill>
                  <a:srgbClr val="92D050"/>
                </a:solidFill>
                <a:latin typeface="+mj-lt"/>
                <a:ea typeface="+mj-ea"/>
                <a:cs typeface="+mj-cs"/>
              </a:defRPr>
            </a:lvl1pPr>
          </a:lstStyle>
          <a:p>
            <a:r>
              <a:rPr lang="en-US" sz="4800" dirty="0">
                <a:solidFill>
                  <a:schemeClr val="bg1"/>
                </a:solidFill>
                <a:effectLst>
                  <a:outerShdw blurRad="38100" dist="38100" dir="2700000" algn="tl">
                    <a:srgbClr val="000000">
                      <a:alpha val="43137"/>
                    </a:srgbClr>
                  </a:outerShdw>
                </a:effectLst>
              </a:rPr>
              <a:t>What is UI </a:t>
            </a:r>
            <a:r>
              <a:rPr lang="en-US" sz="4800" dirty="0" err="1">
                <a:solidFill>
                  <a:schemeClr val="bg1"/>
                </a:solidFill>
                <a:effectLst>
                  <a:outerShdw blurRad="38100" dist="38100" dir="2700000" algn="tl">
                    <a:srgbClr val="000000">
                      <a:alpha val="43137"/>
                    </a:srgbClr>
                  </a:outerShdw>
                </a:effectLst>
              </a:rPr>
              <a:t>GreenMetric</a:t>
            </a:r>
            <a:r>
              <a:rPr lang="en-US" sz="4800" dirty="0">
                <a:solidFill>
                  <a:schemeClr val="bg1"/>
                </a:solidFill>
                <a:effectLst>
                  <a:outerShdw blurRad="38100" dist="38100" dir="2700000" algn="tl">
                    <a:srgbClr val="000000">
                      <a:alpha val="43137"/>
                    </a:srgbClr>
                  </a:outerShdw>
                </a:effectLst>
              </a:rPr>
              <a:t>?</a:t>
            </a:r>
          </a:p>
        </p:txBody>
      </p:sp>
      <p:pic>
        <p:nvPicPr>
          <p:cNvPr id="8" name="Gambar 2"/>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1667555" y="6551473"/>
            <a:ext cx="305410" cy="289363"/>
          </a:xfrm>
          <a:prstGeom prst="rect">
            <a:avLst/>
          </a:prstGeom>
        </p:spPr>
      </p:pic>
      <p:pic>
        <p:nvPicPr>
          <p:cNvPr id="13" name="Picture 12" descr="http://appalachianmagazine.org/sites/default/files/stories/aashe-sta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1839" y="1266436"/>
            <a:ext cx="1349834" cy="1349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ext uri="{D42A27DB-BD31-4B8C-83A1-F6EECF244321}">
                <p14:modId xmlns:p14="http://schemas.microsoft.com/office/powerpoint/2010/main" val="7218449"/>
              </p:ext>
            </p:extLst>
          </p:nvPr>
        </p:nvGraphicFramePr>
        <p:xfrm>
          <a:off x="4890013" y="2027019"/>
          <a:ext cx="5086734" cy="4024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a:extLst>
              <a:ext uri="{FF2B5EF4-FFF2-40B4-BE49-F238E27FC236}">
                <a16:creationId xmlns:a16="http://schemas.microsoft.com/office/drawing/2014/main" id="{339220A4-4016-4622-8435-0F04179071CF}"/>
              </a:ext>
            </a:extLst>
          </p:cNvPr>
          <p:cNvGrpSpPr/>
          <p:nvPr/>
        </p:nvGrpSpPr>
        <p:grpSpPr>
          <a:xfrm>
            <a:off x="4367808" y="1736093"/>
            <a:ext cx="5368260" cy="4639064"/>
            <a:chOff x="4561753" y="1523781"/>
            <a:chExt cx="5368260" cy="4639064"/>
          </a:xfrm>
        </p:grpSpPr>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4001" y="5304920"/>
              <a:ext cx="1832460" cy="857925"/>
            </a:xfrm>
            <a:prstGeom prst="rect">
              <a:avLst/>
            </a:prstGeom>
          </p:spPr>
        </p:pic>
        <p:pic>
          <p:nvPicPr>
            <p:cNvPr id="10" name="Picture 4" descr="http://www.iu.qs.com/wp-content/uploads/2012/09/World-University-Rankings-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37153">
              <a:off x="4970097" y="1523781"/>
              <a:ext cx="2884620" cy="760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shanghairanking.com/image/ARWU.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220782">
              <a:off x="4561753" y="3671166"/>
              <a:ext cx="2914650" cy="9810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E2ACBD9-37DD-4054-AA67-8CA68527DCD5}"/>
                </a:ext>
              </a:extLst>
            </p:cNvPr>
            <p:cNvGrpSpPr/>
            <p:nvPr/>
          </p:nvGrpSpPr>
          <p:grpSpPr>
            <a:xfrm>
              <a:off x="4922560" y="1691774"/>
              <a:ext cx="5007453" cy="2928623"/>
              <a:chOff x="4922560" y="1691774"/>
              <a:chExt cx="5007453" cy="2928623"/>
            </a:xfrm>
          </p:grpSpPr>
          <p:pic>
            <p:nvPicPr>
              <p:cNvPr id="11" name="Picture 6" descr="https://www.timeshighereducation.com/sites/default/themes/custom/the_responsive/img/social/ranking-dataset-shar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71" t="21952" r="4018" b="22063"/>
              <a:stretch/>
            </p:blipFill>
            <p:spPr bwMode="auto">
              <a:xfrm rot="331080">
                <a:off x="4922560" y="2510949"/>
                <a:ext cx="2493582" cy="786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l="3911" b="24511"/>
              <a:stretch/>
            </p:blipFill>
            <p:spPr>
              <a:xfrm rot="675211">
                <a:off x="7562291" y="2990081"/>
                <a:ext cx="2367722" cy="1630316"/>
              </a:xfrm>
              <a:prstGeom prst="rect">
                <a:avLst/>
              </a:prstGeom>
            </p:spPr>
          </p:pic>
          <p:pic>
            <p:nvPicPr>
              <p:cNvPr id="16" name="Picture 12" descr="https://peopleandplanet.org/sites/default/files/styles/large/public/logos/gl14-logo-square-600px.png?itok=4gGP3_4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58955" y="1691774"/>
                <a:ext cx="1216377" cy="12082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20">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22"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51501856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E5102F-5176-44A9-8C9A-A4A948950907}"/>
              </a:ext>
            </a:extLst>
          </p:cNvPr>
          <p:cNvGrpSpPr/>
          <p:nvPr/>
        </p:nvGrpSpPr>
        <p:grpSpPr>
          <a:xfrm>
            <a:off x="356460" y="1910216"/>
            <a:ext cx="2878645" cy="4058367"/>
            <a:chOff x="548189" y="1879496"/>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48189" y="1967968"/>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en-US" sz="2000" b="1" dirty="0">
                  <a:solidFill>
                    <a:srgbClr val="031B03"/>
                  </a:solidFill>
                  <a:effectLst/>
                </a:rPr>
                <a:t>University of Bologna </a:t>
              </a:r>
            </a:p>
            <a:p>
              <a:pPr algn="ctr"/>
              <a:r>
                <a:rPr lang="en-US" sz="1800" dirty="0">
                  <a:solidFill>
                    <a:srgbClr val="031B03"/>
                  </a:solidFill>
                  <a:effectLst/>
                </a:rPr>
                <a:t>Italy</a:t>
              </a:r>
              <a:endParaRPr lang="id-ID" sz="1800" dirty="0">
                <a:solidFill>
                  <a:srgbClr val="031B03"/>
                </a:solidFill>
                <a:effectLst/>
              </a:endParaRPr>
            </a:p>
            <a:p>
              <a:pPr algn="ctr"/>
              <a:r>
                <a:rPr lang="id-ID" sz="1600" dirty="0">
                  <a:solidFill>
                    <a:srgbClr val="031B03"/>
                  </a:solidFill>
                  <a:effectLst/>
                  <a:latin typeface="+mn-lt"/>
                </a:rPr>
                <a:t>On </a:t>
              </a:r>
              <a:r>
                <a:rPr lang="en-US" sz="1600" dirty="0">
                  <a:solidFill>
                    <a:srgbClr val="031B03"/>
                  </a:solidFill>
                  <a:effectLst/>
                  <a:latin typeface="+mn-lt"/>
                </a:rPr>
                <a:t>29 September</a:t>
              </a:r>
              <a:r>
                <a:rPr lang="id-ID" sz="1600" dirty="0">
                  <a:solidFill>
                    <a:srgbClr val="031B03"/>
                  </a:solidFill>
                  <a:effectLst/>
                  <a:latin typeface="+mn-lt"/>
                </a:rPr>
                <a:t>, 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b="1" dirty="0">
                  <a:solidFill>
                    <a:srgbClr val="031B03"/>
                  </a:solidFill>
                  <a:effectLst/>
                </a:rPr>
                <a:t>60 Participants from 30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45803" y="1879496"/>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01239" y="5105388"/>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 name="Gambar 4">
            <a:extLst>
              <a:ext uri="{FF2B5EF4-FFF2-40B4-BE49-F238E27FC236}">
                <a16:creationId xmlns:a16="http://schemas.microsoft.com/office/drawing/2014/main" id="{6B21339C-2D5F-446C-81A8-A83F388F63C3}"/>
              </a:ext>
            </a:extLst>
          </p:cNvPr>
          <p:cNvPicPr>
            <a:picLocks noChangeAspect="1"/>
          </p:cNvPicPr>
          <p:nvPr/>
        </p:nvPicPr>
        <p:blipFill rotWithShape="1">
          <a:blip r:embed="rId2">
            <a:extLst>
              <a:ext uri="{28A0092B-C50C-407E-A947-70E740481C1C}">
                <a14:useLocalDpi xmlns:a14="http://schemas.microsoft.com/office/drawing/2010/main" val="0"/>
              </a:ext>
            </a:extLst>
          </a:blip>
          <a:srcRect l="4900" r="2638"/>
          <a:stretch/>
        </p:blipFill>
        <p:spPr>
          <a:xfrm>
            <a:off x="3541571" y="1887797"/>
            <a:ext cx="8318966" cy="4058367"/>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3A30643F-C764-4A6A-B253-AE23203D4568}"/>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8EA52ED-2446-48F6-9913-DEC3F0DACBF0}"/>
              </a:ext>
            </a:extLst>
          </p:cNvPr>
          <p:cNvSpPr>
            <a:spLocks noGrp="1"/>
          </p:cNvSpPr>
          <p:nvPr>
            <p:ph type="title"/>
          </p:nvPr>
        </p:nvSpPr>
        <p:spPr>
          <a:xfrm>
            <a:off x="392586" y="406272"/>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96441170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F88F01-7C2C-4E36-A576-51337CCA28F5}"/>
              </a:ext>
            </a:extLst>
          </p:cNvPr>
          <p:cNvGrpSpPr/>
          <p:nvPr/>
        </p:nvGrpSpPr>
        <p:grpSpPr>
          <a:xfrm>
            <a:off x="307228" y="2114866"/>
            <a:ext cx="2905092" cy="3664920"/>
            <a:chOff x="598620" y="188286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98620" y="1971336"/>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en-US" sz="2000" b="1" dirty="0">
                  <a:solidFill>
                    <a:srgbClr val="031B03"/>
                  </a:solidFill>
                  <a:effectLst/>
                </a:rPr>
                <a:t>Aalborg University </a:t>
              </a:r>
              <a:r>
                <a:rPr lang="en-US" sz="1800" dirty="0">
                  <a:solidFill>
                    <a:srgbClr val="031B03"/>
                  </a:solidFill>
                  <a:effectLst/>
                </a:rPr>
                <a:t>Denmark</a:t>
              </a:r>
              <a:endParaRPr lang="id-ID" sz="1800" dirty="0">
                <a:solidFill>
                  <a:srgbClr val="031B03"/>
                </a:solidFill>
                <a:effectLst/>
              </a:endParaRPr>
            </a:p>
            <a:p>
              <a:pPr algn="ctr"/>
              <a:r>
                <a:rPr lang="id-ID" sz="1600" dirty="0">
                  <a:solidFill>
                    <a:srgbClr val="031B03"/>
                  </a:solidFill>
                  <a:effectLst/>
                  <a:latin typeface="+mn-lt"/>
                </a:rPr>
                <a:t>On </a:t>
              </a:r>
              <a:r>
                <a:rPr lang="en-US" sz="1600" dirty="0">
                  <a:solidFill>
                    <a:srgbClr val="031B03"/>
                  </a:solidFill>
                  <a:effectLst/>
                  <a:latin typeface="+mn-lt"/>
                </a:rPr>
                <a:t>3 October</a:t>
              </a:r>
              <a:r>
                <a:rPr lang="id-ID" sz="1600" dirty="0">
                  <a:solidFill>
                    <a:srgbClr val="031B03"/>
                  </a:solidFill>
                  <a:effectLst/>
                  <a:latin typeface="+mn-lt"/>
                </a:rPr>
                <a:t>, 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b="1" dirty="0">
                  <a:solidFill>
                    <a:srgbClr val="031B03"/>
                  </a:solidFill>
                  <a:effectLst/>
                </a:rPr>
                <a:t>15 Participants from 4 Universities</a:t>
              </a:r>
              <a:endParaRPr lang="id-ID" sz="1600" b="1" dirty="0">
                <a:solidFill>
                  <a:srgbClr val="031B03"/>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96234" y="188286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51670" y="510875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28" name="Gambar 27">
            <a:extLst>
              <a:ext uri="{FF2B5EF4-FFF2-40B4-BE49-F238E27FC236}">
                <a16:creationId xmlns:a16="http://schemas.microsoft.com/office/drawing/2014/main" id="{2C861964-206F-47C3-9E7E-C486AA6FC9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8"/>
          <a:stretch/>
        </p:blipFill>
        <p:spPr>
          <a:xfrm>
            <a:off x="3671637" y="2106501"/>
            <a:ext cx="8213135" cy="3681651"/>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A5D27972-BE01-4CC6-BA49-41B4C07A2727}"/>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923CF5D4-818E-4C9A-B818-B28182221D18}"/>
              </a:ext>
            </a:extLst>
          </p:cNvPr>
          <p:cNvSpPr>
            <a:spLocks noGrp="1"/>
          </p:cNvSpPr>
          <p:nvPr>
            <p:ph type="title"/>
          </p:nvPr>
        </p:nvSpPr>
        <p:spPr>
          <a:xfrm>
            <a:off x="342386" y="536653"/>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28446345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A85B805-0CBA-4FAC-AD95-C5D56A657699}"/>
              </a:ext>
            </a:extLst>
          </p:cNvPr>
          <p:cNvGrpSpPr/>
          <p:nvPr/>
        </p:nvGrpSpPr>
        <p:grpSpPr>
          <a:xfrm>
            <a:off x="581362" y="1759385"/>
            <a:ext cx="2994478" cy="4215303"/>
            <a:chOff x="293210" y="157745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293210" y="1665925"/>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UI </a:t>
              </a:r>
              <a:r>
                <a:rPr lang="en-US" sz="1800" dirty="0" err="1">
                  <a:solidFill>
                    <a:srgbClr val="031B03"/>
                  </a:solidFill>
                  <a:effectLst/>
                  <a:latin typeface="+mn-lt"/>
                </a:rPr>
                <a:t>GreenMetric</a:t>
              </a:r>
              <a:r>
                <a:rPr lang="en-US" sz="1800" dirty="0">
                  <a:solidFill>
                    <a:srgbClr val="031B03"/>
                  </a:solidFill>
                  <a:effectLst/>
                  <a:latin typeface="+mn-lt"/>
                </a:rPr>
                <a:t> World University Rankings Session at </a:t>
              </a:r>
            </a:p>
            <a:p>
              <a:pPr algn="ctr"/>
              <a:r>
                <a:rPr lang="en-US" sz="2000" b="1" dirty="0">
                  <a:solidFill>
                    <a:srgbClr val="031B03"/>
                  </a:solidFill>
                  <a:effectLst/>
                </a:rPr>
                <a:t>The Association for the Advancement of Sustainability in Higher </a:t>
              </a:r>
              <a:r>
                <a:rPr lang="en-US" sz="2000" b="1" dirty="0" err="1">
                  <a:solidFill>
                    <a:srgbClr val="031B03"/>
                  </a:solidFill>
                  <a:effectLst/>
                </a:rPr>
                <a:t>Educatio</a:t>
              </a:r>
              <a:r>
                <a:rPr lang="id-ID" sz="2000" b="1" dirty="0">
                  <a:solidFill>
                    <a:srgbClr val="031B03"/>
                  </a:solidFill>
                  <a:effectLst/>
                </a:rPr>
                <a:t>n</a:t>
              </a:r>
              <a:r>
                <a:rPr lang="en-US" sz="2000" b="1" dirty="0">
                  <a:solidFill>
                    <a:srgbClr val="031B03"/>
                  </a:solidFill>
                  <a:effectLst/>
                </a:rPr>
                <a:t> </a:t>
              </a:r>
              <a:r>
                <a:rPr lang="en-US" sz="1800" b="1" dirty="0">
                  <a:solidFill>
                    <a:srgbClr val="031B03"/>
                  </a:solidFill>
                  <a:effectLst/>
                </a:rPr>
                <a:t>(</a:t>
              </a:r>
              <a:r>
                <a:rPr lang="en-US" sz="2000" b="1" dirty="0">
                  <a:solidFill>
                    <a:srgbClr val="031B03"/>
                  </a:solidFill>
                  <a:effectLst/>
                </a:rPr>
                <a:t>AASHE) Conference </a:t>
              </a:r>
              <a:r>
                <a:rPr lang="id-ID" sz="2000" b="1" dirty="0">
                  <a:solidFill>
                    <a:srgbClr val="031B03"/>
                  </a:solidFill>
                  <a:effectLst/>
                </a:rPr>
                <a:t>201</a:t>
              </a:r>
              <a:r>
                <a:rPr lang="en-US" sz="2000" b="1" dirty="0">
                  <a:solidFill>
                    <a:srgbClr val="031B03"/>
                  </a:solidFill>
                  <a:effectLst/>
                </a:rPr>
                <a:t>7</a:t>
              </a:r>
              <a:endParaRPr lang="en-US" sz="2000" b="1" dirty="0">
                <a:solidFill>
                  <a:srgbClr val="031B03"/>
                </a:solidFill>
                <a:effectLst/>
                <a:latin typeface="+mn-lt"/>
              </a:endParaRPr>
            </a:p>
            <a:p>
              <a:pPr algn="ctr"/>
              <a:r>
                <a:rPr lang="en-US" sz="1600" dirty="0">
                  <a:solidFill>
                    <a:srgbClr val="031B03"/>
                  </a:solidFill>
                  <a:effectLst/>
                </a:rPr>
                <a:t>San Antonio, Texas </a:t>
              </a:r>
            </a:p>
            <a:p>
              <a:pPr algn="ctr"/>
              <a:r>
                <a:rPr lang="en-US" sz="1600" dirty="0">
                  <a:solidFill>
                    <a:srgbClr val="031B03"/>
                  </a:solidFill>
                  <a:effectLst/>
                </a:rPr>
                <a:t>on 15-17 October, 2017</a:t>
              </a:r>
              <a:endParaRPr lang="id-ID" sz="1600" dirty="0">
                <a:solidFill>
                  <a:srgbClr val="031B03"/>
                </a:solidFill>
                <a:effectLst/>
                <a:latin typeface="+mn-l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490824" y="157745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446260" y="480334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4" name="Gambar 13">
            <a:extLst>
              <a:ext uri="{FF2B5EF4-FFF2-40B4-BE49-F238E27FC236}">
                <a16:creationId xmlns:a16="http://schemas.microsoft.com/office/drawing/2014/main" id="{8D537F0C-E077-4D03-8714-8176614CA6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258"/>
          <a:stretch/>
        </p:blipFill>
        <p:spPr>
          <a:xfrm>
            <a:off x="4219000" y="1778006"/>
            <a:ext cx="7329840" cy="4215303"/>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D57B13F8-DDEE-45D8-8D4B-8C0AE15BE67D}"/>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83900336-195A-485B-9D89-FE944B8A765F}"/>
              </a:ext>
            </a:extLst>
          </p:cNvPr>
          <p:cNvSpPr>
            <a:spLocks noGrp="1"/>
          </p:cNvSpPr>
          <p:nvPr>
            <p:ph type="title"/>
          </p:nvPr>
        </p:nvSpPr>
        <p:spPr>
          <a:xfrm>
            <a:off x="392586" y="330856"/>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International Exposure</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5428047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9C902F-61AB-4CD8-871C-109EB8F707B1}"/>
              </a:ext>
            </a:extLst>
          </p:cNvPr>
          <p:cNvGrpSpPr/>
          <p:nvPr/>
        </p:nvGrpSpPr>
        <p:grpSpPr>
          <a:xfrm>
            <a:off x="398191" y="1883044"/>
            <a:ext cx="2672552" cy="3922401"/>
            <a:chOff x="598620" y="1882863"/>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98620" y="1971335"/>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in </a:t>
              </a:r>
            </a:p>
            <a:p>
              <a:pPr algn="ctr"/>
              <a:r>
                <a:rPr lang="id-ID" sz="2000" dirty="0" err="1">
                  <a:solidFill>
                    <a:srgbClr val="031B03"/>
                  </a:solidFill>
                  <a:effectLst>
                    <a:outerShdw blurRad="38100" dist="38100" dir="2700000" algn="tl">
                      <a:srgbClr val="000000">
                        <a:alpha val="43137"/>
                      </a:srgbClr>
                    </a:outerShdw>
                  </a:effectLst>
                </a:rPr>
                <a:t>People’s</a:t>
              </a:r>
              <a:r>
                <a:rPr lang="id-ID" sz="2000" dirty="0">
                  <a:solidFill>
                    <a:srgbClr val="031B03"/>
                  </a:solidFill>
                  <a:effectLst>
                    <a:outerShdw blurRad="38100" dist="38100" dir="2700000" algn="tl">
                      <a:srgbClr val="000000">
                        <a:alpha val="43137"/>
                      </a:srgbClr>
                    </a:outerShdw>
                  </a:effectLst>
                </a:rPr>
                <a:t> </a:t>
              </a:r>
              <a:r>
                <a:rPr lang="id-ID" sz="2000" dirty="0" err="1">
                  <a:solidFill>
                    <a:srgbClr val="031B03"/>
                  </a:solidFill>
                  <a:effectLst>
                    <a:outerShdw blurRad="38100" dist="38100" dir="2700000" algn="tl">
                      <a:srgbClr val="000000">
                        <a:alpha val="43137"/>
                      </a:srgbClr>
                    </a:outerShdw>
                  </a:effectLst>
                </a:rPr>
                <a:t>Friendship</a:t>
              </a:r>
              <a:r>
                <a:rPr lang="id-ID" sz="2000" dirty="0">
                  <a:solidFill>
                    <a:srgbClr val="031B03"/>
                  </a:solidFill>
                  <a:effectLst>
                    <a:outerShdw blurRad="38100" dist="38100" dir="2700000" algn="tl">
                      <a:srgbClr val="000000">
                        <a:alpha val="43137"/>
                      </a:srgbClr>
                    </a:outerShdw>
                  </a:effectLst>
                </a:rPr>
                <a:t> </a:t>
              </a:r>
              <a:r>
                <a:rPr lang="id-ID" sz="2000" dirty="0" err="1">
                  <a:solidFill>
                    <a:srgbClr val="031B03"/>
                  </a:solidFill>
                  <a:effectLst>
                    <a:outerShdw blurRad="38100" dist="38100" dir="2700000" algn="tl">
                      <a:srgbClr val="000000">
                        <a:alpha val="43137"/>
                      </a:srgbClr>
                    </a:outerShdw>
                  </a:effectLst>
                </a:rPr>
                <a:t>University</a:t>
              </a:r>
              <a:r>
                <a:rPr lang="en-US" sz="2000" dirty="0">
                  <a:solidFill>
                    <a:srgbClr val="031B03"/>
                  </a:solidFill>
                  <a:effectLst>
                    <a:outerShdw blurRad="38100" dist="38100" dir="2700000" algn="tl">
                      <a:srgbClr val="000000">
                        <a:alpha val="43137"/>
                      </a:srgbClr>
                    </a:outerShdw>
                  </a:effectLst>
                </a:rPr>
                <a:t> </a:t>
              </a:r>
              <a:r>
                <a:rPr lang="en-US" sz="2000" dirty="0">
                  <a:solidFill>
                    <a:srgbClr val="031B03"/>
                  </a:solidFill>
                  <a:effectLst>
                    <a:outerShdw blurRad="38100" dist="38100" dir="2700000" algn="tl" rotWithShape="0">
                      <a:srgbClr val="000000">
                        <a:alpha val="43137"/>
                      </a:srgbClr>
                    </a:outerShdw>
                  </a:effectLst>
                </a:rPr>
                <a:t>(RUDN)</a:t>
              </a:r>
            </a:p>
            <a:p>
              <a:pPr algn="ctr"/>
              <a:r>
                <a:rPr lang="en-US" sz="1800" dirty="0">
                  <a:solidFill>
                    <a:srgbClr val="031B03"/>
                  </a:solidFill>
                </a:rPr>
                <a:t>Moscow, Russia</a:t>
              </a:r>
              <a:endParaRPr lang="id-ID" sz="1800" dirty="0">
                <a:solidFill>
                  <a:srgbClr val="031B03"/>
                </a:solidFill>
              </a:endParaRPr>
            </a:p>
            <a:p>
              <a:pPr algn="ctr"/>
              <a:r>
                <a:rPr lang="id-ID" sz="1600" dirty="0">
                  <a:solidFill>
                    <a:srgbClr val="031B03"/>
                  </a:solidFill>
                  <a:effectLst/>
                  <a:latin typeface="+mn-lt"/>
                </a:rPr>
                <a:t>On</a:t>
              </a:r>
              <a:r>
                <a:rPr lang="en-US" sz="1600" dirty="0">
                  <a:solidFill>
                    <a:srgbClr val="031B03"/>
                  </a:solidFill>
                  <a:effectLst/>
                  <a:latin typeface="+mn-lt"/>
                </a:rPr>
                <a:t> 24 November</a:t>
              </a:r>
              <a:r>
                <a:rPr lang="id-ID" sz="1600" dirty="0">
                  <a:solidFill>
                    <a:srgbClr val="031B03"/>
                  </a:solidFill>
                  <a:effectLst/>
                  <a:latin typeface="+mn-lt"/>
                </a:rPr>
                <a:t>, 2017</a:t>
              </a:r>
              <a:endParaRPr lang="en-US" sz="1600" dirty="0">
                <a:solidFill>
                  <a:srgbClr val="031B03"/>
                </a:solidFill>
                <a:effectLst/>
                <a:latin typeface="+mn-lt"/>
              </a:endParaRPr>
            </a:p>
            <a:p>
              <a:pPr algn="ctr"/>
              <a:endParaRPr lang="en-US" sz="1600" dirty="0">
                <a:solidFill>
                  <a:srgbClr val="031B03"/>
                </a:solidFill>
                <a:effectLst/>
                <a:latin typeface="+mn-lt"/>
              </a:endParaRPr>
            </a:p>
            <a:p>
              <a:pPr algn="ctr"/>
              <a:r>
                <a:rPr lang="en-US" sz="1600" b="1" dirty="0">
                  <a:solidFill>
                    <a:srgbClr val="031B03"/>
                  </a:solidFill>
                  <a:effectLst/>
                </a:rPr>
                <a:t>12 Participants from </a:t>
              </a:r>
              <a:r>
                <a:rPr lang="en-US" sz="1600" b="1" dirty="0">
                  <a:solidFill>
                    <a:schemeClr val="accent3">
                      <a:lumMod val="75000"/>
                    </a:schemeClr>
                  </a:solidFill>
                  <a:effectLst/>
                </a:rPr>
                <a:t>5 Universities</a:t>
              </a:r>
              <a:endParaRPr lang="id-ID" sz="1600" b="1" dirty="0">
                <a:solidFill>
                  <a:schemeClr val="accent3">
                    <a:lumMod val="75000"/>
                  </a:schemeClr>
                </a:solidFill>
                <a:effectLs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96234" y="1882863"/>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51670" y="5108755"/>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Gambar 3">
            <a:extLst>
              <a:ext uri="{FF2B5EF4-FFF2-40B4-BE49-F238E27FC236}">
                <a16:creationId xmlns:a16="http://schemas.microsoft.com/office/drawing/2014/main" id="{23033911-8526-40F5-A147-2790DC1A6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7" t="29073" r="9881"/>
          <a:stretch/>
        </p:blipFill>
        <p:spPr>
          <a:xfrm>
            <a:off x="3561576" y="2249063"/>
            <a:ext cx="8223348" cy="3315633"/>
          </a:xfrm>
          <a:prstGeom prst="rect">
            <a:avLst/>
          </a:prstGeom>
          <a:solidFill>
            <a:srgbClr val="FFFFFF">
              <a:shade val="85000"/>
            </a:srgbClr>
          </a:solidFill>
          <a:ln w="88900" cap="sq">
            <a:solidFill>
              <a:srgbClr val="FFFFFF"/>
            </a:solidFill>
            <a:miter lim="800000"/>
          </a:ln>
          <a:effectLst>
            <a:glow rad="101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B54E7285-A79B-456C-B50B-D4C93F056DCE}"/>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77FCB79B-E148-4077-81D1-82B4BEFA20A7}"/>
              </a:ext>
            </a:extLst>
          </p:cNvPr>
          <p:cNvSpPr>
            <a:spLocks noGrp="1"/>
          </p:cNvSpPr>
          <p:nvPr>
            <p:ph type="title"/>
          </p:nvPr>
        </p:nvSpPr>
        <p:spPr>
          <a:xfrm>
            <a:off x="342386" y="536653"/>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National Workshop on UI GreenMetric</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11888798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7368" y="3283910"/>
            <a:ext cx="7128791" cy="1546500"/>
          </a:xfrm>
        </p:spPr>
        <p:txBody>
          <a:bodyPr>
            <a:normAutofit/>
          </a:bodyPr>
          <a:lstStyle/>
          <a:p>
            <a:pPr algn="r"/>
            <a:r>
              <a:rPr lang="en-NZ" sz="4000" dirty="0"/>
              <a:t>UI GreenMetric Rankings </a:t>
            </a:r>
            <a:br>
              <a:rPr lang="en-NZ" sz="4000" dirty="0"/>
            </a:br>
            <a:r>
              <a:rPr lang="mr-IN" sz="4000" dirty="0"/>
              <a:t>–</a:t>
            </a:r>
            <a:r>
              <a:rPr lang="en-NZ" sz="4000" dirty="0"/>
              <a:t> </a:t>
            </a:r>
            <a:r>
              <a:rPr lang="id-ID" sz="4000" dirty="0"/>
              <a:t>near future</a:t>
            </a:r>
            <a:r>
              <a:rPr lang="en-NZ" sz="4000" dirty="0"/>
              <a:t> </a:t>
            </a:r>
            <a:r>
              <a:rPr lang="id-ID" sz="4900" dirty="0">
                <a:solidFill>
                  <a:schemeClr val="accent3">
                    <a:lumMod val="75000"/>
                  </a:schemeClr>
                </a:solidFill>
              </a:rPr>
              <a:t>Challenges </a:t>
            </a:r>
            <a:endParaRPr lang="en-NZ" sz="4000" dirty="0"/>
          </a:p>
        </p:txBody>
      </p:sp>
      <p:pic>
        <p:nvPicPr>
          <p:cNvPr id="12" name="Picture 11">
            <a:extLst>
              <a:ext uri="{FF2B5EF4-FFF2-40B4-BE49-F238E27FC236}">
                <a16:creationId xmlns:a16="http://schemas.microsoft.com/office/drawing/2014/main" id="{03A645F2-F7A2-46BA-978A-65E068033E3F}"/>
              </a:ext>
            </a:extLst>
          </p:cNvPr>
          <p:cNvPicPr>
            <a:picLocks noChangeAspect="1"/>
          </p:cNvPicPr>
          <p:nvPr/>
        </p:nvPicPr>
        <p:blipFill>
          <a:blip r:embed="rId2"/>
          <a:stretch>
            <a:fillRect/>
          </a:stretch>
        </p:blipFill>
        <p:spPr>
          <a:xfrm>
            <a:off x="7752184" y="2564904"/>
            <a:ext cx="4166089" cy="3066174"/>
          </a:xfrm>
          <a:prstGeom prst="rect">
            <a:avLst/>
          </a:prstGeom>
        </p:spPr>
      </p:pic>
      <p:sp>
        <p:nvSpPr>
          <p:cNvPr id="5" name="Title 3"/>
          <p:cNvSpPr txBox="1">
            <a:spLocks/>
          </p:cNvSpPr>
          <p:nvPr/>
        </p:nvSpPr>
        <p:spPr>
          <a:xfrm>
            <a:off x="2783632" y="69783"/>
            <a:ext cx="9134641" cy="101064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r"/>
            <a:r>
              <a:rPr lang="id-ID" sz="5400" dirty="0">
                <a:solidFill>
                  <a:srgbClr val="FFFF00"/>
                </a:solidFill>
              </a:rPr>
              <a:t>Concluding Remarks </a:t>
            </a:r>
            <a:endParaRPr lang="en-US" sz="5400" dirty="0">
              <a:solidFill>
                <a:srgbClr val="FFFF00"/>
              </a:solidFill>
            </a:endParaRPr>
          </a:p>
        </p:txBody>
      </p:sp>
    </p:spTree>
    <p:extLst>
      <p:ext uri="{BB962C8B-B14F-4D97-AF65-F5344CB8AC3E}">
        <p14:creationId xmlns:p14="http://schemas.microsoft.com/office/powerpoint/2010/main" val="241669103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Kotak Teks 20">
            <a:extLst>
              <a:ext uri="{FF2B5EF4-FFF2-40B4-BE49-F238E27FC236}">
                <a16:creationId xmlns:a16="http://schemas.microsoft.com/office/drawing/2014/main" id="{41B2FEE0-875B-4CE7-9BDF-074CB89CE1AA}"/>
              </a:ext>
            </a:extLst>
          </p:cNvPr>
          <p:cNvSpPr txBox="1"/>
          <p:nvPr/>
        </p:nvSpPr>
        <p:spPr>
          <a:xfrm>
            <a:off x="12620338" y="1572985"/>
            <a:ext cx="3800489" cy="6001643"/>
          </a:xfrm>
          <a:prstGeom prst="rect">
            <a:avLst/>
          </a:prstGeom>
          <a:noFill/>
        </p:spPr>
        <p:txBody>
          <a:bodyPr wrap="square" rtlCol="0">
            <a:spAutoFit/>
          </a:bodyPr>
          <a:lstStyle/>
          <a:p>
            <a:pPr marL="342900" indent="-342900">
              <a:buFont typeface="+mj-lt"/>
              <a:buAutoNum type="arabicPeriod"/>
            </a:pPr>
            <a:r>
              <a:rPr lang="id-ID" sz="1200" dirty="0">
                <a:latin typeface="Segoe UI" panose="020B0502040204020203" pitchFamily="34" charset="0"/>
                <a:cs typeface="Segoe UI" panose="020B0502040204020203" pitchFamily="34" charset="0"/>
              </a:rPr>
              <a:t>201</a:t>
            </a:r>
            <a:r>
              <a:rPr lang="en-US" sz="1200" dirty="0">
                <a:latin typeface="Segoe UI" panose="020B0502040204020203" pitchFamily="34" charset="0"/>
                <a:cs typeface="Segoe UI" panose="020B0502040204020203" pitchFamily="34" charset="0"/>
              </a:rPr>
              <a:t>3</a:t>
            </a:r>
            <a:r>
              <a:rPr lang="id-ID" sz="1200" dirty="0">
                <a:latin typeface="Segoe UI" panose="020B0502040204020203" pitchFamily="34" charset="0"/>
                <a:cs typeface="Segoe UI" panose="020B0502040204020203" pitchFamily="34" charset="0"/>
              </a:rPr>
              <a:t>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id-ID" sz="1200" dirty="0">
                <a:latin typeface="Segoe UI" panose="020B0502040204020203" pitchFamily="34" charset="0"/>
                <a:cs typeface="Segoe UI" panose="020B0502040204020203" pitchFamily="34" charset="0"/>
              </a:rPr>
              <a:t> in </a:t>
            </a:r>
            <a:r>
              <a:rPr lang="en-US" sz="1200" b="1" dirty="0">
                <a:latin typeface="Segoe UI" panose="020B0502040204020203" pitchFamily="34" charset="0"/>
                <a:cs typeface="Segoe UI" panose="020B0502040204020203" pitchFamily="34" charset="0"/>
              </a:rPr>
              <a:t>University of Indonesia, Indonesia</a:t>
            </a:r>
          </a:p>
          <a:p>
            <a:pPr marL="342900" indent="-342900">
              <a:buFont typeface="+mj-lt"/>
              <a:buAutoNum type="arabicPeriod"/>
            </a:pPr>
            <a:r>
              <a:rPr lang="id-ID" sz="1200" dirty="0">
                <a:latin typeface="Segoe UI" panose="020B0502040204020203" pitchFamily="34" charset="0"/>
                <a:cs typeface="Segoe UI" panose="020B0502040204020203" pitchFamily="34" charset="0"/>
              </a:rPr>
              <a:t>201</a:t>
            </a:r>
            <a:r>
              <a:rPr lang="en-US" sz="1200" dirty="0">
                <a:latin typeface="Segoe UI" panose="020B0502040204020203" pitchFamily="34" charset="0"/>
                <a:cs typeface="Segoe UI" panose="020B0502040204020203" pitchFamily="34" charset="0"/>
              </a:rPr>
              <a:t>6</a:t>
            </a:r>
            <a:r>
              <a:rPr lang="id-ID" sz="1200" dirty="0">
                <a:latin typeface="Segoe UI" panose="020B0502040204020203" pitchFamily="34" charset="0"/>
                <a:cs typeface="Segoe UI" panose="020B0502040204020203" pitchFamily="34" charset="0"/>
              </a:rPr>
              <a:t> International Workshop on UI GreenMetric World University Rankings, hosted by in </a:t>
            </a:r>
            <a:r>
              <a:rPr lang="en-US" sz="1200" b="1" dirty="0">
                <a:latin typeface="Segoe UI" panose="020B0502040204020203" pitchFamily="34" charset="0"/>
                <a:cs typeface="Segoe UI" panose="020B0502040204020203" pitchFamily="34" charset="0"/>
              </a:rPr>
              <a:t>University of Indonesia, Indonesia</a:t>
            </a:r>
          </a:p>
          <a:p>
            <a:pPr marL="342900" indent="-342900">
              <a:buFont typeface="+mj-lt"/>
              <a:buAutoNum type="arabicPeriod"/>
            </a:pPr>
            <a:r>
              <a:rPr lang="id-ID" sz="1200" dirty="0">
                <a:latin typeface="Segoe UI" panose="020B0502040204020203" pitchFamily="34" charset="0"/>
                <a:cs typeface="Segoe UI" panose="020B0502040204020203" pitchFamily="34" charset="0"/>
              </a:rPr>
              <a:t>2017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id-ID" sz="1200" dirty="0">
                <a:latin typeface="Segoe UI" panose="020B0502040204020203" pitchFamily="34" charset="0"/>
                <a:cs typeface="Segoe UI" panose="020B0502040204020203" pitchFamily="34" charset="0"/>
              </a:rPr>
              <a:t> in </a:t>
            </a:r>
            <a:r>
              <a:rPr lang="id-ID" sz="1200" b="1" dirty="0">
                <a:latin typeface="Segoe UI" panose="020B0502040204020203" pitchFamily="34" charset="0"/>
                <a:cs typeface="Segoe UI" panose="020B0502040204020203" pitchFamily="34" charset="0"/>
              </a:rPr>
              <a:t>Istanbul</a:t>
            </a:r>
            <a:r>
              <a:rPr lang="en-US" sz="1200" b="1" dirty="0">
                <a:latin typeface="Segoe UI" panose="020B0502040204020203" pitchFamily="34" charset="0"/>
                <a:cs typeface="Segoe UI" panose="020B0502040204020203" pitchFamily="34" charset="0"/>
              </a:rPr>
              <a:t> University and Bulent Ecevit</a:t>
            </a:r>
            <a:r>
              <a:rPr lang="id-ID" sz="1200" b="1" dirty="0">
                <a:latin typeface="Segoe UI" panose="020B0502040204020203" pitchFamily="34" charset="0"/>
                <a:cs typeface="Segoe UI" panose="020B0502040204020203" pitchFamily="34" charset="0"/>
              </a:rPr>
              <a:t>, </a:t>
            </a:r>
            <a:r>
              <a:rPr lang="id-ID" sz="1200" b="1" dirty="0" err="1">
                <a:latin typeface="Segoe UI" panose="020B0502040204020203" pitchFamily="34" charset="0"/>
                <a:cs typeface="Segoe UI" panose="020B0502040204020203" pitchFamily="34" charset="0"/>
              </a:rPr>
              <a:t>Turkey</a:t>
            </a:r>
            <a:endParaRPr lang="en-US" sz="1200" b="1" dirty="0">
              <a:latin typeface="Segoe UI" panose="020B0502040204020203" pitchFamily="34" charset="0"/>
              <a:cs typeface="Segoe UI" panose="020B0502040204020203" pitchFamily="34" charset="0"/>
            </a:endParaRPr>
          </a:p>
          <a:p>
            <a:pPr marL="342900" indent="-342900">
              <a:buFont typeface="+mj-lt"/>
              <a:buAutoNum type="arabicPeriod"/>
            </a:pPr>
            <a:r>
              <a:rPr lang="id-ID" sz="1200" dirty="0">
                <a:latin typeface="Segoe UI" panose="020B0502040204020203" pitchFamily="34" charset="0"/>
                <a:cs typeface="Segoe UI" panose="020B0502040204020203" pitchFamily="34" charset="0"/>
              </a:rPr>
              <a:t>2018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id-ID" sz="1200" dirty="0">
                <a:latin typeface="Segoe UI" panose="020B0502040204020203" pitchFamily="34" charset="0"/>
                <a:cs typeface="Segoe UI" panose="020B0502040204020203" pitchFamily="34" charset="0"/>
              </a:rPr>
              <a:t> </a:t>
            </a:r>
            <a:r>
              <a:rPr lang="id-ID" sz="1200" b="1" dirty="0" err="1">
                <a:latin typeface="Segoe UI" panose="020B0502040204020203" pitchFamily="34" charset="0"/>
                <a:cs typeface="Segoe UI" panose="020B0502040204020203" pitchFamily="34" charset="0"/>
              </a:rPr>
              <a:t>Universit</a:t>
            </a:r>
            <a:r>
              <a:rPr lang="en-US" sz="1200" b="1" dirty="0">
                <a:latin typeface="Segoe UI" panose="020B0502040204020203" pitchFamily="34" charset="0"/>
                <a:cs typeface="Segoe UI" panose="020B0502040204020203" pitchFamily="34" charset="0"/>
              </a:rPr>
              <a:t>as </a:t>
            </a:r>
            <a:r>
              <a:rPr lang="en-US" sz="1200" b="1" dirty="0" err="1">
                <a:latin typeface="Segoe UI" panose="020B0502040204020203" pitchFamily="34" charset="0"/>
                <a:cs typeface="Segoe UI" panose="020B0502040204020203" pitchFamily="34" charset="0"/>
              </a:rPr>
              <a:t>Diponegoro</a:t>
            </a:r>
            <a:r>
              <a:rPr lang="id-ID" sz="1200" b="1" dirty="0">
                <a:latin typeface="Segoe UI" panose="020B0502040204020203" pitchFamily="34" charset="0"/>
                <a:cs typeface="Segoe UI" panose="020B0502040204020203" pitchFamily="34" charset="0"/>
              </a:rPr>
              <a:t>, Indonesia</a:t>
            </a:r>
            <a:endParaRPr lang="en-US" sz="1200" b="1" dirty="0">
              <a:latin typeface="Segoe UI" panose="020B0502040204020203" pitchFamily="34" charset="0"/>
              <a:cs typeface="Segoe UI" panose="020B0502040204020203" pitchFamily="34" charset="0"/>
            </a:endParaRPr>
          </a:p>
          <a:p>
            <a:pPr marL="342900" indent="-342900">
              <a:buFont typeface="+mj-lt"/>
              <a:buAutoNum type="arabicPeriod"/>
            </a:pPr>
            <a:r>
              <a:rPr lang="id-ID" sz="1200" dirty="0">
                <a:latin typeface="Segoe UI" panose="020B0502040204020203" pitchFamily="34" charset="0"/>
                <a:cs typeface="Segoe UI" panose="020B0502040204020203" pitchFamily="34" charset="0"/>
              </a:rPr>
              <a:t>2019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en-US" sz="1200" dirty="0">
                <a:latin typeface="Segoe UI" panose="020B0502040204020203" pitchFamily="34" charset="0"/>
                <a:cs typeface="Segoe UI" panose="020B0502040204020203" pitchFamily="34" charset="0"/>
              </a:rPr>
              <a:t> </a:t>
            </a:r>
            <a:r>
              <a:rPr lang="id-ID" sz="1200" b="1" dirty="0" err="1">
                <a:latin typeface="Segoe UI" panose="020B0502040204020203" pitchFamily="34" charset="0"/>
                <a:cs typeface="Segoe UI" panose="020B0502040204020203" pitchFamily="34" charset="0"/>
              </a:rPr>
              <a:t>University</a:t>
            </a:r>
            <a:r>
              <a:rPr lang="en-US" sz="1200" b="1" dirty="0">
                <a:latin typeface="Segoe UI" panose="020B0502040204020203" pitchFamily="34" charset="0"/>
                <a:cs typeface="Segoe UI" panose="020B0502040204020203" pitchFamily="34" charset="0"/>
              </a:rPr>
              <a:t> College Cork</a:t>
            </a:r>
            <a:r>
              <a:rPr lang="id-ID" sz="1200" b="1" dirty="0">
                <a:latin typeface="Segoe UI" panose="020B0502040204020203" pitchFamily="34" charset="0"/>
                <a:cs typeface="Segoe UI" panose="020B0502040204020203" pitchFamily="34" charset="0"/>
              </a:rPr>
              <a:t>, Ir</a:t>
            </a:r>
            <a:r>
              <a:rPr lang="en-US" sz="1200" b="1" dirty="0">
                <a:latin typeface="Segoe UI" panose="020B0502040204020203" pitchFamily="34" charset="0"/>
                <a:cs typeface="Segoe UI" panose="020B0502040204020203" pitchFamily="34" charset="0"/>
              </a:rPr>
              <a:t>el</a:t>
            </a:r>
            <a:r>
              <a:rPr lang="id-ID" sz="1200" b="1" dirty="0" err="1">
                <a:latin typeface="Segoe UI" panose="020B0502040204020203" pitchFamily="34" charset="0"/>
                <a:cs typeface="Segoe UI" panose="020B0502040204020203" pitchFamily="34" charset="0"/>
              </a:rPr>
              <a:t>an</a:t>
            </a:r>
            <a:r>
              <a:rPr lang="en-US" sz="1200" b="1" dirty="0">
                <a:latin typeface="Segoe UI" panose="020B0502040204020203" pitchFamily="34" charset="0"/>
                <a:cs typeface="Segoe UI" panose="020B0502040204020203" pitchFamily="34" charset="0"/>
              </a:rPr>
              <a:t>d</a:t>
            </a:r>
          </a:p>
          <a:p>
            <a:pPr marL="342900" indent="-342900">
              <a:buFont typeface="+mj-lt"/>
              <a:buAutoNum type="arabicPeriod"/>
            </a:pPr>
            <a:r>
              <a:rPr lang="id-ID" sz="1200" dirty="0">
                <a:latin typeface="Segoe UI" panose="020B0502040204020203" pitchFamily="34" charset="0"/>
                <a:cs typeface="Segoe UI" panose="020B0502040204020203" pitchFamily="34" charset="0"/>
              </a:rPr>
              <a:t>2020 International Workshop on UI GreenMetric World University Rankings, hosted by </a:t>
            </a:r>
            <a:r>
              <a:rPr lang="id-ID" sz="1200" b="1" dirty="0">
                <a:latin typeface="Segoe UI" panose="020B0502040204020203" pitchFamily="34" charset="0"/>
                <a:cs typeface="Segoe UI" panose="020B0502040204020203" pitchFamily="34" charset="0"/>
              </a:rPr>
              <a:t>University</a:t>
            </a:r>
            <a:r>
              <a:rPr lang="en-US" sz="1200" b="1" dirty="0">
                <a:latin typeface="Segoe UI" panose="020B0502040204020203" pitchFamily="34" charset="0"/>
                <a:cs typeface="Segoe UI" panose="020B0502040204020203" pitchFamily="34" charset="0"/>
              </a:rPr>
              <a:t> of </a:t>
            </a:r>
            <a:r>
              <a:rPr lang="en-US" sz="1200" b="1" dirty="0" err="1">
                <a:latin typeface="Segoe UI" panose="020B0502040204020203" pitchFamily="34" charset="0"/>
                <a:cs typeface="Segoe UI" panose="020B0502040204020203" pitchFamily="34" charset="0"/>
              </a:rPr>
              <a:t>Zanjan</a:t>
            </a:r>
            <a:r>
              <a:rPr lang="id-ID" sz="1200" b="1" dirty="0">
                <a:latin typeface="Segoe UI" panose="020B0502040204020203" pitchFamily="34" charset="0"/>
                <a:cs typeface="Segoe UI" panose="020B0502040204020203" pitchFamily="34" charset="0"/>
              </a:rPr>
              <a:t>, Ir</a:t>
            </a:r>
            <a:r>
              <a:rPr lang="en-US" sz="1200" b="1" dirty="0">
                <a:latin typeface="Segoe UI" panose="020B0502040204020203" pitchFamily="34" charset="0"/>
                <a:cs typeface="Segoe UI" panose="020B0502040204020203" pitchFamily="34" charset="0"/>
              </a:rPr>
              <a:t>a</a:t>
            </a:r>
            <a:r>
              <a:rPr lang="id-ID" sz="1200" b="1" dirty="0">
                <a:latin typeface="Segoe UI" panose="020B0502040204020203" pitchFamily="34" charset="0"/>
                <a:cs typeface="Segoe UI" panose="020B0502040204020203" pitchFamily="34" charset="0"/>
              </a:rPr>
              <a:t>n</a:t>
            </a:r>
            <a:endParaRPr lang="en-US" sz="1200" b="1" dirty="0">
              <a:latin typeface="Segoe UI" panose="020B0502040204020203" pitchFamily="34" charset="0"/>
              <a:cs typeface="Segoe UI" panose="020B0502040204020203" pitchFamily="34" charset="0"/>
            </a:endParaRPr>
          </a:p>
          <a:p>
            <a:pPr marL="342900" indent="-342900">
              <a:buFont typeface="+mj-lt"/>
              <a:buAutoNum type="arabicPeriod"/>
            </a:pPr>
            <a:r>
              <a:rPr lang="id-ID" sz="1200" dirty="0">
                <a:latin typeface="Segoe UI" panose="020B0502040204020203" pitchFamily="34" charset="0"/>
                <a:cs typeface="Segoe UI" panose="020B0502040204020203" pitchFamily="34" charset="0"/>
              </a:rPr>
              <a:t>202</a:t>
            </a:r>
            <a:r>
              <a:rPr lang="en-US" sz="1200" dirty="0">
                <a:latin typeface="Segoe UI" panose="020B0502040204020203" pitchFamily="34" charset="0"/>
                <a:cs typeface="Segoe UI" panose="020B0502040204020203" pitchFamily="34" charset="0"/>
              </a:rPr>
              <a:t>1</a:t>
            </a:r>
            <a:r>
              <a:rPr lang="id-ID" sz="1200" dirty="0">
                <a:latin typeface="Segoe UI" panose="020B0502040204020203" pitchFamily="34" charset="0"/>
                <a:cs typeface="Segoe UI" panose="020B0502040204020203" pitchFamily="34" charset="0"/>
              </a:rPr>
              <a:t>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id-ID" sz="1200" dirty="0">
                <a:latin typeface="Segoe UI" panose="020B0502040204020203" pitchFamily="34" charset="0"/>
                <a:cs typeface="Segoe UI" panose="020B0502040204020203" pitchFamily="34" charset="0"/>
              </a:rPr>
              <a:t> </a:t>
            </a:r>
            <a:r>
              <a:rPr lang="id-ID" sz="1200" b="1" dirty="0" err="1">
                <a:latin typeface="Segoe UI" panose="020B0502040204020203" pitchFamily="34" charset="0"/>
                <a:cs typeface="Segoe UI" panose="020B0502040204020203" pitchFamily="34" charset="0"/>
              </a:rPr>
              <a:t>Universit</a:t>
            </a:r>
            <a:r>
              <a:rPr lang="en-US" sz="1200" b="1" dirty="0" err="1">
                <a:latin typeface="Segoe UI" panose="020B0502040204020203" pitchFamily="34" charset="0"/>
                <a:cs typeface="Segoe UI" panose="020B0502040204020203" pitchFamily="34" charset="0"/>
              </a:rPr>
              <a:t>i</a:t>
            </a:r>
            <a:r>
              <a:rPr lang="en-US" sz="1200" b="1" dirty="0">
                <a:latin typeface="Segoe UI" panose="020B0502040204020203" pitchFamily="34" charset="0"/>
                <a:cs typeface="Segoe UI" panose="020B0502040204020203" pitchFamily="34" charset="0"/>
              </a:rPr>
              <a:t> Utara Malaysia</a:t>
            </a:r>
            <a:r>
              <a:rPr lang="id-ID" sz="1200" b="1" dirty="0">
                <a:latin typeface="Segoe UI" panose="020B0502040204020203" pitchFamily="34" charset="0"/>
                <a:cs typeface="Segoe UI" panose="020B0502040204020203" pitchFamily="34" charset="0"/>
              </a:rPr>
              <a:t>, </a:t>
            </a:r>
            <a:r>
              <a:rPr lang="en-US" sz="1200" b="1" dirty="0">
                <a:latin typeface="Segoe UI" panose="020B0502040204020203" pitchFamily="34" charset="0"/>
                <a:cs typeface="Segoe UI" panose="020B0502040204020203" pitchFamily="34" charset="0"/>
              </a:rPr>
              <a:t>Malaysia</a:t>
            </a:r>
          </a:p>
          <a:p>
            <a:pPr marL="342900" indent="-342900">
              <a:buFont typeface="+mj-lt"/>
              <a:buAutoNum type="arabicPeriod"/>
            </a:pPr>
            <a:r>
              <a:rPr lang="id-ID" sz="1200" dirty="0">
                <a:latin typeface="Segoe UI" panose="020B0502040204020203" pitchFamily="34" charset="0"/>
                <a:cs typeface="Segoe UI" panose="020B0502040204020203" pitchFamily="34" charset="0"/>
              </a:rPr>
              <a:t>202</a:t>
            </a:r>
            <a:r>
              <a:rPr lang="en-US" sz="1200" dirty="0">
                <a:latin typeface="Segoe UI" panose="020B0502040204020203" pitchFamily="34" charset="0"/>
                <a:cs typeface="Segoe UI" panose="020B0502040204020203" pitchFamily="34" charset="0"/>
              </a:rPr>
              <a:t>2</a:t>
            </a:r>
            <a:r>
              <a:rPr lang="id-ID" sz="1200" dirty="0">
                <a:latin typeface="Segoe UI" panose="020B0502040204020203" pitchFamily="34" charset="0"/>
                <a:cs typeface="Segoe UI" panose="020B0502040204020203" pitchFamily="34" charset="0"/>
              </a:rPr>
              <a:t> International </a:t>
            </a:r>
            <a:r>
              <a:rPr lang="id-ID" sz="1200" dirty="0" err="1">
                <a:latin typeface="Segoe UI" panose="020B0502040204020203" pitchFamily="34" charset="0"/>
                <a:cs typeface="Segoe UI" panose="020B0502040204020203" pitchFamily="34" charset="0"/>
              </a:rPr>
              <a:t>Workshop</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on</a:t>
            </a:r>
            <a:r>
              <a:rPr lang="id-ID" sz="1200" dirty="0">
                <a:latin typeface="Segoe UI" panose="020B0502040204020203" pitchFamily="34" charset="0"/>
                <a:cs typeface="Segoe UI" panose="020B0502040204020203" pitchFamily="34" charset="0"/>
              </a:rPr>
              <a:t> UI </a:t>
            </a:r>
            <a:r>
              <a:rPr lang="id-ID" sz="1200" dirty="0" err="1">
                <a:latin typeface="Segoe UI" panose="020B0502040204020203" pitchFamily="34" charset="0"/>
                <a:cs typeface="Segoe UI" panose="020B0502040204020203" pitchFamily="34" charset="0"/>
              </a:rPr>
              <a:t>GreenMetric</a:t>
            </a:r>
            <a:r>
              <a:rPr lang="id-ID" sz="1200" dirty="0">
                <a:latin typeface="Segoe UI" panose="020B0502040204020203" pitchFamily="34" charset="0"/>
                <a:cs typeface="Segoe UI" panose="020B0502040204020203" pitchFamily="34" charset="0"/>
              </a:rPr>
              <a:t> World </a:t>
            </a:r>
            <a:r>
              <a:rPr lang="id-ID" sz="1200" dirty="0" err="1">
                <a:latin typeface="Segoe UI" panose="020B0502040204020203" pitchFamily="34" charset="0"/>
                <a:cs typeface="Segoe UI" panose="020B0502040204020203" pitchFamily="34" charset="0"/>
              </a:rPr>
              <a:t>University</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Rankings</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hosted</a:t>
            </a:r>
            <a:r>
              <a:rPr lang="id-ID" sz="1200" dirty="0">
                <a:latin typeface="Segoe UI" panose="020B0502040204020203" pitchFamily="34" charset="0"/>
                <a:cs typeface="Segoe UI" panose="020B0502040204020203" pitchFamily="34" charset="0"/>
              </a:rPr>
              <a:t> </a:t>
            </a:r>
            <a:r>
              <a:rPr lang="id-ID" sz="1200" dirty="0" err="1">
                <a:latin typeface="Segoe UI" panose="020B0502040204020203" pitchFamily="34" charset="0"/>
                <a:cs typeface="Segoe UI" panose="020B0502040204020203" pitchFamily="34" charset="0"/>
              </a:rPr>
              <a:t>by</a:t>
            </a:r>
            <a:r>
              <a:rPr lang="id-ID" sz="1200" dirty="0">
                <a:latin typeface="Segoe UI" panose="020B0502040204020203" pitchFamily="34" charset="0"/>
                <a:cs typeface="Segoe UI" panose="020B0502040204020203" pitchFamily="34" charset="0"/>
              </a:rPr>
              <a:t> </a:t>
            </a:r>
            <a:r>
              <a:rPr lang="en-US" sz="1200" b="1" dirty="0">
                <a:latin typeface="Segoe UI" panose="020B0502040204020203" pitchFamily="34" charset="0"/>
                <a:cs typeface="Segoe UI" panose="020B0502040204020203" pitchFamily="34" charset="0"/>
              </a:rPr>
              <a:t>National Pingtung University of Science and Technology, Taiwan</a:t>
            </a:r>
            <a:endParaRPr lang="id-ID" sz="1200" b="1" dirty="0">
              <a:latin typeface="Segoe UI" panose="020B0502040204020203" pitchFamily="34" charset="0"/>
              <a:ea typeface="Calibri" panose="020F0502020204030204" pitchFamily="34" charset="0"/>
              <a:cs typeface="Segoe UI" panose="020B0502040204020203" pitchFamily="34" charset="0"/>
            </a:endParaRPr>
          </a:p>
          <a:p>
            <a:pPr marL="342900" indent="-342900">
              <a:buFont typeface="+mj-lt"/>
              <a:buAutoNum type="arabicPeriod"/>
            </a:pPr>
            <a:endParaRPr lang="en-US" sz="1200" b="1" dirty="0">
              <a:latin typeface="Segoe UI" panose="020B0502040204020203" pitchFamily="34" charset="0"/>
              <a:cs typeface="Segoe UI" panose="020B0502040204020203" pitchFamily="34" charset="0"/>
            </a:endParaRPr>
          </a:p>
          <a:p>
            <a:endParaRPr lang="id-ID" sz="1200" dirty="0">
              <a:latin typeface="Segoe UI" panose="020B0502040204020203" pitchFamily="34" charset="0"/>
              <a:ea typeface="Calibri" panose="020F0502020204030204" pitchFamily="34" charset="0"/>
              <a:cs typeface="Segoe UI" panose="020B0502040204020203" pitchFamily="34" charset="0"/>
            </a:endParaRPr>
          </a:p>
          <a:p>
            <a:pPr marL="342900" indent="-342900">
              <a:buFont typeface="+mj-lt"/>
              <a:buAutoNum type="arabicPeriod"/>
            </a:pPr>
            <a:endParaRPr lang="id-ID" sz="1200" dirty="0">
              <a:latin typeface="Segoe UI" panose="020B0502040204020203" pitchFamily="34" charset="0"/>
              <a:ea typeface="Calibri" panose="020F0502020204030204" pitchFamily="34" charset="0"/>
              <a:cs typeface="Segoe UI" panose="020B0502040204020203" pitchFamily="34" charset="0"/>
            </a:endParaRPr>
          </a:p>
          <a:p>
            <a:pPr marL="342900" indent="-342900">
              <a:buFont typeface="+mj-lt"/>
              <a:buAutoNum type="arabicPeriod"/>
            </a:pPr>
            <a:endParaRPr lang="id-ID" sz="1200" dirty="0">
              <a:latin typeface="Segoe UI" panose="020B0502040204020203" pitchFamily="34" charset="0"/>
              <a:ea typeface="Calibri" panose="020F0502020204030204" pitchFamily="34" charset="0"/>
              <a:cs typeface="Segoe UI" panose="020B0502040204020203" pitchFamily="34" charset="0"/>
            </a:endParaRPr>
          </a:p>
          <a:p>
            <a:pPr marL="342900" indent="-342900">
              <a:buFont typeface="+mj-lt"/>
              <a:buAutoNum type="arabicPeriod"/>
            </a:pPr>
            <a:endParaRPr lang="id-ID" sz="1200" dirty="0">
              <a:latin typeface="Segoe UI" panose="020B0502040204020203" pitchFamily="34" charset="0"/>
              <a:ea typeface="Calibri" panose="020F0502020204030204" pitchFamily="34" charset="0"/>
              <a:cs typeface="Segoe UI" panose="020B0502040204020203" pitchFamily="34" charset="0"/>
            </a:endParaRPr>
          </a:p>
          <a:p>
            <a:endParaRPr lang="id-ID" sz="1200" dirty="0">
              <a:latin typeface="Segoe UI" panose="020B0502040204020203" pitchFamily="34" charset="0"/>
              <a:ea typeface="Calibri" panose="020F0502020204030204" pitchFamily="34" charset="0"/>
              <a:cs typeface="Segoe UI" panose="020B0502040204020203" pitchFamily="34" charset="0"/>
            </a:endParaRPr>
          </a:p>
          <a:p>
            <a:pPr marL="342900" indent="-342900">
              <a:buFont typeface="+mj-lt"/>
              <a:buAutoNum type="arabicPeriod"/>
            </a:pPr>
            <a:endParaRPr lang="id-ID" sz="1200" dirty="0">
              <a:latin typeface="Segoe UI" panose="020B0502040204020203" pitchFamily="34" charset="0"/>
              <a:cs typeface="Segoe UI" panose="020B0502040204020203" pitchFamily="34" charset="0"/>
            </a:endParaRPr>
          </a:p>
        </p:txBody>
      </p:sp>
      <p:pic>
        <p:nvPicPr>
          <p:cNvPr id="8" name="Gambar 7">
            <a:extLst>
              <a:ext uri="{FF2B5EF4-FFF2-40B4-BE49-F238E27FC236}">
                <a16:creationId xmlns:a16="http://schemas.microsoft.com/office/drawing/2014/main" id="{DDE59416-D40C-459D-BE18-E87951349B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7" t="55665" r="94163" b="39535"/>
          <a:stretch/>
        </p:blipFill>
        <p:spPr>
          <a:xfrm>
            <a:off x="3902" y="812469"/>
            <a:ext cx="12188098" cy="5451614"/>
          </a:xfrm>
          <a:prstGeom prst="rect">
            <a:avLst/>
          </a:prstGeom>
        </p:spPr>
      </p:pic>
      <p:cxnSp>
        <p:nvCxnSpPr>
          <p:cNvPr id="52" name="Konektor Lurus 51">
            <a:extLst>
              <a:ext uri="{FF2B5EF4-FFF2-40B4-BE49-F238E27FC236}">
                <a16:creationId xmlns:a16="http://schemas.microsoft.com/office/drawing/2014/main" id="{4D2B915F-E2B8-487F-82DD-D5AC2E79B585}"/>
              </a:ext>
            </a:extLst>
          </p:cNvPr>
          <p:cNvCxnSpPr>
            <a:cxnSpLocks/>
          </p:cNvCxnSpPr>
          <p:nvPr/>
        </p:nvCxnSpPr>
        <p:spPr>
          <a:xfrm>
            <a:off x="640604" y="1149849"/>
            <a:ext cx="18462" cy="473429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8D35796-25EA-48D0-B942-76269D04EB39}"/>
              </a:ext>
            </a:extLst>
          </p:cNvPr>
          <p:cNvSpPr/>
          <p:nvPr/>
        </p:nvSpPr>
        <p:spPr>
          <a:xfrm>
            <a:off x="512700" y="1238266"/>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1</a:t>
            </a:r>
            <a:endParaRPr lang="id-ID" sz="1400" b="1" dirty="0">
              <a:solidFill>
                <a:srgbClr val="003402"/>
              </a:solidFill>
            </a:endParaRPr>
          </a:p>
        </p:txBody>
      </p:sp>
      <p:sp>
        <p:nvSpPr>
          <p:cNvPr id="57" name="Kotak Teks 56">
            <a:extLst>
              <a:ext uri="{FF2B5EF4-FFF2-40B4-BE49-F238E27FC236}">
                <a16:creationId xmlns:a16="http://schemas.microsoft.com/office/drawing/2014/main" id="{0A673F38-3730-4A15-9336-591779DE375E}"/>
              </a:ext>
            </a:extLst>
          </p:cNvPr>
          <p:cNvSpPr txBox="1"/>
          <p:nvPr/>
        </p:nvSpPr>
        <p:spPr>
          <a:xfrm>
            <a:off x="795633" y="1367109"/>
            <a:ext cx="196666" cy="243867"/>
          </a:xfrm>
          <a:prstGeom prst="rect">
            <a:avLst/>
          </a:prstGeom>
          <a:noFill/>
        </p:spPr>
        <p:txBody>
          <a:bodyPr wrap="square" rtlCol="0">
            <a:spAutoFit/>
          </a:bodyPr>
          <a:lstStyle/>
          <a:p>
            <a:endParaRPr lang="id-ID" sz="1100" dirty="0"/>
          </a:p>
        </p:txBody>
      </p:sp>
      <p:sp>
        <p:nvSpPr>
          <p:cNvPr id="56" name="Kotak Teks 55">
            <a:extLst>
              <a:ext uri="{FF2B5EF4-FFF2-40B4-BE49-F238E27FC236}">
                <a16:creationId xmlns:a16="http://schemas.microsoft.com/office/drawing/2014/main" id="{91614A8C-2E46-49E4-B4D6-6E6F26FD4149}"/>
              </a:ext>
            </a:extLst>
          </p:cNvPr>
          <p:cNvSpPr txBox="1"/>
          <p:nvPr/>
        </p:nvSpPr>
        <p:spPr>
          <a:xfrm>
            <a:off x="848135" y="1052736"/>
            <a:ext cx="2957134" cy="5447645"/>
          </a:xfrm>
          <a:prstGeom prst="rect">
            <a:avLst/>
          </a:prstGeom>
          <a:noFill/>
        </p:spPr>
        <p:txBody>
          <a:bodyPr wrap="square" rtlCol="0">
            <a:spAutoFit/>
          </a:bodyPr>
          <a:lstStyle/>
          <a:p>
            <a:r>
              <a:rPr lang="id-ID" sz="1600" b="1" dirty="0">
                <a:solidFill>
                  <a:srgbClr val="0070C0"/>
                </a:solidFill>
                <a:cs typeface="Segoe UI" panose="020B0502040204020203" pitchFamily="34" charset="0"/>
              </a:rPr>
              <a:t>201</a:t>
            </a:r>
            <a:r>
              <a:rPr lang="en-US" sz="1600" b="1" dirty="0">
                <a:solidFill>
                  <a:srgbClr val="0070C0"/>
                </a:solidFill>
                <a:cs typeface="Segoe UI" panose="020B0502040204020203" pitchFamily="34" charset="0"/>
              </a:rPr>
              <a:t>3 and 2016</a:t>
            </a:r>
          </a:p>
          <a:p>
            <a:r>
              <a:rPr lang="en-US" sz="1400" b="1" dirty="0">
                <a:solidFill>
                  <a:srgbClr val="003402"/>
                </a:solidFill>
                <a:cs typeface="Segoe UI" panose="020B0502040204020203" pitchFamily="34" charset="0"/>
              </a:rPr>
              <a:t>University of Indonesia</a:t>
            </a:r>
          </a:p>
          <a:p>
            <a:r>
              <a:rPr lang="en-US" sz="1400" b="1" dirty="0">
                <a:solidFill>
                  <a:srgbClr val="003402"/>
                </a:solidFill>
                <a:cs typeface="Segoe UI" panose="020B0502040204020203" pitchFamily="34" charset="0"/>
              </a:rPr>
              <a:t>Depok, Indonesia</a:t>
            </a:r>
          </a:p>
          <a:p>
            <a:r>
              <a:rPr lang="id-ID" sz="1600" b="1" dirty="0">
                <a:solidFill>
                  <a:srgbClr val="0070C0"/>
                </a:solidFill>
                <a:cs typeface="Segoe UI" panose="020B0502040204020203" pitchFamily="34" charset="0"/>
              </a:rPr>
              <a:t>201</a:t>
            </a:r>
            <a:r>
              <a:rPr lang="en-US" sz="1600" b="1" dirty="0">
                <a:solidFill>
                  <a:srgbClr val="0070C0"/>
                </a:solidFill>
                <a:cs typeface="Segoe UI" panose="020B0502040204020203" pitchFamily="34" charset="0"/>
              </a:rPr>
              <a:t>7</a:t>
            </a:r>
          </a:p>
          <a:p>
            <a:r>
              <a:rPr lang="id-ID" sz="1400" b="1" dirty="0">
                <a:solidFill>
                  <a:srgbClr val="003402"/>
                </a:solidFill>
                <a:cs typeface="Segoe UI" panose="020B0502040204020203" pitchFamily="34" charset="0"/>
              </a:rPr>
              <a:t>Istanbul</a:t>
            </a:r>
            <a:r>
              <a:rPr lang="en-US" sz="1400" b="1" dirty="0">
                <a:solidFill>
                  <a:srgbClr val="003402"/>
                </a:solidFill>
                <a:cs typeface="Segoe UI" panose="020B0502040204020203" pitchFamily="34" charset="0"/>
              </a:rPr>
              <a:t> University </a:t>
            </a:r>
          </a:p>
          <a:p>
            <a:r>
              <a:rPr lang="en-US" sz="1400" b="1" dirty="0">
                <a:solidFill>
                  <a:srgbClr val="003402"/>
                </a:solidFill>
                <a:cs typeface="Segoe UI" panose="020B0502040204020203" pitchFamily="34" charset="0"/>
              </a:rPr>
              <a:t>Bulent Ecevit University</a:t>
            </a:r>
            <a:r>
              <a:rPr lang="id-ID" sz="1400" b="1" dirty="0">
                <a:solidFill>
                  <a:srgbClr val="003402"/>
                </a:solidFill>
                <a:cs typeface="Segoe UI" panose="020B0502040204020203" pitchFamily="34" charset="0"/>
              </a:rPr>
              <a:t> </a:t>
            </a:r>
            <a:endParaRPr lang="en-US" sz="1400" b="1" dirty="0">
              <a:solidFill>
                <a:srgbClr val="003402"/>
              </a:solidFill>
              <a:cs typeface="Segoe UI" panose="020B0502040204020203" pitchFamily="34" charset="0"/>
            </a:endParaRPr>
          </a:p>
          <a:p>
            <a:r>
              <a:rPr lang="en-US" sz="1400" b="1" dirty="0">
                <a:solidFill>
                  <a:srgbClr val="003402"/>
                </a:solidFill>
                <a:cs typeface="Segoe UI" panose="020B0502040204020203" pitchFamily="34" charset="0"/>
              </a:rPr>
              <a:t>Istanbul, </a:t>
            </a:r>
            <a:r>
              <a:rPr lang="id-ID" sz="1400" b="1" dirty="0" err="1">
                <a:solidFill>
                  <a:srgbClr val="003402"/>
                </a:solidFill>
                <a:cs typeface="Segoe UI" panose="020B0502040204020203" pitchFamily="34" charset="0"/>
              </a:rPr>
              <a:t>Turkey</a:t>
            </a:r>
            <a:endParaRPr lang="en-US" sz="1400" b="1" dirty="0">
              <a:solidFill>
                <a:srgbClr val="003402"/>
              </a:solidFill>
              <a:cs typeface="Segoe UI" panose="020B0502040204020203" pitchFamily="34" charset="0"/>
            </a:endParaRPr>
          </a:p>
          <a:p>
            <a:r>
              <a:rPr lang="id-ID" sz="1600" b="1" dirty="0">
                <a:solidFill>
                  <a:srgbClr val="0070C0"/>
                </a:solidFill>
                <a:cs typeface="Segoe UI" panose="020B0502040204020203" pitchFamily="34" charset="0"/>
              </a:rPr>
              <a:t>201</a:t>
            </a:r>
            <a:r>
              <a:rPr lang="en-US" sz="1600" b="1" dirty="0">
                <a:solidFill>
                  <a:srgbClr val="0070C0"/>
                </a:solidFill>
                <a:cs typeface="Segoe UI" panose="020B0502040204020203" pitchFamily="34" charset="0"/>
              </a:rPr>
              <a:t>8</a:t>
            </a:r>
          </a:p>
          <a:p>
            <a:r>
              <a:rPr lang="id-ID" sz="1400" b="1" dirty="0" err="1">
                <a:solidFill>
                  <a:srgbClr val="003402"/>
                </a:solidFill>
                <a:cs typeface="Segoe UI" panose="020B0502040204020203" pitchFamily="34" charset="0"/>
              </a:rPr>
              <a:t>Universit</a:t>
            </a:r>
            <a:r>
              <a:rPr lang="en-US" sz="1400" b="1" dirty="0">
                <a:solidFill>
                  <a:srgbClr val="003402"/>
                </a:solidFill>
                <a:cs typeface="Segoe UI" panose="020B0502040204020203" pitchFamily="34" charset="0"/>
              </a:rPr>
              <a:t>as </a:t>
            </a:r>
            <a:r>
              <a:rPr lang="en-US" sz="1400" b="1" dirty="0" err="1">
                <a:solidFill>
                  <a:srgbClr val="003402"/>
                </a:solidFill>
                <a:cs typeface="Segoe UI" panose="020B0502040204020203" pitchFamily="34" charset="0"/>
              </a:rPr>
              <a:t>Diponegoro</a:t>
            </a:r>
            <a:endParaRPr lang="en-US" sz="1400" b="1" dirty="0">
              <a:solidFill>
                <a:srgbClr val="003402"/>
              </a:solidFill>
              <a:cs typeface="Segoe UI" panose="020B0502040204020203" pitchFamily="34" charset="0"/>
            </a:endParaRPr>
          </a:p>
          <a:p>
            <a:r>
              <a:rPr lang="en-US" sz="1400" b="1" dirty="0">
                <a:solidFill>
                  <a:srgbClr val="003402"/>
                </a:solidFill>
                <a:cs typeface="Segoe UI" panose="020B0502040204020203" pitchFamily="34" charset="0"/>
              </a:rPr>
              <a:t>Semarang, </a:t>
            </a:r>
            <a:r>
              <a:rPr lang="id-ID" sz="1400" b="1" dirty="0">
                <a:solidFill>
                  <a:srgbClr val="003402"/>
                </a:solidFill>
                <a:cs typeface="Segoe UI" panose="020B0502040204020203" pitchFamily="34" charset="0"/>
              </a:rPr>
              <a:t>Indonesia</a:t>
            </a:r>
            <a:endParaRPr lang="en-US" sz="1400" b="1" dirty="0">
              <a:solidFill>
                <a:srgbClr val="003402"/>
              </a:solidFill>
              <a:cs typeface="Segoe UI" panose="020B0502040204020203" pitchFamily="34" charset="0"/>
            </a:endParaRPr>
          </a:p>
          <a:p>
            <a:r>
              <a:rPr lang="id-ID" sz="1600" b="1" dirty="0">
                <a:solidFill>
                  <a:srgbClr val="0070C0"/>
                </a:solidFill>
                <a:cs typeface="Segoe UI" panose="020B0502040204020203" pitchFamily="34" charset="0"/>
              </a:rPr>
              <a:t>201</a:t>
            </a:r>
            <a:r>
              <a:rPr lang="en-US" sz="1600" b="1" dirty="0">
                <a:solidFill>
                  <a:srgbClr val="0070C0"/>
                </a:solidFill>
                <a:cs typeface="Segoe UI" panose="020B0502040204020203" pitchFamily="34" charset="0"/>
              </a:rPr>
              <a:t>9</a:t>
            </a:r>
          </a:p>
          <a:p>
            <a:r>
              <a:rPr lang="id-ID" sz="1400" b="1" dirty="0" err="1">
                <a:solidFill>
                  <a:srgbClr val="003402"/>
                </a:solidFill>
                <a:cs typeface="Segoe UI" panose="020B0502040204020203" pitchFamily="34" charset="0"/>
              </a:rPr>
              <a:t>University</a:t>
            </a:r>
            <a:r>
              <a:rPr lang="en-US" sz="1400" b="1" dirty="0">
                <a:solidFill>
                  <a:srgbClr val="003402"/>
                </a:solidFill>
                <a:cs typeface="Segoe UI" panose="020B0502040204020203" pitchFamily="34" charset="0"/>
              </a:rPr>
              <a:t> College Cork</a:t>
            </a:r>
          </a:p>
          <a:p>
            <a:r>
              <a:rPr lang="id-ID" sz="1400" b="1" dirty="0">
                <a:solidFill>
                  <a:srgbClr val="003402"/>
                </a:solidFill>
                <a:cs typeface="Segoe UI" panose="020B0502040204020203" pitchFamily="34" charset="0"/>
              </a:rPr>
              <a:t>Ir</a:t>
            </a:r>
            <a:r>
              <a:rPr lang="en-US" sz="1400" b="1" dirty="0">
                <a:solidFill>
                  <a:srgbClr val="003402"/>
                </a:solidFill>
                <a:cs typeface="Segoe UI" panose="020B0502040204020203" pitchFamily="34" charset="0"/>
              </a:rPr>
              <a:t>el</a:t>
            </a:r>
            <a:r>
              <a:rPr lang="id-ID" sz="1400" b="1" dirty="0" err="1">
                <a:solidFill>
                  <a:srgbClr val="003402"/>
                </a:solidFill>
                <a:cs typeface="Segoe UI" panose="020B0502040204020203" pitchFamily="34" charset="0"/>
              </a:rPr>
              <a:t>an</a:t>
            </a:r>
            <a:r>
              <a:rPr lang="en-US" sz="1400" b="1" dirty="0">
                <a:solidFill>
                  <a:srgbClr val="003402"/>
                </a:solidFill>
                <a:cs typeface="Segoe UI" panose="020B0502040204020203" pitchFamily="34" charset="0"/>
              </a:rPr>
              <a:t>d</a:t>
            </a:r>
          </a:p>
          <a:p>
            <a:r>
              <a:rPr lang="id-ID" sz="1600" b="1" dirty="0">
                <a:solidFill>
                  <a:srgbClr val="0070C0"/>
                </a:solidFill>
                <a:cs typeface="Segoe UI" panose="020B0502040204020203" pitchFamily="34" charset="0"/>
              </a:rPr>
              <a:t>20</a:t>
            </a:r>
            <a:r>
              <a:rPr lang="en-US" sz="1600" b="1" dirty="0">
                <a:solidFill>
                  <a:srgbClr val="0070C0"/>
                </a:solidFill>
                <a:cs typeface="Segoe UI" panose="020B0502040204020203" pitchFamily="34" charset="0"/>
              </a:rPr>
              <a:t>20</a:t>
            </a:r>
          </a:p>
          <a:p>
            <a:r>
              <a:rPr lang="id-ID" sz="1400" b="1" dirty="0" err="1">
                <a:solidFill>
                  <a:srgbClr val="003402"/>
                </a:solidFill>
                <a:cs typeface="Segoe UI" panose="020B0502040204020203" pitchFamily="34" charset="0"/>
              </a:rPr>
              <a:t>University</a:t>
            </a:r>
            <a:r>
              <a:rPr lang="en-US" sz="1400" b="1" dirty="0">
                <a:solidFill>
                  <a:srgbClr val="003402"/>
                </a:solidFill>
                <a:cs typeface="Segoe UI" panose="020B0502040204020203" pitchFamily="34" charset="0"/>
              </a:rPr>
              <a:t> of </a:t>
            </a:r>
            <a:r>
              <a:rPr lang="en-US" sz="1400" b="1" dirty="0" err="1">
                <a:solidFill>
                  <a:srgbClr val="003402"/>
                </a:solidFill>
                <a:cs typeface="Segoe UI" panose="020B0502040204020203" pitchFamily="34" charset="0"/>
              </a:rPr>
              <a:t>Zanjan</a:t>
            </a:r>
            <a:endParaRPr lang="en-US" sz="1400" b="1" dirty="0">
              <a:solidFill>
                <a:srgbClr val="003402"/>
              </a:solidFill>
              <a:cs typeface="Segoe UI" panose="020B0502040204020203" pitchFamily="34" charset="0"/>
            </a:endParaRPr>
          </a:p>
          <a:p>
            <a:r>
              <a:rPr lang="id-ID" sz="1400" b="1" dirty="0">
                <a:solidFill>
                  <a:srgbClr val="003402"/>
                </a:solidFill>
                <a:cs typeface="Segoe UI" panose="020B0502040204020203" pitchFamily="34" charset="0"/>
              </a:rPr>
              <a:t>Ir</a:t>
            </a:r>
            <a:r>
              <a:rPr lang="en-US" sz="1400" b="1" dirty="0">
                <a:solidFill>
                  <a:srgbClr val="003402"/>
                </a:solidFill>
                <a:cs typeface="Segoe UI" panose="020B0502040204020203" pitchFamily="34" charset="0"/>
              </a:rPr>
              <a:t>a</a:t>
            </a:r>
            <a:r>
              <a:rPr lang="id-ID" sz="1400" b="1" dirty="0">
                <a:solidFill>
                  <a:srgbClr val="003402"/>
                </a:solidFill>
                <a:cs typeface="Segoe UI" panose="020B0502040204020203" pitchFamily="34" charset="0"/>
              </a:rPr>
              <a:t>n</a:t>
            </a:r>
            <a:endParaRPr lang="en-US" sz="1400" b="1" dirty="0">
              <a:solidFill>
                <a:srgbClr val="003402"/>
              </a:solidFill>
              <a:cs typeface="Segoe UI" panose="020B0502040204020203" pitchFamily="34" charset="0"/>
            </a:endParaRPr>
          </a:p>
          <a:p>
            <a:r>
              <a:rPr lang="id-ID" sz="1600" b="1" dirty="0">
                <a:solidFill>
                  <a:srgbClr val="0070C0"/>
                </a:solidFill>
                <a:cs typeface="Segoe UI" panose="020B0502040204020203" pitchFamily="34" charset="0"/>
              </a:rPr>
              <a:t>20</a:t>
            </a:r>
            <a:r>
              <a:rPr lang="en-US" sz="1600" b="1" dirty="0">
                <a:solidFill>
                  <a:srgbClr val="0070C0"/>
                </a:solidFill>
                <a:cs typeface="Segoe UI" panose="020B0502040204020203" pitchFamily="34" charset="0"/>
              </a:rPr>
              <a:t>21</a:t>
            </a:r>
          </a:p>
          <a:p>
            <a:r>
              <a:rPr lang="id-ID" sz="1400" b="1" dirty="0" err="1">
                <a:solidFill>
                  <a:srgbClr val="003402"/>
                </a:solidFill>
                <a:cs typeface="Segoe UI" panose="020B0502040204020203" pitchFamily="34" charset="0"/>
              </a:rPr>
              <a:t>Universit</a:t>
            </a:r>
            <a:r>
              <a:rPr lang="en-US" sz="1400" b="1" dirty="0" err="1">
                <a:solidFill>
                  <a:srgbClr val="003402"/>
                </a:solidFill>
                <a:cs typeface="Segoe UI" panose="020B0502040204020203" pitchFamily="34" charset="0"/>
              </a:rPr>
              <a:t>i</a:t>
            </a:r>
            <a:r>
              <a:rPr lang="en-US" sz="1400" b="1" dirty="0">
                <a:solidFill>
                  <a:srgbClr val="003402"/>
                </a:solidFill>
                <a:cs typeface="Segoe UI" panose="020B0502040204020203" pitchFamily="34" charset="0"/>
              </a:rPr>
              <a:t> Utara Malaysia</a:t>
            </a:r>
          </a:p>
          <a:p>
            <a:r>
              <a:rPr lang="en-US" sz="1400" b="1" dirty="0">
                <a:solidFill>
                  <a:srgbClr val="003402"/>
                </a:solidFill>
                <a:cs typeface="Segoe UI" panose="020B0502040204020203" pitchFamily="34" charset="0"/>
              </a:rPr>
              <a:t>Malaysia</a:t>
            </a:r>
          </a:p>
          <a:p>
            <a:r>
              <a:rPr lang="id-ID" sz="1600" b="1" dirty="0">
                <a:solidFill>
                  <a:srgbClr val="0070C0"/>
                </a:solidFill>
                <a:cs typeface="Segoe UI" panose="020B0502040204020203" pitchFamily="34" charset="0"/>
              </a:rPr>
              <a:t>20</a:t>
            </a:r>
            <a:r>
              <a:rPr lang="en-US" sz="1600" b="1" dirty="0">
                <a:solidFill>
                  <a:srgbClr val="0070C0"/>
                </a:solidFill>
                <a:cs typeface="Segoe UI" panose="020B0502040204020203" pitchFamily="34" charset="0"/>
              </a:rPr>
              <a:t>22</a:t>
            </a:r>
          </a:p>
          <a:p>
            <a:r>
              <a:rPr lang="en-US" sz="1400" b="1" dirty="0">
                <a:solidFill>
                  <a:srgbClr val="003402"/>
                </a:solidFill>
                <a:cs typeface="Segoe UI" panose="020B0502040204020203" pitchFamily="34" charset="0"/>
              </a:rPr>
              <a:t>National Pingtung University </a:t>
            </a:r>
          </a:p>
          <a:p>
            <a:r>
              <a:rPr lang="en-US" sz="1400" b="1" dirty="0">
                <a:solidFill>
                  <a:srgbClr val="003402"/>
                </a:solidFill>
                <a:cs typeface="Segoe UI" panose="020B0502040204020203" pitchFamily="34" charset="0"/>
              </a:rPr>
              <a:t>of Science and Technology</a:t>
            </a:r>
          </a:p>
          <a:p>
            <a:r>
              <a:rPr lang="en-US" sz="1400" b="1" dirty="0">
                <a:solidFill>
                  <a:srgbClr val="003402"/>
                </a:solidFill>
                <a:cs typeface="Segoe UI" panose="020B0502040204020203" pitchFamily="34" charset="0"/>
              </a:rPr>
              <a:t>Taiwan</a:t>
            </a:r>
            <a:endParaRPr lang="id-ID" sz="1400" b="1" dirty="0">
              <a:solidFill>
                <a:srgbClr val="003402"/>
              </a:solidFill>
            </a:endParaRPr>
          </a:p>
          <a:p>
            <a:endParaRPr lang="en-US" sz="1400" b="1" dirty="0">
              <a:solidFill>
                <a:srgbClr val="003402"/>
              </a:solidFill>
              <a:cs typeface="Segoe UI" panose="020B0502040204020203" pitchFamily="34" charset="0"/>
            </a:endParaRPr>
          </a:p>
        </p:txBody>
      </p:sp>
      <p:sp>
        <p:nvSpPr>
          <p:cNvPr id="58" name="Title 1">
            <a:extLst>
              <a:ext uri="{FF2B5EF4-FFF2-40B4-BE49-F238E27FC236}">
                <a16:creationId xmlns:a16="http://schemas.microsoft.com/office/drawing/2014/main" id="{26502AA2-EF17-43F5-8A45-AFFB0D1D841F}"/>
              </a:ext>
            </a:extLst>
          </p:cNvPr>
          <p:cNvSpPr txBox="1">
            <a:spLocks/>
          </p:cNvSpPr>
          <p:nvPr/>
        </p:nvSpPr>
        <p:spPr>
          <a:xfrm>
            <a:off x="-1" y="69491"/>
            <a:ext cx="12192001" cy="615624"/>
          </a:xfrm>
          <a:prstGeom prst="rect">
            <a:avLst/>
          </a:prstGeom>
          <a:solidFill>
            <a:schemeClr val="bg1">
              <a:alpha val="43137"/>
            </a:scheme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spcAft>
                <a:spcPts val="800"/>
              </a:spcAft>
            </a:pPr>
            <a:r>
              <a:rPr lang="id-ID" sz="2800" b="1" dirty="0">
                <a:effectLst>
                  <a:outerShdw blurRad="38100" dist="38100" dir="2700000" algn="tl">
                    <a:srgbClr val="000000">
                      <a:alpha val="43137"/>
                    </a:srgbClr>
                  </a:outerShdw>
                </a:effectLst>
              </a:rPr>
              <a:t>International </a:t>
            </a:r>
            <a:r>
              <a:rPr lang="id-ID" sz="2800" b="1" dirty="0" err="1">
                <a:effectLst>
                  <a:outerShdw blurRad="38100" dist="38100" dir="2700000" algn="tl">
                    <a:srgbClr val="000000">
                      <a:alpha val="43137"/>
                    </a:srgbClr>
                  </a:outerShdw>
                </a:effectLst>
              </a:rPr>
              <a:t>Workshop</a:t>
            </a:r>
            <a:r>
              <a:rPr lang="id-ID" sz="2800" b="1" dirty="0">
                <a:effectLst>
                  <a:outerShdw blurRad="38100" dist="38100" dir="2700000" algn="tl">
                    <a:srgbClr val="000000">
                      <a:alpha val="43137"/>
                    </a:srgbClr>
                  </a:outerShdw>
                </a:effectLst>
              </a:rPr>
              <a:t> </a:t>
            </a:r>
            <a:r>
              <a:rPr lang="id-ID" sz="2800" b="1" dirty="0" err="1">
                <a:effectLst>
                  <a:outerShdw blurRad="38100" dist="38100" dir="2700000" algn="tl">
                    <a:srgbClr val="000000">
                      <a:alpha val="43137"/>
                    </a:srgbClr>
                  </a:outerShdw>
                </a:effectLst>
              </a:rPr>
              <a:t>on</a:t>
            </a:r>
            <a:r>
              <a:rPr lang="id-ID" sz="2800" b="1" dirty="0">
                <a:effectLst>
                  <a:outerShdw blurRad="38100" dist="38100" dir="2700000" algn="tl">
                    <a:srgbClr val="000000">
                      <a:alpha val="43137"/>
                    </a:srgbClr>
                  </a:outerShdw>
                </a:effectLst>
              </a:rPr>
              <a:t> UI </a:t>
            </a:r>
            <a:r>
              <a:rPr lang="id-ID" sz="2800" b="1" dirty="0" err="1">
                <a:effectLst>
                  <a:outerShdw blurRad="38100" dist="38100" dir="2700000" algn="tl">
                    <a:srgbClr val="000000">
                      <a:alpha val="43137"/>
                    </a:srgbClr>
                  </a:outerShdw>
                </a:effectLst>
              </a:rPr>
              <a:t>GreenMetric</a:t>
            </a:r>
            <a:r>
              <a:rPr lang="id-ID" sz="28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(IWGM) 2013-2022</a:t>
            </a:r>
            <a:endParaRPr lang="id-ID" sz="2800" b="1" dirty="0">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59" name="Kotak Teks 58">
            <a:extLst>
              <a:ext uri="{FF2B5EF4-FFF2-40B4-BE49-F238E27FC236}">
                <a16:creationId xmlns:a16="http://schemas.microsoft.com/office/drawing/2014/main" id="{EE33674D-FBA3-43B1-A21F-2FB70734A88F}"/>
              </a:ext>
            </a:extLst>
          </p:cNvPr>
          <p:cNvSpPr txBox="1"/>
          <p:nvPr/>
        </p:nvSpPr>
        <p:spPr>
          <a:xfrm>
            <a:off x="664770" y="1497914"/>
            <a:ext cx="48673" cy="344284"/>
          </a:xfrm>
          <a:prstGeom prst="rect">
            <a:avLst/>
          </a:prstGeom>
          <a:noFill/>
        </p:spPr>
        <p:txBody>
          <a:bodyPr wrap="square" rtlCol="0">
            <a:spAutoFit/>
          </a:bodyPr>
          <a:lstStyle/>
          <a:p>
            <a:endParaRPr lang="id-ID" dirty="0"/>
          </a:p>
        </p:txBody>
      </p:sp>
      <p:sp>
        <p:nvSpPr>
          <p:cNvPr id="74" name="Oval 73">
            <a:extLst>
              <a:ext uri="{FF2B5EF4-FFF2-40B4-BE49-F238E27FC236}">
                <a16:creationId xmlns:a16="http://schemas.microsoft.com/office/drawing/2014/main" id="{4CA5676A-AB22-4279-9058-68FF23938879}"/>
              </a:ext>
            </a:extLst>
          </p:cNvPr>
          <p:cNvSpPr/>
          <p:nvPr/>
        </p:nvSpPr>
        <p:spPr>
          <a:xfrm>
            <a:off x="531304" y="1877504"/>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2</a:t>
            </a:r>
            <a:endParaRPr lang="id-ID" sz="1400" b="1" dirty="0">
              <a:solidFill>
                <a:srgbClr val="003402"/>
              </a:solidFill>
            </a:endParaRPr>
          </a:p>
        </p:txBody>
      </p:sp>
      <p:pic>
        <p:nvPicPr>
          <p:cNvPr id="85" name="Gambar 84">
            <a:extLst>
              <a:ext uri="{FF2B5EF4-FFF2-40B4-BE49-F238E27FC236}">
                <a16:creationId xmlns:a16="http://schemas.microsoft.com/office/drawing/2014/main" id="{C3AFA34F-8A3C-4216-A52C-F54054F3F2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40" r="64930"/>
          <a:stretch/>
        </p:blipFill>
        <p:spPr>
          <a:xfrm>
            <a:off x="3500015" y="869334"/>
            <a:ext cx="8051381" cy="5602838"/>
          </a:xfrm>
          <a:prstGeom prst="rect">
            <a:avLst/>
          </a:prstGeom>
        </p:spPr>
      </p:pic>
      <p:sp>
        <p:nvSpPr>
          <p:cNvPr id="86" name="Oval 85">
            <a:extLst>
              <a:ext uri="{FF2B5EF4-FFF2-40B4-BE49-F238E27FC236}">
                <a16:creationId xmlns:a16="http://schemas.microsoft.com/office/drawing/2014/main" id="{C883A769-ACDA-463A-A082-4BD26A6C9606}"/>
              </a:ext>
            </a:extLst>
          </p:cNvPr>
          <p:cNvSpPr/>
          <p:nvPr/>
        </p:nvSpPr>
        <p:spPr>
          <a:xfrm>
            <a:off x="553180" y="2659424"/>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3</a:t>
            </a:r>
            <a:endParaRPr lang="id-ID" sz="1400" b="1" dirty="0">
              <a:solidFill>
                <a:srgbClr val="003402"/>
              </a:solidFill>
            </a:endParaRPr>
          </a:p>
        </p:txBody>
      </p:sp>
      <p:sp>
        <p:nvSpPr>
          <p:cNvPr id="87" name="Kotak Teks 86">
            <a:extLst>
              <a:ext uri="{FF2B5EF4-FFF2-40B4-BE49-F238E27FC236}">
                <a16:creationId xmlns:a16="http://schemas.microsoft.com/office/drawing/2014/main" id="{EB838440-914A-4719-AE69-858D7AFF69B9}"/>
              </a:ext>
            </a:extLst>
          </p:cNvPr>
          <p:cNvSpPr txBox="1"/>
          <p:nvPr/>
        </p:nvSpPr>
        <p:spPr>
          <a:xfrm>
            <a:off x="610259" y="2921071"/>
            <a:ext cx="48673" cy="344284"/>
          </a:xfrm>
          <a:prstGeom prst="rect">
            <a:avLst/>
          </a:prstGeom>
          <a:noFill/>
        </p:spPr>
        <p:txBody>
          <a:bodyPr wrap="square" rtlCol="0">
            <a:spAutoFit/>
          </a:bodyPr>
          <a:lstStyle/>
          <a:p>
            <a:endParaRPr lang="id-ID" dirty="0"/>
          </a:p>
        </p:txBody>
      </p:sp>
      <p:sp>
        <p:nvSpPr>
          <p:cNvPr id="88" name="Oval 87">
            <a:extLst>
              <a:ext uri="{FF2B5EF4-FFF2-40B4-BE49-F238E27FC236}">
                <a16:creationId xmlns:a16="http://schemas.microsoft.com/office/drawing/2014/main" id="{0986F04D-7959-4CDF-A624-4090F299D7B7}"/>
              </a:ext>
            </a:extLst>
          </p:cNvPr>
          <p:cNvSpPr/>
          <p:nvPr/>
        </p:nvSpPr>
        <p:spPr>
          <a:xfrm>
            <a:off x="528581" y="3321825"/>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4</a:t>
            </a:r>
            <a:endParaRPr lang="id-ID" sz="1400" b="1" dirty="0">
              <a:solidFill>
                <a:srgbClr val="003402"/>
              </a:solidFill>
            </a:endParaRPr>
          </a:p>
        </p:txBody>
      </p:sp>
      <p:sp>
        <p:nvSpPr>
          <p:cNvPr id="89" name="Oval 88">
            <a:extLst>
              <a:ext uri="{FF2B5EF4-FFF2-40B4-BE49-F238E27FC236}">
                <a16:creationId xmlns:a16="http://schemas.microsoft.com/office/drawing/2014/main" id="{6BF425D5-588D-4729-8299-E20FC7098E2D}"/>
              </a:ext>
            </a:extLst>
          </p:cNvPr>
          <p:cNvSpPr/>
          <p:nvPr/>
        </p:nvSpPr>
        <p:spPr>
          <a:xfrm>
            <a:off x="537825" y="3985741"/>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5</a:t>
            </a:r>
            <a:endParaRPr lang="id-ID" sz="1400" b="1" dirty="0">
              <a:solidFill>
                <a:srgbClr val="003402"/>
              </a:solidFill>
            </a:endParaRPr>
          </a:p>
        </p:txBody>
      </p:sp>
      <p:sp>
        <p:nvSpPr>
          <p:cNvPr id="90" name="Kotak Teks 89">
            <a:extLst>
              <a:ext uri="{FF2B5EF4-FFF2-40B4-BE49-F238E27FC236}">
                <a16:creationId xmlns:a16="http://schemas.microsoft.com/office/drawing/2014/main" id="{1D5F552F-C8D0-40E5-9691-8123F9137BDE}"/>
              </a:ext>
            </a:extLst>
          </p:cNvPr>
          <p:cNvSpPr txBox="1"/>
          <p:nvPr/>
        </p:nvSpPr>
        <p:spPr>
          <a:xfrm>
            <a:off x="623067" y="4134854"/>
            <a:ext cx="48673" cy="344284"/>
          </a:xfrm>
          <a:prstGeom prst="rect">
            <a:avLst/>
          </a:prstGeom>
          <a:noFill/>
        </p:spPr>
        <p:txBody>
          <a:bodyPr wrap="square" rtlCol="0">
            <a:spAutoFit/>
          </a:bodyPr>
          <a:lstStyle/>
          <a:p>
            <a:endParaRPr lang="id-ID" dirty="0"/>
          </a:p>
        </p:txBody>
      </p:sp>
      <p:sp>
        <p:nvSpPr>
          <p:cNvPr id="91" name="Oval 90">
            <a:extLst>
              <a:ext uri="{FF2B5EF4-FFF2-40B4-BE49-F238E27FC236}">
                <a16:creationId xmlns:a16="http://schemas.microsoft.com/office/drawing/2014/main" id="{674EE8A7-5982-4E5C-9B85-FD4D68C09AB1}"/>
              </a:ext>
            </a:extLst>
          </p:cNvPr>
          <p:cNvSpPr/>
          <p:nvPr/>
        </p:nvSpPr>
        <p:spPr>
          <a:xfrm>
            <a:off x="523657" y="4630057"/>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6</a:t>
            </a:r>
            <a:endParaRPr lang="id-ID" sz="1400" b="1" dirty="0">
              <a:solidFill>
                <a:srgbClr val="003402"/>
              </a:solidFill>
            </a:endParaRPr>
          </a:p>
        </p:txBody>
      </p:sp>
      <p:sp>
        <p:nvSpPr>
          <p:cNvPr id="92" name="Oval 91">
            <a:extLst>
              <a:ext uri="{FF2B5EF4-FFF2-40B4-BE49-F238E27FC236}">
                <a16:creationId xmlns:a16="http://schemas.microsoft.com/office/drawing/2014/main" id="{2C705BDF-864B-4EC5-A444-BDE0757C8BF3}"/>
              </a:ext>
            </a:extLst>
          </p:cNvPr>
          <p:cNvSpPr/>
          <p:nvPr/>
        </p:nvSpPr>
        <p:spPr>
          <a:xfrm>
            <a:off x="517970" y="5268104"/>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7</a:t>
            </a:r>
            <a:endParaRPr lang="id-ID" sz="1400" b="1" dirty="0">
              <a:solidFill>
                <a:srgbClr val="003402"/>
              </a:solidFill>
            </a:endParaRPr>
          </a:p>
        </p:txBody>
      </p:sp>
      <p:sp>
        <p:nvSpPr>
          <p:cNvPr id="93" name="Kotak Teks 92">
            <a:extLst>
              <a:ext uri="{FF2B5EF4-FFF2-40B4-BE49-F238E27FC236}">
                <a16:creationId xmlns:a16="http://schemas.microsoft.com/office/drawing/2014/main" id="{2B967961-03A1-41CC-B9AA-FB9C51595BF5}"/>
              </a:ext>
            </a:extLst>
          </p:cNvPr>
          <p:cNvSpPr txBox="1"/>
          <p:nvPr/>
        </p:nvSpPr>
        <p:spPr>
          <a:xfrm>
            <a:off x="638373" y="5465058"/>
            <a:ext cx="48673" cy="344284"/>
          </a:xfrm>
          <a:prstGeom prst="rect">
            <a:avLst/>
          </a:prstGeom>
          <a:noFill/>
        </p:spPr>
        <p:txBody>
          <a:bodyPr wrap="square" rtlCol="0">
            <a:spAutoFit/>
          </a:bodyPr>
          <a:lstStyle/>
          <a:p>
            <a:endParaRPr lang="id-ID" dirty="0"/>
          </a:p>
        </p:txBody>
      </p:sp>
      <p:sp>
        <p:nvSpPr>
          <p:cNvPr id="26" name="Rectangle 25">
            <a:extLst>
              <a:ext uri="{FF2B5EF4-FFF2-40B4-BE49-F238E27FC236}">
                <a16:creationId xmlns:a16="http://schemas.microsoft.com/office/drawing/2014/main" id="{1C391697-850F-4184-BAC0-BE9F066D6285}"/>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25"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94714937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E059ED-994B-4BCA-BEC3-07BC7A99BEC6}"/>
              </a:ext>
            </a:extLst>
          </p:cNvPr>
          <p:cNvGrpSpPr/>
          <p:nvPr/>
        </p:nvGrpSpPr>
        <p:grpSpPr>
          <a:xfrm>
            <a:off x="346027" y="2104773"/>
            <a:ext cx="2736624" cy="3680430"/>
            <a:chOff x="553747" y="1800880"/>
            <a:chExt cx="2371245" cy="3403776"/>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53747" y="1914531"/>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1</a:t>
              </a:r>
              <a:r>
                <a:rPr lang="en-US" sz="1800" baseline="30000" dirty="0">
                  <a:solidFill>
                    <a:srgbClr val="031B03"/>
                  </a:solidFill>
                  <a:effectLst/>
                  <a:latin typeface="+mn-lt"/>
                </a:rPr>
                <a:t>st</a:t>
              </a:r>
              <a:r>
                <a:rPr lang="en-US" sz="1800" dirty="0">
                  <a:solidFill>
                    <a:srgbClr val="031B03"/>
                  </a:solidFill>
                  <a:effectLst/>
                  <a:latin typeface="+mn-lt"/>
                </a:rPr>
                <a:t> International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2013 in collaboration with </a:t>
              </a:r>
              <a:r>
                <a:rPr lang="en-US" sz="2000" b="1" dirty="0">
                  <a:solidFill>
                    <a:srgbClr val="031B03"/>
                  </a:solidFill>
                  <a:effectLst/>
                  <a:latin typeface="+mn-lt"/>
                </a:rPr>
                <a:t>University of Indonesia </a:t>
              </a:r>
            </a:p>
            <a:p>
              <a:pPr algn="ctr"/>
              <a:r>
                <a:rPr lang="en-US" sz="1600" dirty="0">
                  <a:solidFill>
                    <a:srgbClr val="031B03"/>
                  </a:solidFill>
                  <a:effectLst/>
                  <a:latin typeface="+mn-lt"/>
                </a:rPr>
                <a:t>in </a:t>
              </a:r>
              <a:r>
                <a:rPr lang="en-US" sz="1600" b="1" dirty="0">
                  <a:solidFill>
                    <a:srgbClr val="031B03"/>
                  </a:solidFill>
                  <a:effectLst/>
                  <a:latin typeface="+mn-lt"/>
                </a:rPr>
                <a:t>Depok, Indonesia </a:t>
              </a:r>
            </a:p>
            <a:p>
              <a:pPr algn="ctr"/>
              <a:r>
                <a:rPr lang="en-US" sz="1600" b="1" dirty="0">
                  <a:solidFill>
                    <a:srgbClr val="031B03"/>
                  </a:solidFill>
                  <a:effectLst/>
                  <a:latin typeface="+mn-lt"/>
                </a:rPr>
                <a:t>in April 2013</a:t>
              </a:r>
            </a:p>
          </p:txBody>
        </p:sp>
        <p:sp>
          <p:nvSpPr>
            <p:cNvPr id="2" name="Persegi Panjang 1">
              <a:extLst>
                <a:ext uri="{FF2B5EF4-FFF2-40B4-BE49-F238E27FC236}">
                  <a16:creationId xmlns:a16="http://schemas.microsoft.com/office/drawing/2014/main" id="{3B7DEFEE-527B-4C34-8F61-0DFA9AAB0112}"/>
                </a:ext>
              </a:extLst>
            </p:cNvPr>
            <p:cNvSpPr/>
            <p:nvPr/>
          </p:nvSpPr>
          <p:spPr>
            <a:xfrm>
              <a:off x="706796" y="1800880"/>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06797" y="5051951"/>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 name="Gambar 4">
            <a:extLst>
              <a:ext uri="{FF2B5EF4-FFF2-40B4-BE49-F238E27FC236}">
                <a16:creationId xmlns:a16="http://schemas.microsoft.com/office/drawing/2014/main" id="{C472E6DA-A28E-42E5-96C9-1B555CC76E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458" r="10948" b="19091"/>
          <a:stretch/>
        </p:blipFill>
        <p:spPr>
          <a:xfrm>
            <a:off x="3415493" y="2242069"/>
            <a:ext cx="8450506" cy="3450816"/>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71048A38-5FFB-46AB-90E4-2267634B144A}"/>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6F5AC9AF-59E1-4A71-A79D-B532BB92DEF9}"/>
              </a:ext>
            </a:extLst>
          </p:cNvPr>
          <p:cNvSpPr>
            <a:spLocks noGrp="1"/>
          </p:cNvSpPr>
          <p:nvPr>
            <p:ph type="title"/>
          </p:nvPr>
        </p:nvSpPr>
        <p:spPr>
          <a:xfrm>
            <a:off x="483016" y="472428"/>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2013 International Workshop on UI GreenMetric (IWGM) </a:t>
            </a:r>
          </a:p>
        </p:txBody>
      </p:sp>
      <p:sp>
        <p:nvSpPr>
          <p:cNvPr id="13" name="TextBox 12">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4"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66124683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C0627A-944D-4850-A3B1-C6FB62E9C4B6}"/>
              </a:ext>
            </a:extLst>
          </p:cNvPr>
          <p:cNvGrpSpPr/>
          <p:nvPr/>
        </p:nvGrpSpPr>
        <p:grpSpPr>
          <a:xfrm>
            <a:off x="374124" y="1959883"/>
            <a:ext cx="2524682" cy="3832957"/>
            <a:chOff x="548639" y="1786642"/>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48639" y="1875114"/>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2</a:t>
              </a:r>
              <a:r>
                <a:rPr lang="en-US" sz="1800" baseline="30000" dirty="0">
                  <a:solidFill>
                    <a:srgbClr val="031B03"/>
                  </a:solidFill>
                  <a:effectLst/>
                  <a:latin typeface="+mn-lt"/>
                </a:rPr>
                <a:t>nd</a:t>
              </a:r>
              <a:r>
                <a:rPr lang="en-US" sz="1800" dirty="0">
                  <a:solidFill>
                    <a:srgbClr val="031B03"/>
                  </a:solidFill>
                  <a:effectLst/>
                  <a:latin typeface="+mn-lt"/>
                </a:rPr>
                <a:t> International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2016 in collaboration with </a:t>
              </a:r>
              <a:r>
                <a:rPr lang="en-US" sz="2000" b="1" dirty="0">
                  <a:solidFill>
                    <a:srgbClr val="031B03"/>
                  </a:solidFill>
                  <a:effectLst/>
                </a:rPr>
                <a:t>University of Indonesia </a:t>
              </a:r>
            </a:p>
            <a:p>
              <a:pPr algn="ctr"/>
              <a:r>
                <a:rPr lang="en-US" sz="1600" dirty="0">
                  <a:solidFill>
                    <a:srgbClr val="031B03"/>
                  </a:solidFill>
                  <a:effectLst/>
                </a:rPr>
                <a:t>in </a:t>
              </a:r>
              <a:r>
                <a:rPr lang="en-US" sz="1600" b="1" dirty="0">
                  <a:solidFill>
                    <a:srgbClr val="031B03"/>
                  </a:solidFill>
                  <a:effectLst/>
                </a:rPr>
                <a:t>Depok, Indonesia </a:t>
              </a:r>
            </a:p>
            <a:p>
              <a:pPr algn="ctr"/>
              <a:r>
                <a:rPr lang="en-US" sz="1600" b="1" dirty="0">
                  <a:solidFill>
                    <a:srgbClr val="031B03"/>
                  </a:solidFill>
                  <a:effectLst/>
                </a:rPr>
                <a:t>in April 2016</a:t>
              </a:r>
              <a:endParaRPr lang="en-US" sz="1600" b="1" dirty="0">
                <a:solidFill>
                  <a:srgbClr val="031B03"/>
                </a:solidFill>
                <a:effectLst/>
                <a:latin typeface="+mn-l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46253" y="1786642"/>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01689" y="5012534"/>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 name="Gambar 4">
            <a:extLst>
              <a:ext uri="{FF2B5EF4-FFF2-40B4-BE49-F238E27FC236}">
                <a16:creationId xmlns:a16="http://schemas.microsoft.com/office/drawing/2014/main" id="{4C4C0575-A1C1-4684-9ABD-EE27F0F2B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7511" y="2017124"/>
            <a:ext cx="8526921" cy="3775716"/>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33E1C3AB-7FF7-4F6B-8472-DAB58FEB5B6F}"/>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E3748A8-9CB2-4862-87A3-EB8B3D60549E}"/>
              </a:ext>
            </a:extLst>
          </p:cNvPr>
          <p:cNvSpPr>
            <a:spLocks noGrp="1"/>
          </p:cNvSpPr>
          <p:nvPr>
            <p:ph type="title"/>
          </p:nvPr>
        </p:nvSpPr>
        <p:spPr>
          <a:xfrm>
            <a:off x="392586" y="354906"/>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2016 International Workshop on UI GreenMetric (IWGM) </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411558750"/>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ambar 18">
            <a:extLst>
              <a:ext uri="{FF2B5EF4-FFF2-40B4-BE49-F238E27FC236}">
                <a16:creationId xmlns:a16="http://schemas.microsoft.com/office/drawing/2014/main" id="{E8FA72FD-EB4C-4D2C-AD48-A5C386BB9E34}"/>
              </a:ext>
            </a:extLst>
          </p:cNvPr>
          <p:cNvPicPr>
            <a:picLocks noChangeAspect="1"/>
          </p:cNvPicPr>
          <p:nvPr/>
        </p:nvPicPr>
        <p:blipFill rotWithShape="1">
          <a:blip r:embed="rId2"/>
          <a:srcRect t="14356" r="1569" b="17326"/>
          <a:stretch/>
        </p:blipFill>
        <p:spPr>
          <a:xfrm>
            <a:off x="3362311" y="2256149"/>
            <a:ext cx="8453937" cy="3298955"/>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EAFE013C-20AD-482E-8C2C-1E880E4D7B64}"/>
              </a:ext>
            </a:extLst>
          </p:cNvPr>
          <p:cNvGrpSpPr/>
          <p:nvPr/>
        </p:nvGrpSpPr>
        <p:grpSpPr>
          <a:xfrm>
            <a:off x="396672" y="1908566"/>
            <a:ext cx="2735191" cy="3899684"/>
            <a:chOff x="624505" y="1901950"/>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624505" y="1990422"/>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3</a:t>
              </a:r>
              <a:r>
                <a:rPr lang="en-US" sz="1800" baseline="30000" dirty="0">
                  <a:solidFill>
                    <a:srgbClr val="031B03"/>
                  </a:solidFill>
                  <a:effectLst/>
                  <a:latin typeface="+mn-lt"/>
                </a:rPr>
                <a:t>rd</a:t>
              </a:r>
              <a:r>
                <a:rPr lang="en-US" sz="1800" dirty="0">
                  <a:solidFill>
                    <a:srgbClr val="031B03"/>
                  </a:solidFill>
                  <a:effectLst/>
                  <a:latin typeface="+mn-lt"/>
                </a:rPr>
                <a:t> International Workshop on UI GreenMetric World University Rankings (IWGM) 2017</a:t>
              </a:r>
            </a:p>
            <a:p>
              <a:pPr algn="ctr"/>
              <a:r>
                <a:rPr lang="en-US" sz="1600" dirty="0">
                  <a:solidFill>
                    <a:srgbClr val="031B03"/>
                  </a:solidFill>
                  <a:effectLst/>
                  <a:latin typeface="+mn-lt"/>
                </a:rPr>
                <a:t> in collaboration with </a:t>
              </a:r>
              <a:r>
                <a:rPr lang="en-US" sz="2000" b="1" dirty="0" err="1">
                  <a:solidFill>
                    <a:srgbClr val="031B03"/>
                  </a:solidFill>
                  <a:effectLst/>
                  <a:latin typeface="+mn-lt"/>
                </a:rPr>
                <a:t>Bülent</a:t>
              </a:r>
              <a:r>
                <a:rPr lang="en-US" sz="2000" b="1" dirty="0">
                  <a:solidFill>
                    <a:srgbClr val="031B03"/>
                  </a:solidFill>
                  <a:effectLst/>
                  <a:latin typeface="+mn-lt"/>
                </a:rPr>
                <a:t> Ecevit University </a:t>
              </a:r>
              <a:r>
                <a:rPr lang="en-US" sz="1600" dirty="0">
                  <a:solidFill>
                    <a:srgbClr val="031B03"/>
                  </a:solidFill>
                  <a:effectLst/>
                  <a:latin typeface="+mn-lt"/>
                </a:rPr>
                <a:t>and </a:t>
              </a:r>
              <a:r>
                <a:rPr lang="en-US" sz="2000" b="1" dirty="0">
                  <a:solidFill>
                    <a:srgbClr val="031B03"/>
                  </a:solidFill>
                  <a:effectLst/>
                  <a:latin typeface="+mn-lt"/>
                </a:rPr>
                <a:t>Istanbul University</a:t>
              </a:r>
              <a:r>
                <a:rPr lang="en-US" sz="1600" b="1" dirty="0">
                  <a:solidFill>
                    <a:srgbClr val="031B03"/>
                  </a:solidFill>
                  <a:effectLst/>
                  <a:latin typeface="+mn-lt"/>
                </a:rPr>
                <a:t> </a:t>
              </a:r>
            </a:p>
            <a:p>
              <a:pPr algn="ctr"/>
              <a:r>
                <a:rPr lang="en-US" sz="1600" dirty="0">
                  <a:solidFill>
                    <a:srgbClr val="031B03"/>
                  </a:solidFill>
                  <a:effectLst/>
                  <a:latin typeface="+mn-lt"/>
                </a:rPr>
                <a:t>in </a:t>
              </a:r>
              <a:r>
                <a:rPr lang="en-US" sz="1600" b="1" dirty="0">
                  <a:solidFill>
                    <a:srgbClr val="031B03"/>
                  </a:solidFill>
                  <a:effectLst/>
                  <a:latin typeface="+mn-lt"/>
                </a:rPr>
                <a:t>Istanbul, Turkey </a:t>
              </a:r>
            </a:p>
            <a:p>
              <a:pPr algn="ctr"/>
              <a:r>
                <a:rPr lang="en-US" sz="1600" b="1" dirty="0">
                  <a:solidFill>
                    <a:srgbClr val="031B03"/>
                  </a:solidFill>
                  <a:effectLst/>
                  <a:latin typeface="+mn-lt"/>
                </a:rPr>
                <a:t>on 9-11 April 2017</a:t>
              </a:r>
            </a:p>
          </p:txBody>
        </p:sp>
        <p:sp>
          <p:nvSpPr>
            <p:cNvPr id="2" name="Persegi Panjang 1">
              <a:extLst>
                <a:ext uri="{FF2B5EF4-FFF2-40B4-BE49-F238E27FC236}">
                  <a16:creationId xmlns:a16="http://schemas.microsoft.com/office/drawing/2014/main" id="{3B7DEFEE-527B-4C34-8F61-0DFA9AAB0112}"/>
                </a:ext>
              </a:extLst>
            </p:cNvPr>
            <p:cNvSpPr/>
            <p:nvPr/>
          </p:nvSpPr>
          <p:spPr>
            <a:xfrm>
              <a:off x="822119" y="1901950"/>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77555" y="5127842"/>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Rectangle 16">
            <a:extLst>
              <a:ext uri="{FF2B5EF4-FFF2-40B4-BE49-F238E27FC236}">
                <a16:creationId xmlns:a16="http://schemas.microsoft.com/office/drawing/2014/main" id="{F78C9E18-1BBF-46BE-A254-A4439F6C7C5B}"/>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F1BC46AB-A00D-49DB-A41E-B0EE4C619E3B}"/>
              </a:ext>
            </a:extLst>
          </p:cNvPr>
          <p:cNvSpPr>
            <a:spLocks noGrp="1"/>
          </p:cNvSpPr>
          <p:nvPr>
            <p:ph type="title"/>
          </p:nvPr>
        </p:nvSpPr>
        <p:spPr>
          <a:xfrm>
            <a:off x="491467" y="366622"/>
            <a:ext cx="11442246" cy="1097673"/>
          </a:xfrm>
          <a:solidFill>
            <a:schemeClr val="accent3">
              <a:lumMod val="40000"/>
              <a:lumOff val="60000"/>
            </a:schemeClr>
          </a:solidFill>
        </p:spPr>
        <p:txBody>
          <a:bodyPr anchor="ctr"/>
          <a:lstStyle/>
          <a:p>
            <a:pPr algn="ctr"/>
            <a:r>
              <a:rPr lang="en-US" sz="3200" dirty="0">
                <a:solidFill>
                  <a:schemeClr val="accent3">
                    <a:lumMod val="75000"/>
                  </a:schemeClr>
                </a:solidFill>
              </a:rPr>
              <a:t>2017 International Workshop on UI GreenMetric (IWGM) </a:t>
            </a:r>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421099055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C0627A-944D-4850-A3B1-C6FB62E9C4B6}"/>
              </a:ext>
            </a:extLst>
          </p:cNvPr>
          <p:cNvGrpSpPr/>
          <p:nvPr/>
        </p:nvGrpSpPr>
        <p:grpSpPr>
          <a:xfrm>
            <a:off x="374124" y="1959883"/>
            <a:ext cx="2524682" cy="3832957"/>
            <a:chOff x="548639" y="1786642"/>
            <a:chExt cx="2371245" cy="3378597"/>
          </a:xfrm>
        </p:grpSpPr>
        <p:sp>
          <p:nvSpPr>
            <p:cNvPr id="20" name="Title 1">
              <a:extLst>
                <a:ext uri="{FF2B5EF4-FFF2-40B4-BE49-F238E27FC236}">
                  <a16:creationId xmlns:a16="http://schemas.microsoft.com/office/drawing/2014/main" id="{A5785217-147E-4977-92D9-CF5D5495D721}"/>
                </a:ext>
              </a:extLst>
            </p:cNvPr>
            <p:cNvSpPr txBox="1">
              <a:spLocks/>
            </p:cNvSpPr>
            <p:nvPr/>
          </p:nvSpPr>
          <p:spPr>
            <a:xfrm>
              <a:off x="548639" y="1875114"/>
              <a:ext cx="2371245" cy="3201653"/>
            </a:xfrm>
            <a:prstGeom prst="rect">
              <a:avLst/>
            </a:prstGeom>
            <a:solidFill>
              <a:srgbClr val="A2D668"/>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1800" dirty="0">
                  <a:solidFill>
                    <a:srgbClr val="031B03"/>
                  </a:solidFill>
                  <a:effectLst/>
                  <a:latin typeface="+mn-lt"/>
                </a:rPr>
                <a:t>The </a:t>
              </a:r>
              <a:r>
                <a:rPr lang="id-ID" sz="1800" dirty="0">
                  <a:solidFill>
                    <a:srgbClr val="031B03"/>
                  </a:solidFill>
                  <a:effectLst/>
                  <a:latin typeface="+mn-lt"/>
                </a:rPr>
                <a:t>4</a:t>
              </a:r>
              <a:r>
                <a:rPr lang="id-ID" sz="1800" baseline="30000" dirty="0">
                  <a:solidFill>
                    <a:srgbClr val="031B03"/>
                  </a:solidFill>
                  <a:effectLst/>
                  <a:latin typeface="+mn-lt"/>
                </a:rPr>
                <a:t>th</a:t>
              </a:r>
              <a:r>
                <a:rPr lang="en-US" sz="1800" dirty="0">
                  <a:solidFill>
                    <a:srgbClr val="031B03"/>
                  </a:solidFill>
                  <a:effectLst/>
                  <a:latin typeface="+mn-lt"/>
                </a:rPr>
                <a:t> International Workshop on UI </a:t>
              </a:r>
              <a:r>
                <a:rPr lang="en-US" sz="1800" dirty="0" err="1">
                  <a:solidFill>
                    <a:srgbClr val="031B03"/>
                  </a:solidFill>
                  <a:effectLst/>
                  <a:latin typeface="+mn-lt"/>
                </a:rPr>
                <a:t>GreenMetric</a:t>
              </a:r>
              <a:r>
                <a:rPr lang="en-US" sz="1800" dirty="0">
                  <a:solidFill>
                    <a:srgbClr val="031B03"/>
                  </a:solidFill>
                  <a:effectLst/>
                  <a:latin typeface="+mn-lt"/>
                </a:rPr>
                <a:t> World University Rankings (IWGM) 201</a:t>
              </a:r>
              <a:r>
                <a:rPr lang="id-ID" sz="1800" dirty="0">
                  <a:solidFill>
                    <a:srgbClr val="031B03"/>
                  </a:solidFill>
                  <a:effectLst/>
                  <a:latin typeface="+mn-lt"/>
                </a:rPr>
                <a:t>8</a:t>
              </a:r>
              <a:r>
                <a:rPr lang="en-US" sz="1800" dirty="0">
                  <a:solidFill>
                    <a:srgbClr val="031B03"/>
                  </a:solidFill>
                  <a:effectLst/>
                  <a:latin typeface="+mn-lt"/>
                </a:rPr>
                <a:t> in collaboration with </a:t>
              </a:r>
              <a:r>
                <a:rPr lang="en-US" sz="2000" b="1" dirty="0" err="1">
                  <a:solidFill>
                    <a:srgbClr val="031B03"/>
                  </a:solidFill>
                  <a:effectLst/>
                </a:rPr>
                <a:t>Universit</a:t>
              </a:r>
              <a:r>
                <a:rPr lang="id-ID" sz="2000" b="1" dirty="0">
                  <a:solidFill>
                    <a:srgbClr val="031B03"/>
                  </a:solidFill>
                  <a:effectLst/>
                </a:rPr>
                <a:t>as Diponegoro</a:t>
              </a:r>
              <a:r>
                <a:rPr lang="en-US" sz="2000" b="1" dirty="0">
                  <a:solidFill>
                    <a:srgbClr val="031B03"/>
                  </a:solidFill>
                  <a:effectLst/>
                </a:rPr>
                <a:t> </a:t>
              </a:r>
            </a:p>
            <a:p>
              <a:pPr algn="ctr"/>
              <a:r>
                <a:rPr lang="en-US" sz="1600" dirty="0">
                  <a:solidFill>
                    <a:srgbClr val="031B03"/>
                  </a:solidFill>
                  <a:effectLst/>
                </a:rPr>
                <a:t>in </a:t>
              </a:r>
              <a:r>
                <a:rPr lang="id-ID" sz="1600" b="1" dirty="0">
                  <a:solidFill>
                    <a:srgbClr val="031B03"/>
                  </a:solidFill>
                  <a:effectLst/>
                </a:rPr>
                <a:t>Semarang</a:t>
              </a:r>
              <a:r>
                <a:rPr lang="en-US" sz="1600" b="1" dirty="0">
                  <a:solidFill>
                    <a:srgbClr val="031B03"/>
                  </a:solidFill>
                  <a:effectLst/>
                </a:rPr>
                <a:t>, Indonesia </a:t>
              </a:r>
            </a:p>
            <a:p>
              <a:pPr algn="ctr"/>
              <a:r>
                <a:rPr lang="en-US" sz="1600" b="1" dirty="0">
                  <a:solidFill>
                    <a:srgbClr val="031B03"/>
                  </a:solidFill>
                  <a:effectLst/>
                </a:rPr>
                <a:t>in April 201</a:t>
              </a:r>
              <a:r>
                <a:rPr lang="id-ID" sz="1600" b="1" dirty="0">
                  <a:solidFill>
                    <a:srgbClr val="031B03"/>
                  </a:solidFill>
                  <a:effectLst/>
                </a:rPr>
                <a:t>8</a:t>
              </a:r>
              <a:endParaRPr lang="en-US" sz="1600" b="1" dirty="0">
                <a:solidFill>
                  <a:srgbClr val="031B03"/>
                </a:solidFill>
                <a:effectLst/>
                <a:latin typeface="+mn-lt"/>
              </a:endParaRPr>
            </a:p>
          </p:txBody>
        </p:sp>
        <p:sp>
          <p:nvSpPr>
            <p:cNvPr id="2" name="Persegi Panjang 1">
              <a:extLst>
                <a:ext uri="{FF2B5EF4-FFF2-40B4-BE49-F238E27FC236}">
                  <a16:creationId xmlns:a16="http://schemas.microsoft.com/office/drawing/2014/main" id="{3B7DEFEE-527B-4C34-8F61-0DFA9AAB0112}"/>
                </a:ext>
              </a:extLst>
            </p:cNvPr>
            <p:cNvSpPr/>
            <p:nvPr/>
          </p:nvSpPr>
          <p:spPr>
            <a:xfrm>
              <a:off x="746253" y="1786642"/>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ersegi Panjang 20">
              <a:extLst>
                <a:ext uri="{FF2B5EF4-FFF2-40B4-BE49-F238E27FC236}">
                  <a16:creationId xmlns:a16="http://schemas.microsoft.com/office/drawing/2014/main" id="{D2CF6746-2E21-4E0F-9577-0356FFC46DFE}"/>
                </a:ext>
              </a:extLst>
            </p:cNvPr>
            <p:cNvSpPr/>
            <p:nvPr/>
          </p:nvSpPr>
          <p:spPr>
            <a:xfrm>
              <a:off x="701689" y="5012534"/>
              <a:ext cx="1976015" cy="152705"/>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Rectangle 13">
            <a:extLst>
              <a:ext uri="{FF2B5EF4-FFF2-40B4-BE49-F238E27FC236}">
                <a16:creationId xmlns:a16="http://schemas.microsoft.com/office/drawing/2014/main" id="{33E1C3AB-7FF7-4F6B-8472-DAB58FEB5B6F}"/>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4" t="8224" r="3737" b="8928"/>
          <a:stretch/>
        </p:blipFill>
        <p:spPr bwMode="auto">
          <a:xfrm>
            <a:off x="263352" y="260648"/>
            <a:ext cx="11672914" cy="582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071" t="20830" r="3307" b="17994"/>
          <a:stretch/>
        </p:blipFill>
        <p:spPr>
          <a:xfrm>
            <a:off x="263352" y="2049000"/>
            <a:ext cx="11672914" cy="4317481"/>
          </a:xfrm>
          <a:prstGeom prst="rect">
            <a:avLst/>
          </a:prstGeom>
        </p:spPr>
      </p:pic>
    </p:spTree>
    <p:extLst>
      <p:ext uri="{BB962C8B-B14F-4D97-AF65-F5344CB8AC3E}">
        <p14:creationId xmlns:p14="http://schemas.microsoft.com/office/powerpoint/2010/main" val="23020213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805041" y="980728"/>
            <a:ext cx="8204400" cy="969300"/>
          </a:xfrm>
          <a:solidFill>
            <a:srgbClr val="92D050">
              <a:alpha val="46000"/>
            </a:srgbClr>
          </a:solidFill>
        </p:spPr>
        <p:txBody>
          <a:bodyPr>
            <a:noAutofit/>
          </a:bodyPr>
          <a:lstStyle/>
          <a:p>
            <a:r>
              <a:rPr lang="en-AU" sz="4800" b="0" dirty="0">
                <a:solidFill>
                  <a:schemeClr val="accent2"/>
                </a:solidFill>
                <a:effectLst>
                  <a:outerShdw blurRad="38100" dist="38100" dir="2700000" algn="tl">
                    <a:srgbClr val="000000">
                      <a:alpha val="43137"/>
                    </a:srgbClr>
                  </a:outerShdw>
                </a:effectLst>
              </a:rPr>
              <a:t>Overview</a:t>
            </a:r>
            <a:r>
              <a:rPr lang="id-ID" sz="4800" b="0" dirty="0">
                <a:solidFill>
                  <a:schemeClr val="accent2"/>
                </a:solidFill>
                <a:effectLst>
                  <a:outerShdw blurRad="38100" dist="38100" dir="2700000" algn="tl">
                    <a:srgbClr val="000000">
                      <a:alpha val="43137"/>
                    </a:srgbClr>
                  </a:outerShdw>
                </a:effectLst>
              </a:rPr>
              <a:t> of UIGM</a:t>
            </a:r>
            <a:endParaRPr lang="en-AU" sz="4800" dirty="0">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type="body" idx="1"/>
          </p:nvPr>
        </p:nvSpPr>
        <p:spPr>
          <a:xfrm>
            <a:off x="2783633" y="2060848"/>
            <a:ext cx="8280920" cy="4333490"/>
          </a:xfrm>
        </p:spPr>
        <p:txBody>
          <a:bodyPr>
            <a:normAutofit fontScale="92500"/>
          </a:bodyPr>
          <a:lstStyle/>
          <a:p>
            <a:pPr marL="342900" indent="-342900"/>
            <a:r>
              <a:rPr lang="id-ID" b="1" dirty="0">
                <a:solidFill>
                  <a:schemeClr val="accent4">
                    <a:lumMod val="75000"/>
                  </a:schemeClr>
                </a:solidFill>
                <a:latin typeface="Calibri" pitchFamily="34" charset="0"/>
                <a:cs typeface="Calibri" pitchFamily="34" charset="0"/>
              </a:rPr>
              <a:t>E</a:t>
            </a:r>
            <a:r>
              <a:rPr lang="en-US" b="1" dirty="0" err="1">
                <a:solidFill>
                  <a:schemeClr val="accent4">
                    <a:lumMod val="75000"/>
                  </a:schemeClr>
                </a:solidFill>
                <a:latin typeface="Calibri" pitchFamily="34" charset="0"/>
                <a:cs typeface="Calibri" pitchFamily="34" charset="0"/>
              </a:rPr>
              <a:t>stablished</a:t>
            </a:r>
            <a:r>
              <a:rPr lang="id-ID" dirty="0">
                <a:solidFill>
                  <a:schemeClr val="accent4">
                    <a:lumMod val="75000"/>
                  </a:schemeClr>
                </a:solidFill>
                <a:latin typeface="Calibri" pitchFamily="34" charset="0"/>
                <a:cs typeface="Calibri" pitchFamily="34" charset="0"/>
              </a:rPr>
              <a:t>:</a:t>
            </a:r>
            <a:r>
              <a:rPr lang="en-US" dirty="0">
                <a:solidFill>
                  <a:schemeClr val="accent4">
                    <a:lumMod val="75000"/>
                  </a:schemeClr>
                </a:solidFill>
                <a:latin typeface="Calibri" pitchFamily="34" charset="0"/>
                <a:cs typeface="Calibri" pitchFamily="34" charset="0"/>
              </a:rPr>
              <a:t> in April 2010</a:t>
            </a:r>
          </a:p>
          <a:p>
            <a:pPr marL="342900" indent="-342900">
              <a:spcBef>
                <a:spcPts val="600"/>
              </a:spcBef>
            </a:pPr>
            <a:r>
              <a:rPr lang="en-US" b="1" dirty="0">
                <a:solidFill>
                  <a:schemeClr val="accent4">
                    <a:lumMod val="75000"/>
                  </a:schemeClr>
                </a:solidFill>
                <a:latin typeface="Calibri" pitchFamily="34" charset="0"/>
                <a:cs typeface="Calibri" pitchFamily="34" charset="0"/>
              </a:rPr>
              <a:t>Strengths</a:t>
            </a:r>
            <a:r>
              <a:rPr lang="en-US" dirty="0">
                <a:solidFill>
                  <a:schemeClr val="accent4">
                    <a:lumMod val="75000"/>
                  </a:schemeClr>
                </a:solidFill>
                <a:latin typeface="Calibri" pitchFamily="34" charset="0"/>
                <a:cs typeface="Calibri" pitchFamily="34" charset="0"/>
              </a:rPr>
              <a:t>: Openness for global participation, accessibility for all HEIs in both the developed and developing world</a:t>
            </a:r>
          </a:p>
          <a:p>
            <a:pPr marL="342900" indent="-342900">
              <a:spcBef>
                <a:spcPts val="600"/>
              </a:spcBef>
            </a:pPr>
            <a:r>
              <a:rPr lang="id-ID" b="1" dirty="0">
                <a:solidFill>
                  <a:schemeClr val="accent4">
                    <a:lumMod val="75000"/>
                  </a:schemeClr>
                </a:solidFill>
                <a:latin typeface="Calibri" pitchFamily="34" charset="0"/>
                <a:cs typeface="Calibri" pitchFamily="34" charset="0"/>
              </a:rPr>
              <a:t>C</a:t>
            </a:r>
            <a:r>
              <a:rPr lang="en-US" b="1" dirty="0" err="1">
                <a:solidFill>
                  <a:schemeClr val="accent4">
                    <a:lumMod val="75000"/>
                  </a:schemeClr>
                </a:solidFill>
                <a:latin typeface="Calibri" pitchFamily="34" charset="0"/>
                <a:cs typeface="Calibri" pitchFamily="34" charset="0"/>
              </a:rPr>
              <a:t>ontribut</a:t>
            </a:r>
            <a:r>
              <a:rPr lang="id-ID" b="1" dirty="0">
                <a:solidFill>
                  <a:schemeClr val="accent4">
                    <a:lumMod val="75000"/>
                  </a:schemeClr>
                </a:solidFill>
                <a:latin typeface="Calibri" pitchFamily="34" charset="0"/>
                <a:cs typeface="Calibri" pitchFamily="34" charset="0"/>
              </a:rPr>
              <a:t>ion:</a:t>
            </a:r>
            <a:r>
              <a:rPr lang="en-US" dirty="0">
                <a:solidFill>
                  <a:schemeClr val="accent4">
                    <a:lumMod val="75000"/>
                  </a:schemeClr>
                </a:solidFill>
                <a:latin typeface="Calibri" pitchFamily="34" charset="0"/>
                <a:cs typeface="Calibri" pitchFamily="34" charset="0"/>
              </a:rPr>
              <a:t> </a:t>
            </a:r>
            <a:endParaRPr lang="id-ID" dirty="0">
              <a:solidFill>
                <a:schemeClr val="accent4">
                  <a:lumMod val="75000"/>
                </a:schemeClr>
              </a:solidFill>
              <a:latin typeface="Calibri" pitchFamily="34" charset="0"/>
              <a:cs typeface="Calibri" pitchFamily="34" charset="0"/>
            </a:endParaRPr>
          </a:p>
          <a:p>
            <a:pPr marL="342900" indent="-342900">
              <a:spcBef>
                <a:spcPts val="600"/>
              </a:spcBef>
              <a:buClr>
                <a:schemeClr val="accent1">
                  <a:lumMod val="60000"/>
                  <a:lumOff val="40000"/>
                </a:schemeClr>
              </a:buClr>
              <a:buFont typeface="Wingdings" pitchFamily="2" charset="2"/>
              <a:buChar char="Ø"/>
            </a:pPr>
            <a:r>
              <a:rPr lang="en-US" sz="2200" dirty="0">
                <a:solidFill>
                  <a:schemeClr val="accent4">
                    <a:lumMod val="75000"/>
                  </a:schemeClr>
                </a:solidFill>
                <a:latin typeface="Calibri" pitchFamily="34" charset="0"/>
                <a:cs typeface="Calibri" pitchFamily="34" charset="0"/>
              </a:rPr>
              <a:t>academic discourse on sustainability in education and the greening of campuses</a:t>
            </a:r>
            <a:endParaRPr lang="id-ID" sz="2200" dirty="0">
              <a:solidFill>
                <a:schemeClr val="accent4">
                  <a:lumMod val="75000"/>
                </a:schemeClr>
              </a:solidFill>
              <a:latin typeface="Calibri" pitchFamily="34" charset="0"/>
              <a:cs typeface="Calibri" pitchFamily="34" charset="0"/>
            </a:endParaRPr>
          </a:p>
          <a:p>
            <a:pPr marL="342900" indent="-342900">
              <a:spcBef>
                <a:spcPts val="600"/>
              </a:spcBef>
              <a:buClr>
                <a:schemeClr val="accent1">
                  <a:lumMod val="60000"/>
                  <a:lumOff val="40000"/>
                </a:schemeClr>
              </a:buClr>
              <a:buFont typeface="Wingdings" pitchFamily="2" charset="2"/>
              <a:buChar char="Ø"/>
            </a:pPr>
            <a:r>
              <a:rPr lang="en-US" sz="2200" dirty="0">
                <a:solidFill>
                  <a:schemeClr val="accent4">
                    <a:lumMod val="75000"/>
                  </a:schemeClr>
                </a:solidFill>
                <a:latin typeface="Calibri" pitchFamily="34" charset="0"/>
                <a:cs typeface="Calibri" pitchFamily="34" charset="0"/>
              </a:rPr>
              <a:t>encourages university-led social change in the areas of sustainability</a:t>
            </a:r>
          </a:p>
          <a:p>
            <a:pPr marL="342900" indent="-342900">
              <a:spcBef>
                <a:spcPts val="600"/>
              </a:spcBef>
              <a:buClr>
                <a:schemeClr val="accent1">
                  <a:lumMod val="60000"/>
                  <a:lumOff val="40000"/>
                </a:schemeClr>
              </a:buClr>
              <a:buFont typeface="Wingdings" pitchFamily="2" charset="2"/>
              <a:buChar char="Ø"/>
            </a:pPr>
            <a:r>
              <a:rPr lang="en-US" sz="2200" dirty="0">
                <a:solidFill>
                  <a:schemeClr val="accent4">
                    <a:lumMod val="75000"/>
                  </a:schemeClr>
                </a:solidFill>
                <a:latin typeface="Calibri" pitchFamily="34" charset="0"/>
                <a:cs typeface="Calibri" pitchFamily="34" charset="0"/>
              </a:rPr>
              <a:t>Identify important issues</a:t>
            </a:r>
            <a:r>
              <a:rPr lang="id-ID" sz="2200" dirty="0">
                <a:solidFill>
                  <a:schemeClr val="accent4">
                    <a:lumMod val="75000"/>
                  </a:schemeClr>
                </a:solidFill>
                <a:latin typeface="Calibri" pitchFamily="34" charset="0"/>
                <a:cs typeface="Calibri" pitchFamily="34" charset="0"/>
              </a:rPr>
              <a:t> (</a:t>
            </a:r>
            <a:r>
              <a:rPr lang="en-US" sz="2200" dirty="0">
                <a:solidFill>
                  <a:schemeClr val="accent4">
                    <a:lumMod val="75000"/>
                  </a:schemeClr>
                </a:solidFill>
                <a:latin typeface="Calibri" pitchFamily="34" charset="0"/>
                <a:cs typeface="Calibri" pitchFamily="34" charset="0"/>
              </a:rPr>
              <a:t>calculable and comparable</a:t>
            </a:r>
            <a:r>
              <a:rPr lang="id-ID" sz="2200" dirty="0">
                <a:solidFill>
                  <a:schemeClr val="accent4">
                    <a:lumMod val="75000"/>
                  </a:schemeClr>
                </a:solidFill>
                <a:latin typeface="Calibri" pitchFamily="34" charset="0"/>
                <a:cs typeface="Calibri" pitchFamily="34" charset="0"/>
              </a:rPr>
              <a:t>),</a:t>
            </a:r>
            <a:r>
              <a:rPr lang="en-US" sz="2200" dirty="0">
                <a:solidFill>
                  <a:schemeClr val="accent4">
                    <a:lumMod val="75000"/>
                  </a:schemeClr>
                </a:solidFill>
                <a:latin typeface="Calibri" pitchFamily="34" charset="0"/>
                <a:cs typeface="Calibri" pitchFamily="34" charset="0"/>
              </a:rPr>
              <a:t> move beyond eco-efficiency</a:t>
            </a:r>
            <a:r>
              <a:rPr lang="id-ID" sz="2200" dirty="0">
                <a:solidFill>
                  <a:schemeClr val="accent4">
                    <a:lumMod val="75000"/>
                  </a:schemeClr>
                </a:solidFill>
                <a:latin typeface="Calibri" pitchFamily="34" charset="0"/>
                <a:cs typeface="Calibri" pitchFamily="34" charset="0"/>
              </a:rPr>
              <a:t>,</a:t>
            </a:r>
            <a:r>
              <a:rPr lang="en-US" sz="2200" dirty="0">
                <a:solidFill>
                  <a:schemeClr val="accent4">
                    <a:lumMod val="75000"/>
                  </a:schemeClr>
                </a:solidFill>
                <a:latin typeface="Calibri" pitchFamily="34" charset="0"/>
                <a:cs typeface="Calibri" pitchFamily="34" charset="0"/>
              </a:rPr>
              <a:t> measure process and motivations</a:t>
            </a:r>
            <a:r>
              <a:rPr lang="id-ID" sz="2200" dirty="0">
                <a:solidFill>
                  <a:schemeClr val="accent4">
                    <a:lumMod val="75000"/>
                  </a:schemeClr>
                </a:solidFill>
                <a:latin typeface="Calibri" pitchFamily="34" charset="0"/>
                <a:cs typeface="Calibri" pitchFamily="34" charset="0"/>
              </a:rPr>
              <a:t>,</a:t>
            </a:r>
            <a:r>
              <a:rPr lang="en-US" sz="2200" dirty="0">
                <a:solidFill>
                  <a:schemeClr val="accent4">
                    <a:lumMod val="75000"/>
                  </a:schemeClr>
                </a:solidFill>
                <a:latin typeface="Calibri" pitchFamily="34" charset="0"/>
                <a:cs typeface="Calibri" pitchFamily="34" charset="0"/>
              </a:rPr>
              <a:t> stress on comprehensibility</a:t>
            </a:r>
          </a:p>
          <a:p>
            <a:pPr marL="342900" indent="-342900">
              <a:spcBef>
                <a:spcPts val="600"/>
              </a:spcBef>
            </a:pPr>
            <a:endParaRPr lang="id-ID" sz="2400" dirty="0">
              <a:solidFill>
                <a:schemeClr val="accent4">
                  <a:lumMod val="75000"/>
                </a:schemeClr>
              </a:solidFill>
              <a:latin typeface="Calibri" pitchFamily="34" charset="0"/>
              <a:cs typeface="Calibri" pitchFamily="34" charset="0"/>
            </a:endParaRPr>
          </a:p>
          <a:p>
            <a:pPr marL="342900" indent="-342900">
              <a:spcBef>
                <a:spcPts val="600"/>
              </a:spcBef>
            </a:pPr>
            <a:r>
              <a:rPr lang="en-US" sz="2400" dirty="0">
                <a:solidFill>
                  <a:schemeClr val="accent4">
                    <a:lumMod val="75000"/>
                  </a:schemeClr>
                </a:solidFill>
                <a:latin typeface="Calibri" pitchFamily="34" charset="0"/>
                <a:cs typeface="Calibri" pitchFamily="34" charset="0"/>
              </a:rPr>
              <a:t>Self assessment and online survey </a:t>
            </a:r>
            <a:r>
              <a:rPr lang="mr-IN" sz="2400" dirty="0">
                <a:solidFill>
                  <a:schemeClr val="accent4">
                    <a:lumMod val="75000"/>
                  </a:schemeClr>
                </a:solidFill>
                <a:latin typeface="Calibri" pitchFamily="34" charset="0"/>
                <a:cs typeface="Calibri" pitchFamily="34" charset="0"/>
              </a:rPr>
              <a:t>–</a:t>
            </a:r>
            <a:r>
              <a:rPr lang="en-US" sz="2400" dirty="0">
                <a:solidFill>
                  <a:schemeClr val="accent4">
                    <a:lumMod val="75000"/>
                  </a:schemeClr>
                </a:solidFill>
                <a:latin typeface="Calibri" pitchFamily="34" charset="0"/>
                <a:cs typeface="Calibri" pitchFamily="34" charset="0"/>
              </a:rPr>
              <a:t> http://</a:t>
            </a:r>
            <a:r>
              <a:rPr lang="en-US" sz="2400" dirty="0" err="1">
                <a:solidFill>
                  <a:schemeClr val="accent4">
                    <a:lumMod val="75000"/>
                  </a:schemeClr>
                </a:solidFill>
                <a:latin typeface="Calibri" pitchFamily="34" charset="0"/>
                <a:cs typeface="Calibri" pitchFamily="34" charset="0"/>
              </a:rPr>
              <a:t>greenmetric.ui.ac.id</a:t>
            </a:r>
            <a:endParaRPr lang="en-US" sz="2400" dirty="0">
              <a:solidFill>
                <a:schemeClr val="accent4">
                  <a:lumMod val="75000"/>
                </a:schemeClr>
              </a:solidFill>
              <a:latin typeface="Calibri" pitchFamily="34" charset="0"/>
              <a:cs typeface="Calibri" pitchFamily="34" charset="0"/>
            </a:endParaRPr>
          </a:p>
          <a:p>
            <a:pPr>
              <a:buClr>
                <a:schemeClr val="tx2">
                  <a:lumMod val="50000"/>
                </a:schemeClr>
              </a:buClr>
            </a:pPr>
            <a:endParaRPr lang="en-US" sz="2400" dirty="0">
              <a:solidFill>
                <a:schemeClr val="tx1"/>
              </a:solidFill>
              <a:latin typeface="Calibri" pitchFamily="34" charset="0"/>
              <a:cs typeface="Calibri" pitchFamily="34" charset="0"/>
            </a:endParaRPr>
          </a:p>
        </p:txBody>
      </p:sp>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964690184"/>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08CD2D-C4E3-494B-963F-871F45C3DBF6}"/>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EBE08708-8E99-43B1-BCB1-DE76B090140E}"/>
              </a:ext>
            </a:extLst>
          </p:cNvPr>
          <p:cNvPicPr>
            <a:picLocks noChangeAspect="1"/>
          </p:cNvPicPr>
          <p:nvPr/>
        </p:nvPicPr>
        <p:blipFill rotWithShape="1">
          <a:blip r:embed="rId2"/>
          <a:srcRect l="1592" t="15477" b="10101"/>
          <a:stretch/>
        </p:blipFill>
        <p:spPr>
          <a:xfrm>
            <a:off x="3107112" y="1535089"/>
            <a:ext cx="8904312" cy="3787821"/>
          </a:xfrm>
          <a:prstGeom prst="rect">
            <a:avLst/>
          </a:prstGeom>
        </p:spPr>
      </p:pic>
      <p:pic>
        <p:nvPicPr>
          <p:cNvPr id="4" name="Picture 3">
            <a:extLst>
              <a:ext uri="{FF2B5EF4-FFF2-40B4-BE49-F238E27FC236}">
                <a16:creationId xmlns:a16="http://schemas.microsoft.com/office/drawing/2014/main" id="{AFA613B4-832B-4BF5-8FB0-7B5908EF6961}"/>
              </a:ext>
            </a:extLst>
          </p:cNvPr>
          <p:cNvPicPr>
            <a:picLocks noChangeAspect="1"/>
          </p:cNvPicPr>
          <p:nvPr/>
        </p:nvPicPr>
        <p:blipFill rotWithShape="1">
          <a:blip r:embed="rId3"/>
          <a:srcRect l="6323" t="2510" r="19194" b="3800"/>
          <a:stretch/>
        </p:blipFill>
        <p:spPr>
          <a:xfrm rot="5400000">
            <a:off x="-402100" y="2135269"/>
            <a:ext cx="4104456" cy="2904096"/>
          </a:xfrm>
          <a:prstGeom prst="rect">
            <a:avLst/>
          </a:prstGeom>
        </p:spPr>
      </p:pic>
      <p:sp>
        <p:nvSpPr>
          <p:cNvPr id="9" name="TextBox 8">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70434384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9"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
        <p:nvSpPr>
          <p:cNvPr id="3" name="Content Placeholder 2"/>
          <p:cNvSpPr>
            <a:spLocks noGrp="1"/>
          </p:cNvSpPr>
          <p:nvPr>
            <p:ph type="body" idx="1"/>
          </p:nvPr>
        </p:nvSpPr>
        <p:spPr>
          <a:xfrm>
            <a:off x="2166200" y="1916832"/>
            <a:ext cx="8538312" cy="4320481"/>
          </a:xfrm>
          <a:solidFill>
            <a:schemeClr val="bg1"/>
          </a:solidFill>
          <a:ln>
            <a:solidFill>
              <a:schemeClr val="bg1"/>
            </a:solidFill>
          </a:ln>
        </p:spPr>
        <p:txBody>
          <a:bodyPr>
            <a:noAutofit/>
          </a:bodyPr>
          <a:lstStyle/>
          <a:p>
            <a:pPr marL="285750" indent="-285750" algn="l">
              <a:buFont typeface="Arial" charset="0"/>
              <a:buChar char="•"/>
            </a:pPr>
            <a:r>
              <a:rPr lang="en-US" sz="2400" b="1" i="0" dirty="0">
                <a:latin typeface="Calibri" pitchFamily="34" charset="0"/>
                <a:cs typeface="Calibri" pitchFamily="34" charset="0"/>
              </a:rPr>
              <a:t>Leadership has been shown by 247 universities that submitted evidence </a:t>
            </a:r>
          </a:p>
          <a:p>
            <a:pPr marL="285750" indent="-285750" algn="l">
              <a:buFont typeface="Arial" charset="0"/>
              <a:buChar char="•"/>
            </a:pPr>
            <a:r>
              <a:rPr lang="en-US" sz="2400" b="1" i="0" dirty="0">
                <a:latin typeface="Calibri" pitchFamily="34" charset="0"/>
                <a:cs typeface="Calibri" pitchFamily="34" charset="0"/>
              </a:rPr>
              <a:t>The majority are dedicated to having their university become more sustainable.</a:t>
            </a:r>
          </a:p>
          <a:p>
            <a:pPr marL="285750" indent="-285750" algn="l">
              <a:buFont typeface="Arial" charset="0"/>
              <a:buChar char="•"/>
            </a:pPr>
            <a:r>
              <a:rPr lang="en-US" sz="2400" b="1" i="0" dirty="0">
                <a:latin typeface="Calibri" pitchFamily="34" charset="0"/>
                <a:cs typeface="Calibri" pitchFamily="34" charset="0"/>
              </a:rPr>
              <a:t>The most significant constraints to moving toward sustainability: </a:t>
            </a:r>
          </a:p>
          <a:p>
            <a:pPr lvl="8" algn="l"/>
            <a:r>
              <a:rPr lang="en-US" sz="2400" b="1" i="0" dirty="0">
                <a:latin typeface="Calibri" pitchFamily="34" charset="0"/>
                <a:cs typeface="Calibri" pitchFamily="34" charset="0"/>
              </a:rPr>
              <a:t>	</a:t>
            </a:r>
            <a:r>
              <a:rPr lang="en-US" sz="2200" b="1" i="0" dirty="0">
                <a:latin typeface="Calibri" pitchFamily="34" charset="0"/>
                <a:cs typeface="Calibri" pitchFamily="34" charset="0"/>
              </a:rPr>
              <a:t>- financial predicaments</a:t>
            </a:r>
          </a:p>
          <a:p>
            <a:pPr lvl="8" algn="l"/>
            <a:r>
              <a:rPr lang="en-US" sz="2200" b="1" i="0" dirty="0">
                <a:latin typeface="Calibri" pitchFamily="34" charset="0"/>
                <a:cs typeface="Calibri" pitchFamily="34" charset="0"/>
              </a:rPr>
              <a:t>	- lack of understanding and awareness of</a:t>
            </a:r>
            <a:r>
              <a:rPr lang="id-ID" sz="2200" b="1" i="0" dirty="0">
                <a:latin typeface="Calibri" pitchFamily="34" charset="0"/>
                <a:cs typeface="Calibri" pitchFamily="34" charset="0"/>
              </a:rPr>
              <a:t> </a:t>
            </a:r>
            <a:r>
              <a:rPr lang="en-US" sz="2200" b="1" i="0" dirty="0">
                <a:latin typeface="Calibri" pitchFamily="34" charset="0"/>
                <a:cs typeface="Calibri" pitchFamily="34" charset="0"/>
              </a:rPr>
              <a:t>sustainability issues </a:t>
            </a:r>
            <a:endParaRPr lang="id-ID" sz="2200" b="1" i="0" dirty="0">
              <a:latin typeface="Calibri" pitchFamily="34" charset="0"/>
              <a:cs typeface="Calibri" pitchFamily="34" charset="0"/>
            </a:endParaRPr>
          </a:p>
          <a:p>
            <a:pPr lvl="8" algn="l"/>
            <a:r>
              <a:rPr lang="id-ID" sz="2200" b="1" i="0" dirty="0">
                <a:latin typeface="Calibri" pitchFamily="34" charset="0"/>
                <a:cs typeface="Calibri" pitchFamily="34" charset="0"/>
              </a:rPr>
              <a:t>              </a:t>
            </a:r>
            <a:r>
              <a:rPr lang="en-US" sz="2200" b="1" i="0" dirty="0">
                <a:latin typeface="Calibri" pitchFamily="34" charset="0"/>
                <a:cs typeface="Calibri" pitchFamily="34" charset="0"/>
              </a:rPr>
              <a:t>-</a:t>
            </a:r>
            <a:r>
              <a:rPr lang="id-ID" sz="2200" b="1" i="0" dirty="0">
                <a:latin typeface="Calibri" pitchFamily="34" charset="0"/>
                <a:cs typeface="Calibri" pitchFamily="34" charset="0"/>
              </a:rPr>
              <a:t> </a:t>
            </a:r>
            <a:r>
              <a:rPr lang="en-US" sz="2400" b="1" i="0" dirty="0">
                <a:latin typeface="Calibri" pitchFamily="34" charset="0"/>
                <a:cs typeface="Calibri" pitchFamily="34" charset="0"/>
              </a:rPr>
              <a:t>a resistance to change.</a:t>
            </a:r>
          </a:p>
          <a:p>
            <a:pPr marL="342900" indent="-342900" algn="l">
              <a:spcBef>
                <a:spcPts val="1200"/>
              </a:spcBef>
              <a:buFont typeface="Wingdings" pitchFamily="2" charset="2"/>
              <a:buChar char="F"/>
            </a:pPr>
            <a:r>
              <a:rPr lang="en-US" sz="2400" b="1" i="0" dirty="0">
                <a:solidFill>
                  <a:srgbClr val="00B050"/>
                </a:solidFill>
                <a:latin typeface="Calibri" pitchFamily="34" charset="0"/>
                <a:cs typeface="Calibri" pitchFamily="34" charset="0"/>
              </a:rPr>
              <a:t>All university stakeholders should have a common understanding of the term sustainable development</a:t>
            </a:r>
          </a:p>
          <a:p>
            <a:endParaRPr lang="en-US" sz="2400" i="0" dirty="0">
              <a:solidFill>
                <a:srgbClr val="FFFF00"/>
              </a:solidFill>
              <a:latin typeface="Calibri" pitchFamily="34" charset="0"/>
              <a:cs typeface="Calibri" pitchFamily="34" charset="0"/>
            </a:endParaRPr>
          </a:p>
        </p:txBody>
      </p:sp>
      <p:sp>
        <p:nvSpPr>
          <p:cNvPr id="10" name="Title 1"/>
          <p:cNvSpPr txBox="1">
            <a:spLocks/>
          </p:cNvSpPr>
          <p:nvPr/>
        </p:nvSpPr>
        <p:spPr>
          <a:xfrm>
            <a:off x="2696654" y="620688"/>
            <a:ext cx="6855730" cy="936104"/>
          </a:xfrm>
          <a:prstGeom prst="rect">
            <a:avLst/>
          </a:prstGeom>
          <a:solidFill>
            <a:schemeClr val="bg1"/>
          </a:solidFill>
          <a:ln>
            <a:solidFill>
              <a:schemeClr val="bg1"/>
            </a:solidFill>
          </a:ln>
        </p:spPr>
        <p:txBody>
          <a:bodyPr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ctr"/>
            <a:r>
              <a:rPr lang="en-NZ" sz="4000" dirty="0">
                <a:solidFill>
                  <a:schemeClr val="accent3">
                    <a:lumMod val="75000"/>
                  </a:schemeClr>
                </a:solidFill>
                <a:effectLst>
                  <a:outerShdw blurRad="38100" dist="38100" dir="2700000" algn="tl">
                    <a:srgbClr val="000000">
                      <a:alpha val="43137"/>
                    </a:srgbClr>
                  </a:outerShdw>
                </a:effectLst>
              </a:rPr>
              <a:t>T</a:t>
            </a:r>
            <a:r>
              <a:rPr lang="id-ID" sz="4000" dirty="0">
                <a:solidFill>
                  <a:schemeClr val="accent3">
                    <a:lumMod val="75000"/>
                  </a:schemeClr>
                </a:solidFill>
                <a:effectLst>
                  <a:outerShdw blurRad="38100" dist="38100" dir="2700000" algn="tl">
                    <a:srgbClr val="000000">
                      <a:alpha val="43137"/>
                    </a:srgbClr>
                  </a:outerShdw>
                </a:effectLst>
              </a:rPr>
              <a:t>rends &amp; Findings</a:t>
            </a:r>
            <a:endParaRPr lang="en-NZ" sz="4000"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272333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091444" y="1556792"/>
            <a:ext cx="10009112" cy="4434880"/>
          </a:xfrm>
          <a:solidFill>
            <a:schemeClr val="bg1"/>
          </a:solidFill>
          <a:ln>
            <a:solidFill>
              <a:schemeClr val="bg1"/>
            </a:solidFill>
          </a:ln>
        </p:spPr>
        <p:txBody>
          <a:bodyPr>
            <a:noAutofit/>
          </a:bodyPr>
          <a:lstStyle/>
          <a:p>
            <a:pPr algn="l"/>
            <a:r>
              <a:rPr lang="en-NZ" sz="2800" i="0" dirty="0">
                <a:latin typeface="Calibri" pitchFamily="34" charset="0"/>
                <a:cs typeface="Calibri" pitchFamily="34" charset="0"/>
              </a:rPr>
              <a:t> In order to make make better impact to achieving SDGs, university need to put more efforts on the six criteria</a:t>
            </a:r>
            <a:r>
              <a:rPr lang="id-ID" sz="2800" i="0" dirty="0">
                <a:latin typeface="Calibri" pitchFamily="34" charset="0"/>
                <a:cs typeface="Calibri" pitchFamily="34" charset="0"/>
              </a:rPr>
              <a:t> of UIGM</a:t>
            </a:r>
            <a:r>
              <a:rPr lang="en-NZ" sz="2800" i="0" dirty="0">
                <a:latin typeface="Calibri" pitchFamily="34" charset="0"/>
                <a:cs typeface="Calibri" pitchFamily="34" charset="0"/>
              </a:rPr>
              <a:t>, particularly on </a:t>
            </a:r>
            <a:r>
              <a:rPr lang="id-ID" sz="2800" i="0" dirty="0">
                <a:latin typeface="Calibri" pitchFamily="34" charset="0"/>
                <a:cs typeface="Calibri" pitchFamily="34" charset="0"/>
              </a:rPr>
              <a:t>“</a:t>
            </a:r>
            <a:r>
              <a:rPr lang="en-NZ" sz="2800" i="0" dirty="0">
                <a:solidFill>
                  <a:srgbClr val="00B050"/>
                </a:solidFill>
                <a:latin typeface="Calibri" pitchFamily="34" charset="0"/>
                <a:cs typeface="Calibri" pitchFamily="34" charset="0"/>
              </a:rPr>
              <a:t>energy and climate change</a:t>
            </a:r>
            <a:r>
              <a:rPr lang="id-ID" sz="2800" i="0" dirty="0">
                <a:latin typeface="Calibri" pitchFamily="34" charset="0"/>
                <a:cs typeface="Calibri" pitchFamily="34" charset="0"/>
              </a:rPr>
              <a:t>”</a:t>
            </a:r>
            <a:endParaRPr lang="en-NZ" sz="2800" i="0" dirty="0">
              <a:latin typeface="Calibri" pitchFamily="34" charset="0"/>
              <a:cs typeface="Calibri" pitchFamily="34" charset="0"/>
            </a:endParaRPr>
          </a:p>
          <a:p>
            <a:pPr algn="l">
              <a:spcBef>
                <a:spcPts val="1200"/>
              </a:spcBef>
            </a:pPr>
            <a:r>
              <a:rPr lang="en-NZ" sz="2800" i="0" dirty="0">
                <a:latin typeface="Calibri" pitchFamily="34" charset="0"/>
                <a:cs typeface="Calibri" pitchFamily="34" charset="0"/>
              </a:rPr>
              <a:t> Higher education has a crucial role to play in addressing these challenge: </a:t>
            </a:r>
          </a:p>
          <a:p>
            <a:pPr lvl="1" algn="l"/>
            <a:r>
              <a:rPr lang="en-NZ" sz="2800" i="0" dirty="0">
                <a:latin typeface="Calibri" pitchFamily="34" charset="0"/>
                <a:cs typeface="Calibri" pitchFamily="34" charset="0"/>
              </a:rPr>
              <a:t>	</a:t>
            </a:r>
            <a:r>
              <a:rPr lang="en-NZ" i="0" dirty="0">
                <a:latin typeface="Calibri" pitchFamily="34" charset="0"/>
                <a:cs typeface="Calibri" pitchFamily="34" charset="0"/>
              </a:rPr>
              <a:t>- Smart building implementation</a:t>
            </a:r>
          </a:p>
          <a:p>
            <a:pPr lvl="1" algn="l"/>
            <a:r>
              <a:rPr lang="en-NZ" i="0" dirty="0">
                <a:latin typeface="Calibri" pitchFamily="34" charset="0"/>
                <a:cs typeface="Calibri" pitchFamily="34" charset="0"/>
              </a:rPr>
              <a:t>	- Renewable energy</a:t>
            </a:r>
          </a:p>
          <a:p>
            <a:pPr lvl="1" algn="l"/>
            <a:r>
              <a:rPr lang="en-NZ" i="0" dirty="0">
                <a:latin typeface="Calibri" pitchFamily="34" charset="0"/>
                <a:cs typeface="Calibri" pitchFamily="34" charset="0"/>
              </a:rPr>
              <a:t>	- Carbon footprint evaluation</a:t>
            </a:r>
          </a:p>
          <a:p>
            <a:pPr lvl="1" algn="l"/>
            <a:r>
              <a:rPr lang="en-NZ" i="0" dirty="0">
                <a:latin typeface="Calibri" pitchFamily="34" charset="0"/>
                <a:cs typeface="Calibri" pitchFamily="34" charset="0"/>
              </a:rPr>
              <a:t>	- Green Building Certification/Acknowledgement</a:t>
            </a:r>
          </a:p>
          <a:p>
            <a:pPr algn="l">
              <a:spcBef>
                <a:spcPts val="1200"/>
              </a:spcBef>
            </a:pPr>
            <a:r>
              <a:rPr lang="en-NZ" sz="2800" i="0" dirty="0">
                <a:latin typeface="Calibri" pitchFamily="34" charset="0"/>
                <a:cs typeface="Calibri" pitchFamily="34" charset="0"/>
              </a:rPr>
              <a:t> Report on SDGs achievement</a:t>
            </a:r>
          </a:p>
        </p:txBody>
      </p:sp>
      <p:sp>
        <p:nvSpPr>
          <p:cNvPr id="2" name="Title 1"/>
          <p:cNvSpPr>
            <a:spLocks noGrp="1"/>
          </p:cNvSpPr>
          <p:nvPr>
            <p:ph type="title" idx="4294967295"/>
          </p:nvPr>
        </p:nvSpPr>
        <p:spPr>
          <a:xfrm>
            <a:off x="2696654" y="620688"/>
            <a:ext cx="6855730" cy="936104"/>
          </a:xfrm>
          <a:solidFill>
            <a:schemeClr val="bg1"/>
          </a:solidFill>
          <a:ln>
            <a:solidFill>
              <a:schemeClr val="bg1"/>
            </a:solidFill>
          </a:ln>
        </p:spPr>
        <p:txBody>
          <a:bodyPr anchor="ctr">
            <a:normAutofit/>
          </a:bodyPr>
          <a:lstStyle/>
          <a:p>
            <a:pPr algn="ctr"/>
            <a:r>
              <a:rPr lang="en-NZ" sz="4000" dirty="0">
                <a:solidFill>
                  <a:schemeClr val="accent3">
                    <a:lumMod val="75000"/>
                  </a:schemeClr>
                </a:solidFill>
                <a:effectLst>
                  <a:outerShdw blurRad="38100" dist="38100" dir="2700000" algn="tl">
                    <a:srgbClr val="000000">
                      <a:alpha val="43137"/>
                    </a:srgbClr>
                  </a:outerShdw>
                </a:effectLst>
              </a:rPr>
              <a:t>C</a:t>
            </a:r>
            <a:r>
              <a:rPr lang="id-ID" sz="4000" dirty="0">
                <a:solidFill>
                  <a:schemeClr val="accent3">
                    <a:lumMod val="75000"/>
                  </a:schemeClr>
                </a:solidFill>
                <a:effectLst>
                  <a:outerShdw blurRad="38100" dist="38100" dir="2700000" algn="tl">
                    <a:srgbClr val="000000">
                      <a:alpha val="43137"/>
                    </a:srgbClr>
                  </a:outerShdw>
                </a:effectLst>
              </a:rPr>
              <a:t>hallenges</a:t>
            </a:r>
            <a:r>
              <a:rPr lang="en-NZ" sz="4000" dirty="0">
                <a:solidFill>
                  <a:schemeClr val="accent3">
                    <a:lumMod val="75000"/>
                  </a:schemeClr>
                </a:solidFill>
                <a:effectLst>
                  <a:outerShdw blurRad="38100" dist="38100" dir="2700000" algn="tl">
                    <a:srgbClr val="000000">
                      <a:alpha val="43137"/>
                    </a:srgbClr>
                  </a:outerShdw>
                </a:effectLst>
              </a:rPr>
              <a:t> </a:t>
            </a:r>
          </a:p>
        </p:txBody>
      </p:sp>
      <p:sp>
        <p:nvSpPr>
          <p:cNvPr id="4" name="Text Placeholder 3"/>
          <p:cNvSpPr txBox="1">
            <a:spLocks/>
          </p:cNvSpPr>
          <p:nvPr/>
        </p:nvSpPr>
        <p:spPr>
          <a:xfrm>
            <a:off x="8305800" y="6530504"/>
            <a:ext cx="2362200" cy="304800"/>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r">
              <a:spcBef>
                <a:spcPts val="0"/>
              </a:spcBef>
              <a:buNone/>
            </a:pPr>
            <a:r>
              <a:rPr lang="en-US" sz="1600" b="0">
                <a:solidFill>
                  <a:srgbClr val="006C12"/>
                </a:solidFill>
                <a:latin typeface="Calibri" panose="020F0502020204030204" pitchFamily="34" charset="0"/>
              </a:rPr>
              <a:t>UI </a:t>
            </a:r>
            <a:r>
              <a:rPr lang="en-US" sz="1400" b="0">
                <a:solidFill>
                  <a:srgbClr val="006C12"/>
                </a:solidFill>
                <a:latin typeface="Calibri" panose="020F0502020204030204" pitchFamily="34" charset="0"/>
              </a:rPr>
              <a:t>GreenMetric©201</a:t>
            </a:r>
            <a:r>
              <a:rPr lang="en-NZ" sz="1600" b="0" dirty="0">
                <a:solidFill>
                  <a:srgbClr val="006C12"/>
                </a:solidFill>
                <a:latin typeface="Calibri" panose="020F0502020204030204" pitchFamily="34" charset="0"/>
              </a:rPr>
              <a:t>6</a:t>
            </a:r>
            <a:endParaRPr lang="en-US" sz="1600" b="0" dirty="0">
              <a:solidFill>
                <a:srgbClr val="006C12"/>
              </a:solidFill>
              <a:latin typeface="Calibri" panose="020F0502020204030204" pitchFamily="34" charset="0"/>
            </a:endParaRPr>
          </a:p>
        </p:txBody>
      </p:sp>
      <p:sp>
        <p:nvSpPr>
          <p:cNvPr id="8" name="TextBox 7">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59575058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9FF6DA-4D95-4A87-9A34-3677D595A9CB}"/>
              </a:ext>
            </a:extLst>
          </p:cNvPr>
          <p:cNvSpPr txBox="1">
            <a:spLocks/>
          </p:cNvSpPr>
          <p:nvPr/>
        </p:nvSpPr>
        <p:spPr>
          <a:xfrm>
            <a:off x="215408" y="332656"/>
            <a:ext cx="11809312" cy="763525"/>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eaLnBrk="0" hangingPunct="0"/>
            <a:r>
              <a:rPr lang="en-US" sz="4800" b="1" kern="0" dirty="0">
                <a:effectLst>
                  <a:outerShdw blurRad="38100" dist="38100" dir="2700000" algn="tl">
                    <a:srgbClr val="000000">
                      <a:alpha val="43137"/>
                    </a:srgbClr>
                  </a:outerShdw>
                </a:effectLst>
                <a:latin typeface="+mn-lt"/>
              </a:rPr>
              <a:t>Why joining UI </a:t>
            </a:r>
            <a:r>
              <a:rPr lang="en-US" sz="4800" b="1" kern="0" dirty="0" err="1">
                <a:effectLst>
                  <a:outerShdw blurRad="38100" dist="38100" dir="2700000" algn="tl">
                    <a:srgbClr val="000000">
                      <a:alpha val="43137"/>
                    </a:srgbClr>
                  </a:outerShdw>
                </a:effectLst>
                <a:latin typeface="+mn-lt"/>
              </a:rPr>
              <a:t>GreenMetric</a:t>
            </a:r>
            <a:r>
              <a:rPr lang="en-US" sz="4800" b="1" kern="0" dirty="0">
                <a:effectLst>
                  <a:outerShdw blurRad="38100" dist="38100" dir="2700000" algn="tl">
                    <a:srgbClr val="000000">
                      <a:alpha val="43137"/>
                    </a:srgbClr>
                  </a:outerShdw>
                </a:effectLst>
                <a:latin typeface="+mn-lt"/>
              </a:rPr>
              <a:t>?</a:t>
            </a:r>
          </a:p>
        </p:txBody>
      </p:sp>
      <p:sp>
        <p:nvSpPr>
          <p:cNvPr id="9" name="Title 1">
            <a:extLst>
              <a:ext uri="{FF2B5EF4-FFF2-40B4-BE49-F238E27FC236}">
                <a16:creationId xmlns:a16="http://schemas.microsoft.com/office/drawing/2014/main" id="{EA14C75B-A978-421A-AE52-14B43062928D}"/>
              </a:ext>
            </a:extLst>
          </p:cNvPr>
          <p:cNvSpPr txBox="1">
            <a:spLocks/>
          </p:cNvSpPr>
          <p:nvPr/>
        </p:nvSpPr>
        <p:spPr>
          <a:xfrm>
            <a:off x="1991544" y="1165752"/>
            <a:ext cx="8856890" cy="5191969"/>
          </a:xfrm>
          <a:prstGeom prst="rect">
            <a:avLst/>
          </a:prstGeom>
          <a:solidFill>
            <a:srgbClr val="FFFFFF">
              <a:alpha val="43137"/>
            </a:srgb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eaLnBrk="0" hangingPunct="0"/>
            <a:endParaRPr lang="en-US" sz="4800" b="1" kern="0" dirty="0">
              <a:effectLst>
                <a:outerShdw blurRad="38100" dist="38100" dir="2700000" algn="tl">
                  <a:srgbClr val="000000">
                    <a:alpha val="43137"/>
                  </a:srgbClr>
                </a:outerShdw>
              </a:effectLst>
              <a:latin typeface="+mn-lt"/>
            </a:endParaRPr>
          </a:p>
        </p:txBody>
      </p:sp>
      <p:pic>
        <p:nvPicPr>
          <p:cNvPr id="11" name="Tampungan Konten 7">
            <a:extLst>
              <a:ext uri="{FF2B5EF4-FFF2-40B4-BE49-F238E27FC236}">
                <a16:creationId xmlns:a16="http://schemas.microsoft.com/office/drawing/2014/main" id="{1F78B18C-D96C-4FA3-A8E1-071737D31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404" y="1278383"/>
            <a:ext cx="7837020" cy="4958929"/>
          </a:xfrm>
          <a:prstGeom prst="rect">
            <a:avLst/>
          </a:prstGeom>
          <a:solidFill>
            <a:schemeClr val="accent4">
              <a:alpha val="16000"/>
            </a:schemeClr>
          </a:solidFill>
          <a:ln>
            <a:noFill/>
          </a:ln>
          <a:effectLst>
            <a:glow rad="228600">
              <a:schemeClr val="accent3">
                <a:satMod val="175000"/>
                <a:alpha val="50000"/>
              </a:schemeClr>
            </a:glow>
          </a:effectLst>
        </p:spPr>
      </p:pic>
      <p:sp>
        <p:nvSpPr>
          <p:cNvPr id="15" name="Rectangle 14">
            <a:extLst>
              <a:ext uri="{FF2B5EF4-FFF2-40B4-BE49-F238E27FC236}">
                <a16:creationId xmlns:a16="http://schemas.microsoft.com/office/drawing/2014/main" id="{B88926D9-8918-4505-81AF-7976EC07726C}"/>
              </a:ext>
            </a:extLst>
          </p:cNvPr>
          <p:cNvSpPr/>
          <p:nvPr/>
        </p:nvSpPr>
        <p:spPr>
          <a:xfrm>
            <a:off x="35418" y="0"/>
            <a:ext cx="12156582" cy="6825715"/>
          </a:xfrm>
          <a:prstGeom prst="rect">
            <a:avLst/>
          </a:prstGeom>
          <a:noFill/>
          <a:ln w="228600">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58061073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D8E658-99FA-407F-AFBC-B321596103AA}"/>
              </a:ext>
            </a:extLst>
          </p:cNvPr>
          <p:cNvSpPr txBox="1">
            <a:spLocks/>
          </p:cNvSpPr>
          <p:nvPr/>
        </p:nvSpPr>
        <p:spPr>
          <a:xfrm>
            <a:off x="8367536" y="0"/>
            <a:ext cx="3824463" cy="6378666"/>
          </a:xfrm>
          <a:prstGeom prst="rect">
            <a:avLst/>
          </a:prstGeom>
          <a:solidFill>
            <a:srgbClr val="FFFFFF">
              <a:alpha val="43137"/>
            </a:srgb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eaLnBrk="0" hangingPunct="0"/>
            <a:endParaRPr lang="en-US" sz="4800" b="1" kern="0" dirty="0">
              <a:effectLst>
                <a:outerShdw blurRad="38100" dist="38100" dir="2700000" algn="tl">
                  <a:srgbClr val="000000">
                    <a:alpha val="43137"/>
                  </a:srgbClr>
                </a:outerShdw>
              </a:effectLst>
              <a:latin typeface="+mn-lt"/>
            </a:endParaRPr>
          </a:p>
        </p:txBody>
      </p:sp>
      <p:pic>
        <p:nvPicPr>
          <p:cNvPr id="6" name="Gambar 5">
            <a:extLst>
              <a:ext uri="{FF2B5EF4-FFF2-40B4-BE49-F238E27FC236}">
                <a16:creationId xmlns:a16="http://schemas.microsoft.com/office/drawing/2014/main" id="{0C8B1E64-95BD-47CE-97B9-4EBC2BC56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1" y="576469"/>
            <a:ext cx="7635251" cy="5724717"/>
          </a:xfrm>
          <a:prstGeom prst="rect">
            <a:avLst/>
          </a:prstGeom>
        </p:spPr>
      </p:pic>
      <p:pic>
        <p:nvPicPr>
          <p:cNvPr id="8" name="Gambar 7">
            <a:extLst>
              <a:ext uri="{FF2B5EF4-FFF2-40B4-BE49-F238E27FC236}">
                <a16:creationId xmlns:a16="http://schemas.microsoft.com/office/drawing/2014/main" id="{A8097E85-DA47-410F-9271-EFA247FED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3540" y="3487255"/>
            <a:ext cx="269602" cy="269602"/>
          </a:xfrm>
          <a:prstGeom prst="rect">
            <a:avLst/>
          </a:prstGeom>
        </p:spPr>
      </p:pic>
      <p:sp>
        <p:nvSpPr>
          <p:cNvPr id="9" name="Kotak Teks 8">
            <a:extLst>
              <a:ext uri="{FF2B5EF4-FFF2-40B4-BE49-F238E27FC236}">
                <a16:creationId xmlns:a16="http://schemas.microsoft.com/office/drawing/2014/main" id="{81FF724D-52F6-41EF-8950-DD1C0508DACA}"/>
              </a:ext>
            </a:extLst>
          </p:cNvPr>
          <p:cNvSpPr txBox="1"/>
          <p:nvPr/>
        </p:nvSpPr>
        <p:spPr>
          <a:xfrm>
            <a:off x="7623051" y="116632"/>
            <a:ext cx="4568948" cy="8125301"/>
          </a:xfrm>
          <a:prstGeom prst="rect">
            <a:avLst/>
          </a:prstGeom>
          <a:noFill/>
        </p:spPr>
        <p:txBody>
          <a:bodyPr wrap="square" rtlCol="0">
            <a:spAutoFit/>
          </a:bodyPr>
          <a:lstStyle/>
          <a:p>
            <a:pPr marL="342900" indent="-342900">
              <a:buAutoNum type="arabicPeriod"/>
            </a:pPr>
            <a:r>
              <a:rPr lang="en-US" sz="1450" dirty="0">
                <a:latin typeface="FrankRuehl" panose="020E0503060101010101" pitchFamily="34" charset="-79"/>
                <a:cs typeface="FrankRuehl" panose="020E0503060101010101" pitchFamily="34" charset="-79"/>
              </a:rPr>
              <a:t>Jordan: </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Jordan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of</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Science</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and</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Technology</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(JUST)</a:t>
            </a:r>
          </a:p>
          <a:p>
            <a:pPr marL="360363" indent="-360363">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Turkey: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Bülent</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Ecevit</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en-US" sz="1450" dirty="0">
                <a:latin typeface="FrankRuehl" panose="020E0503060101010101" pitchFamily="34" charset="-79"/>
                <a:cs typeface="FrankRuehl" panose="020E0503060101010101" pitchFamily="34" charset="-79"/>
              </a:rPr>
              <a:t>and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Istanbul University</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Iran: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of</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Zanjan</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Indonesia: </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Universitas Diponegoro</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Thailand: </a:t>
            </a:r>
            <a:r>
              <a:rPr lang="en-US"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Mahidol</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University</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361950"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Colombia: </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National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of</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Colombia</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en-US" sz="1450" dirty="0">
                <a:latin typeface="FrankRuehl" panose="020E0503060101010101" pitchFamily="34" charset="-79"/>
                <a:cs typeface="FrankRuehl" panose="020E0503060101010101" pitchFamily="34" charset="-79"/>
              </a:rPr>
              <a:t>and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El Bosque University</a:t>
            </a:r>
          </a:p>
          <a:p>
            <a:pPr marL="342900"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Taiwan: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National Pingtung University of Science and Technology (NPUST)</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Malaysia: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Universiti</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Utara Malaysia</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Saudi Arabia: </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King Abdul Aziz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University</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Russia: </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RUDN U</a:t>
            </a:r>
            <a:r>
              <a:rPr lang="en-US"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niversity</a:t>
            </a:r>
            <a:endParaRPr lang="en-US" sz="1450" dirty="0">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err="1">
                <a:latin typeface="FrankRuehl" panose="020E0503060101010101" pitchFamily="34" charset="-79"/>
                <a:ea typeface="Calibri" panose="020F0502020204030204" pitchFamily="34" charset="0"/>
                <a:cs typeface="FrankRuehl" panose="020E0503060101010101" pitchFamily="34" charset="-79"/>
              </a:rPr>
              <a:t>Kazahkstan</a:t>
            </a:r>
            <a:r>
              <a:rPr lang="en-US" sz="1450" dirty="0">
                <a:latin typeface="FrankRuehl" panose="020E0503060101010101" pitchFamily="34" charset="-79"/>
                <a:ea typeface="Calibri" panose="020F0502020204030204" pitchFamily="34" charset="0"/>
                <a:cs typeface="FrankRuehl" panose="020E0503060101010101" pitchFamily="34" charset="-79"/>
              </a:rPr>
              <a:t>: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Kazakh National Agrarian University</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Brazil: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University of Sao Paulo (USP)</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Ireland: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College</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Cork</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Italy: </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 of Bologna</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Spain: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of</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Navarra</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Nottingham: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of</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Nottingham</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Denmark: </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Aalborg University</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err="1">
                <a:latin typeface="FrankRuehl" panose="020E0503060101010101" pitchFamily="34" charset="-79"/>
                <a:ea typeface="Calibri" panose="020F0502020204030204" pitchFamily="34" charset="0"/>
                <a:cs typeface="FrankRuehl" panose="020E0503060101010101" pitchFamily="34" charset="-79"/>
              </a:rPr>
              <a:t>Austalia</a:t>
            </a:r>
            <a:r>
              <a:rPr lang="en-US" sz="1450" dirty="0">
                <a:latin typeface="FrankRuehl" panose="020E0503060101010101" pitchFamily="34" charset="-79"/>
                <a:ea typeface="Calibri" panose="020F0502020204030204" pitchFamily="34" charset="0"/>
                <a:cs typeface="FrankRuehl" panose="020E0503060101010101" pitchFamily="34" charset="-79"/>
              </a:rPr>
              <a:t>: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UNSW University</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Pakistan: </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Arid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Agriculture</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University</a:t>
            </a:r>
            <a:r>
              <a:rPr lang="id-ID"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a:t>
            </a:r>
            <a:r>
              <a:rPr lang="id-ID"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Rawalpindi</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361950"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China: </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Shandong Normal University - </a:t>
            </a:r>
            <a:r>
              <a:rPr lang="en-US"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Lishan</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College</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France: </a:t>
            </a:r>
            <a:r>
              <a:rPr lang="en-US" sz="1450" dirty="0" err="1">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Inseec</a:t>
            </a:r>
            <a:r>
              <a:rPr lang="en-US" sz="1450" dirty="0">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 U.</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Japan: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Chiba University of Commerce</a:t>
            </a:r>
          </a:p>
          <a:p>
            <a:pPr marL="249238" indent="-342900">
              <a:buFont typeface="+mj-lt"/>
              <a:buAutoNum type="arabicPeriod"/>
            </a:pPr>
            <a:r>
              <a:rPr lang="en-US" sz="1450" dirty="0">
                <a:latin typeface="FrankRuehl" panose="020E0503060101010101" pitchFamily="34" charset="-79"/>
                <a:ea typeface="Calibri" panose="020F0502020204030204" pitchFamily="34" charset="0"/>
                <a:cs typeface="FrankRuehl" panose="020E0503060101010101" pitchFamily="34" charset="-79"/>
              </a:rPr>
              <a:t>Portugal: </a:t>
            </a:r>
            <a:r>
              <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University o</a:t>
            </a:r>
            <a:r>
              <a:rPr lang="id-ID"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rPr>
              <a:t>f Minho</a:t>
            </a: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endParaRPr lang="en-US" sz="1450" dirty="0">
              <a:effectLst>
                <a:outerShdw blurRad="38100" dist="38100" dir="2700000" algn="tl">
                  <a:srgbClr val="000000">
                    <a:alpha val="43137"/>
                  </a:srgbClr>
                </a:outerShdw>
              </a:effectLst>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endParaRPr lang="en-US" sz="1450" dirty="0">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endParaRPr lang="en-US" sz="1450" dirty="0">
              <a:latin typeface="FrankRuehl" panose="020E0503060101010101" pitchFamily="34" charset="-79"/>
              <a:ea typeface="Calibri" panose="020F0502020204030204" pitchFamily="34" charset="0"/>
              <a:cs typeface="FrankRuehl" panose="020E0503060101010101" pitchFamily="34" charset="-79"/>
            </a:endParaRPr>
          </a:p>
          <a:p>
            <a:pPr marL="249238" indent="-342900">
              <a:buFont typeface="+mj-lt"/>
              <a:buAutoNum type="arabicPeriod"/>
            </a:pPr>
            <a:endParaRPr lang="en-US" sz="1450" dirty="0">
              <a:latin typeface="FrankRuehl" panose="020E0503060101010101" pitchFamily="34" charset="-79"/>
              <a:ea typeface="Calibri" panose="020F0502020204030204" pitchFamily="34" charset="0"/>
              <a:cs typeface="FrankRuehl" panose="020E0503060101010101" pitchFamily="34" charset="-79"/>
            </a:endParaRPr>
          </a:p>
          <a:p>
            <a:endParaRPr lang="id-ID" sz="1450" dirty="0">
              <a:latin typeface="FrankRuehl" panose="020E0503060101010101" pitchFamily="34" charset="-79"/>
              <a:ea typeface="Calibri" panose="020F0502020204030204" pitchFamily="34" charset="0"/>
              <a:cs typeface="FrankRuehl" panose="020E0503060101010101" pitchFamily="34" charset="-79"/>
            </a:endParaRPr>
          </a:p>
          <a:p>
            <a:endParaRPr lang="id-ID" sz="1450" dirty="0">
              <a:latin typeface="FrankRuehl" panose="020E0503060101010101" pitchFamily="34" charset="-79"/>
              <a:cs typeface="FrankRuehl" panose="020E0503060101010101" pitchFamily="34" charset="-79"/>
            </a:endParaRPr>
          </a:p>
        </p:txBody>
      </p:sp>
      <p:sp>
        <p:nvSpPr>
          <p:cNvPr id="14" name="Title 1">
            <a:extLst>
              <a:ext uri="{FF2B5EF4-FFF2-40B4-BE49-F238E27FC236}">
                <a16:creationId xmlns:a16="http://schemas.microsoft.com/office/drawing/2014/main" id="{B906735E-E843-40A1-A666-60F7FD835EC9}"/>
              </a:ext>
            </a:extLst>
          </p:cNvPr>
          <p:cNvSpPr txBox="1">
            <a:spLocks/>
          </p:cNvSpPr>
          <p:nvPr/>
        </p:nvSpPr>
        <p:spPr>
          <a:xfrm>
            <a:off x="0" y="32285"/>
            <a:ext cx="7623050" cy="763525"/>
          </a:xfrm>
          <a:prstGeom prst="rect">
            <a:avLst/>
          </a:prstGeom>
          <a:solidFill>
            <a:srgbClr val="FFFFFF">
              <a:alpha val="43137"/>
            </a:srgb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2800" b="1" dirty="0">
                <a:effectLst>
                  <a:outerShdw blurRad="38100" dist="38100" dir="2700000" algn="tl">
                    <a:srgbClr val="000000">
                      <a:alpha val="43137"/>
                    </a:srgbClr>
                  </a:outerShdw>
                </a:effectLst>
              </a:rPr>
              <a:t>National Coordinator of UI </a:t>
            </a:r>
            <a:r>
              <a:rPr lang="en-US" sz="2800" b="1" dirty="0" err="1">
                <a:effectLst>
                  <a:outerShdw blurRad="38100" dist="38100" dir="2700000" algn="tl">
                    <a:srgbClr val="000000">
                      <a:alpha val="43137"/>
                    </a:srgbClr>
                  </a:outerShdw>
                </a:effectLst>
              </a:rPr>
              <a:t>GreenMetric</a:t>
            </a:r>
            <a:endParaRPr lang="id-ID" sz="2800" b="1" dirty="0">
              <a:effectLst>
                <a:outerShdw blurRad="38100" dist="38100" dir="2700000" algn="tl">
                  <a:srgbClr val="000000">
                    <a:alpha val="43137"/>
                  </a:srgbClr>
                </a:outerShdw>
              </a:effectLst>
            </a:endParaRPr>
          </a:p>
        </p:txBody>
      </p:sp>
      <p:pic>
        <p:nvPicPr>
          <p:cNvPr id="18" name="Gambar 17">
            <a:extLst>
              <a:ext uri="{FF2B5EF4-FFF2-40B4-BE49-F238E27FC236}">
                <a16:creationId xmlns:a16="http://schemas.microsoft.com/office/drawing/2014/main" id="{CC3A9581-B551-473E-A41A-E4613685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566" y="3465893"/>
            <a:ext cx="298177" cy="298177"/>
          </a:xfrm>
          <a:prstGeom prst="rect">
            <a:avLst/>
          </a:prstGeom>
        </p:spPr>
      </p:pic>
      <p:pic>
        <p:nvPicPr>
          <p:cNvPr id="20" name="Gambar 19">
            <a:extLst>
              <a:ext uri="{FF2B5EF4-FFF2-40B4-BE49-F238E27FC236}">
                <a16:creationId xmlns:a16="http://schemas.microsoft.com/office/drawing/2014/main" id="{E183719E-C8F1-4E8A-B17A-F3F8E3A96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289" y="3303579"/>
            <a:ext cx="269602" cy="269602"/>
          </a:xfrm>
          <a:prstGeom prst="rect">
            <a:avLst/>
          </a:prstGeom>
        </p:spPr>
      </p:pic>
      <p:sp>
        <p:nvSpPr>
          <p:cNvPr id="24" name="Kotak Teks 23">
            <a:extLst>
              <a:ext uri="{FF2B5EF4-FFF2-40B4-BE49-F238E27FC236}">
                <a16:creationId xmlns:a16="http://schemas.microsoft.com/office/drawing/2014/main" id="{4AD31D7B-6E33-4C54-A475-2171ECFBF6BC}"/>
              </a:ext>
            </a:extLst>
          </p:cNvPr>
          <p:cNvSpPr txBox="1"/>
          <p:nvPr/>
        </p:nvSpPr>
        <p:spPr>
          <a:xfrm>
            <a:off x="4263538" y="3452511"/>
            <a:ext cx="236616" cy="261610"/>
          </a:xfrm>
          <a:prstGeom prst="rect">
            <a:avLst/>
          </a:prstGeom>
          <a:noFill/>
        </p:spPr>
        <p:txBody>
          <a:bodyPr wrap="square" rtlCol="0">
            <a:spAutoFit/>
          </a:bodyPr>
          <a:lstStyle/>
          <a:p>
            <a:r>
              <a:rPr lang="en-US" sz="1100" dirty="0"/>
              <a:t>1</a:t>
            </a:r>
            <a:endParaRPr lang="id-ID" sz="1100" dirty="0"/>
          </a:p>
        </p:txBody>
      </p:sp>
      <p:sp>
        <p:nvSpPr>
          <p:cNvPr id="26" name="Kotak Teks 25">
            <a:extLst>
              <a:ext uri="{FF2B5EF4-FFF2-40B4-BE49-F238E27FC236}">
                <a16:creationId xmlns:a16="http://schemas.microsoft.com/office/drawing/2014/main" id="{B8FF2650-FFD3-49B6-8C8E-74244D9965CC}"/>
              </a:ext>
            </a:extLst>
          </p:cNvPr>
          <p:cNvSpPr txBox="1"/>
          <p:nvPr/>
        </p:nvSpPr>
        <p:spPr>
          <a:xfrm>
            <a:off x="4150782" y="3297098"/>
            <a:ext cx="236616" cy="230832"/>
          </a:xfrm>
          <a:prstGeom prst="rect">
            <a:avLst/>
          </a:prstGeom>
          <a:noFill/>
        </p:spPr>
        <p:txBody>
          <a:bodyPr wrap="square" rtlCol="0">
            <a:spAutoFit/>
          </a:bodyPr>
          <a:lstStyle/>
          <a:p>
            <a:r>
              <a:rPr lang="en-US" sz="900" dirty="0"/>
              <a:t>2</a:t>
            </a:r>
            <a:endParaRPr lang="id-ID" sz="900" dirty="0"/>
          </a:p>
        </p:txBody>
      </p:sp>
      <p:sp>
        <p:nvSpPr>
          <p:cNvPr id="27" name="Kotak Teks 26">
            <a:extLst>
              <a:ext uri="{FF2B5EF4-FFF2-40B4-BE49-F238E27FC236}">
                <a16:creationId xmlns:a16="http://schemas.microsoft.com/office/drawing/2014/main" id="{3F43F7BE-8603-4E8E-891E-5A7C8BBFB3B1}"/>
              </a:ext>
            </a:extLst>
          </p:cNvPr>
          <p:cNvSpPr txBox="1"/>
          <p:nvPr/>
        </p:nvSpPr>
        <p:spPr>
          <a:xfrm>
            <a:off x="4573388" y="3465894"/>
            <a:ext cx="204201" cy="230832"/>
          </a:xfrm>
          <a:prstGeom prst="rect">
            <a:avLst/>
          </a:prstGeom>
          <a:noFill/>
        </p:spPr>
        <p:txBody>
          <a:bodyPr wrap="square" rtlCol="0">
            <a:spAutoFit/>
          </a:bodyPr>
          <a:lstStyle/>
          <a:p>
            <a:r>
              <a:rPr lang="en-US" sz="900" dirty="0"/>
              <a:t>3</a:t>
            </a:r>
            <a:endParaRPr lang="id-ID" sz="900" dirty="0"/>
          </a:p>
        </p:txBody>
      </p:sp>
      <p:pic>
        <p:nvPicPr>
          <p:cNvPr id="28" name="Gambar 27">
            <a:extLst>
              <a:ext uri="{FF2B5EF4-FFF2-40B4-BE49-F238E27FC236}">
                <a16:creationId xmlns:a16="http://schemas.microsoft.com/office/drawing/2014/main" id="{0FABB50C-A4B5-49CD-8AAD-9F3D46594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774" y="3923448"/>
            <a:ext cx="269602" cy="269602"/>
          </a:xfrm>
          <a:prstGeom prst="rect">
            <a:avLst/>
          </a:prstGeom>
        </p:spPr>
      </p:pic>
      <p:sp>
        <p:nvSpPr>
          <p:cNvPr id="29" name="Kotak Teks 28">
            <a:extLst>
              <a:ext uri="{FF2B5EF4-FFF2-40B4-BE49-F238E27FC236}">
                <a16:creationId xmlns:a16="http://schemas.microsoft.com/office/drawing/2014/main" id="{1B3B66D0-3F3D-408C-8352-95C6044FB057}"/>
              </a:ext>
            </a:extLst>
          </p:cNvPr>
          <p:cNvSpPr txBox="1"/>
          <p:nvPr/>
        </p:nvSpPr>
        <p:spPr>
          <a:xfrm>
            <a:off x="5705217" y="3913674"/>
            <a:ext cx="236616" cy="230832"/>
          </a:xfrm>
          <a:prstGeom prst="rect">
            <a:avLst/>
          </a:prstGeom>
          <a:noFill/>
        </p:spPr>
        <p:txBody>
          <a:bodyPr wrap="square" rtlCol="0">
            <a:spAutoFit/>
          </a:bodyPr>
          <a:lstStyle/>
          <a:p>
            <a:r>
              <a:rPr lang="en-US" sz="900" dirty="0"/>
              <a:t>4</a:t>
            </a:r>
            <a:endParaRPr lang="id-ID" sz="900" dirty="0"/>
          </a:p>
        </p:txBody>
      </p:sp>
      <p:pic>
        <p:nvPicPr>
          <p:cNvPr id="30" name="Gambar 29">
            <a:extLst>
              <a:ext uri="{FF2B5EF4-FFF2-40B4-BE49-F238E27FC236}">
                <a16:creationId xmlns:a16="http://schemas.microsoft.com/office/drawing/2014/main" id="{A87312E2-5369-41AC-B51D-25EB1B116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939" y="4306296"/>
            <a:ext cx="269602" cy="269602"/>
          </a:xfrm>
          <a:prstGeom prst="rect">
            <a:avLst/>
          </a:prstGeom>
        </p:spPr>
      </p:pic>
      <p:sp>
        <p:nvSpPr>
          <p:cNvPr id="31" name="Kotak Teks 30">
            <a:extLst>
              <a:ext uri="{FF2B5EF4-FFF2-40B4-BE49-F238E27FC236}">
                <a16:creationId xmlns:a16="http://schemas.microsoft.com/office/drawing/2014/main" id="{38530697-8D41-4765-8086-AE6FAA3FD9BD}"/>
              </a:ext>
            </a:extLst>
          </p:cNvPr>
          <p:cNvSpPr txBox="1"/>
          <p:nvPr/>
        </p:nvSpPr>
        <p:spPr>
          <a:xfrm>
            <a:off x="5731760" y="4306296"/>
            <a:ext cx="236616" cy="230832"/>
          </a:xfrm>
          <a:prstGeom prst="rect">
            <a:avLst/>
          </a:prstGeom>
          <a:noFill/>
        </p:spPr>
        <p:txBody>
          <a:bodyPr wrap="square" rtlCol="0">
            <a:spAutoFit/>
          </a:bodyPr>
          <a:lstStyle/>
          <a:p>
            <a:r>
              <a:rPr lang="en-US" sz="900" dirty="0"/>
              <a:t>5</a:t>
            </a:r>
            <a:endParaRPr lang="id-ID" sz="900" dirty="0"/>
          </a:p>
        </p:txBody>
      </p:sp>
      <p:pic>
        <p:nvPicPr>
          <p:cNvPr id="32" name="Gambar 31">
            <a:extLst>
              <a:ext uri="{FF2B5EF4-FFF2-40B4-BE49-F238E27FC236}">
                <a16:creationId xmlns:a16="http://schemas.microsoft.com/office/drawing/2014/main" id="{9FC928CF-C77E-402B-A454-0E9C924E9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034" y="4095961"/>
            <a:ext cx="269602" cy="269602"/>
          </a:xfrm>
          <a:prstGeom prst="rect">
            <a:avLst/>
          </a:prstGeom>
        </p:spPr>
      </p:pic>
      <p:sp>
        <p:nvSpPr>
          <p:cNvPr id="33" name="Kotak Teks 32">
            <a:extLst>
              <a:ext uri="{FF2B5EF4-FFF2-40B4-BE49-F238E27FC236}">
                <a16:creationId xmlns:a16="http://schemas.microsoft.com/office/drawing/2014/main" id="{C023E31A-BA4A-493D-B008-CAB76939BF6E}"/>
              </a:ext>
            </a:extLst>
          </p:cNvPr>
          <p:cNvSpPr txBox="1"/>
          <p:nvPr/>
        </p:nvSpPr>
        <p:spPr>
          <a:xfrm>
            <a:off x="1941445" y="4077634"/>
            <a:ext cx="236616" cy="230832"/>
          </a:xfrm>
          <a:prstGeom prst="rect">
            <a:avLst/>
          </a:prstGeom>
          <a:noFill/>
        </p:spPr>
        <p:txBody>
          <a:bodyPr wrap="square" rtlCol="0">
            <a:spAutoFit/>
          </a:bodyPr>
          <a:lstStyle/>
          <a:p>
            <a:r>
              <a:rPr lang="en-US" sz="900" dirty="0"/>
              <a:t>6</a:t>
            </a:r>
            <a:endParaRPr lang="id-ID" sz="900" dirty="0"/>
          </a:p>
        </p:txBody>
      </p:sp>
      <p:pic>
        <p:nvPicPr>
          <p:cNvPr id="34" name="Gambar 33">
            <a:extLst>
              <a:ext uri="{FF2B5EF4-FFF2-40B4-BE49-F238E27FC236}">
                <a16:creationId xmlns:a16="http://schemas.microsoft.com/office/drawing/2014/main" id="{492CDE59-20EC-4784-A2A8-BE7A52D3D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7480" y="4079117"/>
            <a:ext cx="269602" cy="269602"/>
          </a:xfrm>
          <a:prstGeom prst="rect">
            <a:avLst/>
          </a:prstGeom>
        </p:spPr>
      </p:pic>
      <p:sp>
        <p:nvSpPr>
          <p:cNvPr id="35" name="Kotak Teks 34">
            <a:extLst>
              <a:ext uri="{FF2B5EF4-FFF2-40B4-BE49-F238E27FC236}">
                <a16:creationId xmlns:a16="http://schemas.microsoft.com/office/drawing/2014/main" id="{E3CE6933-966F-4B04-B1D8-A0F2308F2047}"/>
              </a:ext>
            </a:extLst>
          </p:cNvPr>
          <p:cNvSpPr txBox="1"/>
          <p:nvPr/>
        </p:nvSpPr>
        <p:spPr>
          <a:xfrm>
            <a:off x="5558891" y="4060790"/>
            <a:ext cx="236616" cy="230832"/>
          </a:xfrm>
          <a:prstGeom prst="rect">
            <a:avLst/>
          </a:prstGeom>
          <a:noFill/>
        </p:spPr>
        <p:txBody>
          <a:bodyPr wrap="square" rtlCol="0">
            <a:spAutoFit/>
          </a:bodyPr>
          <a:lstStyle/>
          <a:p>
            <a:r>
              <a:rPr lang="en-US" sz="900" dirty="0"/>
              <a:t>8</a:t>
            </a:r>
            <a:endParaRPr lang="id-ID" sz="900" dirty="0"/>
          </a:p>
        </p:txBody>
      </p:sp>
      <p:pic>
        <p:nvPicPr>
          <p:cNvPr id="36" name="Gambar 35">
            <a:extLst>
              <a:ext uri="{FF2B5EF4-FFF2-40B4-BE49-F238E27FC236}">
                <a16:creationId xmlns:a16="http://schemas.microsoft.com/office/drawing/2014/main" id="{9E267C36-A8E0-431E-8969-989104558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538" y="3758281"/>
            <a:ext cx="269602" cy="269602"/>
          </a:xfrm>
          <a:prstGeom prst="rect">
            <a:avLst/>
          </a:prstGeom>
        </p:spPr>
      </p:pic>
      <p:sp>
        <p:nvSpPr>
          <p:cNvPr id="37" name="Kotak Teks 36">
            <a:extLst>
              <a:ext uri="{FF2B5EF4-FFF2-40B4-BE49-F238E27FC236}">
                <a16:creationId xmlns:a16="http://schemas.microsoft.com/office/drawing/2014/main" id="{398CD129-7055-4747-84B5-7B08082B887F}"/>
              </a:ext>
            </a:extLst>
          </p:cNvPr>
          <p:cNvSpPr txBox="1"/>
          <p:nvPr/>
        </p:nvSpPr>
        <p:spPr>
          <a:xfrm>
            <a:off x="4321949" y="3739954"/>
            <a:ext cx="236616" cy="230832"/>
          </a:xfrm>
          <a:prstGeom prst="rect">
            <a:avLst/>
          </a:prstGeom>
          <a:noFill/>
        </p:spPr>
        <p:txBody>
          <a:bodyPr wrap="square" rtlCol="0">
            <a:spAutoFit/>
          </a:bodyPr>
          <a:lstStyle/>
          <a:p>
            <a:r>
              <a:rPr lang="en-US" sz="900" dirty="0"/>
              <a:t>9</a:t>
            </a:r>
            <a:endParaRPr lang="id-ID" sz="900" dirty="0"/>
          </a:p>
        </p:txBody>
      </p:sp>
      <p:pic>
        <p:nvPicPr>
          <p:cNvPr id="38" name="Gambar 37">
            <a:extLst>
              <a:ext uri="{FF2B5EF4-FFF2-40B4-BE49-F238E27FC236}">
                <a16:creationId xmlns:a16="http://schemas.microsoft.com/office/drawing/2014/main" id="{81B80DF7-4499-47D8-8891-ACC6D839D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480" y="3668570"/>
            <a:ext cx="269602" cy="269602"/>
          </a:xfrm>
          <a:prstGeom prst="rect">
            <a:avLst/>
          </a:prstGeom>
        </p:spPr>
      </p:pic>
      <p:sp>
        <p:nvSpPr>
          <p:cNvPr id="39" name="Kotak Teks 38">
            <a:extLst>
              <a:ext uri="{FF2B5EF4-FFF2-40B4-BE49-F238E27FC236}">
                <a16:creationId xmlns:a16="http://schemas.microsoft.com/office/drawing/2014/main" id="{C736003E-5D93-4123-9ED5-799CEEE0ECE1}"/>
              </a:ext>
            </a:extLst>
          </p:cNvPr>
          <p:cNvSpPr txBox="1"/>
          <p:nvPr/>
        </p:nvSpPr>
        <p:spPr>
          <a:xfrm>
            <a:off x="5953400" y="3648571"/>
            <a:ext cx="236616" cy="230832"/>
          </a:xfrm>
          <a:prstGeom prst="rect">
            <a:avLst/>
          </a:prstGeom>
          <a:noFill/>
        </p:spPr>
        <p:txBody>
          <a:bodyPr wrap="square" rtlCol="0">
            <a:spAutoFit/>
          </a:bodyPr>
          <a:lstStyle/>
          <a:p>
            <a:r>
              <a:rPr lang="en-US" sz="900" dirty="0"/>
              <a:t>7</a:t>
            </a:r>
            <a:endParaRPr lang="id-ID" sz="900" dirty="0"/>
          </a:p>
        </p:txBody>
      </p:sp>
      <p:pic>
        <p:nvPicPr>
          <p:cNvPr id="40" name="Gambar 39">
            <a:extLst>
              <a:ext uri="{FF2B5EF4-FFF2-40B4-BE49-F238E27FC236}">
                <a16:creationId xmlns:a16="http://schemas.microsoft.com/office/drawing/2014/main" id="{9FD3398B-4912-44FF-AC50-F3BDDBB66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932" y="2729330"/>
            <a:ext cx="269602" cy="269602"/>
          </a:xfrm>
          <a:prstGeom prst="rect">
            <a:avLst/>
          </a:prstGeom>
        </p:spPr>
      </p:pic>
      <p:sp>
        <p:nvSpPr>
          <p:cNvPr id="41" name="Kotak Teks 40">
            <a:extLst>
              <a:ext uri="{FF2B5EF4-FFF2-40B4-BE49-F238E27FC236}">
                <a16:creationId xmlns:a16="http://schemas.microsoft.com/office/drawing/2014/main" id="{87161E8B-3CE9-4E9B-944B-B660055A41FD}"/>
              </a:ext>
            </a:extLst>
          </p:cNvPr>
          <p:cNvSpPr txBox="1"/>
          <p:nvPr/>
        </p:nvSpPr>
        <p:spPr>
          <a:xfrm>
            <a:off x="4321949" y="2722301"/>
            <a:ext cx="381192" cy="200055"/>
          </a:xfrm>
          <a:prstGeom prst="rect">
            <a:avLst/>
          </a:prstGeom>
          <a:noFill/>
        </p:spPr>
        <p:txBody>
          <a:bodyPr wrap="square" rtlCol="0">
            <a:spAutoFit/>
          </a:bodyPr>
          <a:lstStyle/>
          <a:p>
            <a:r>
              <a:rPr lang="en-US" sz="700" dirty="0"/>
              <a:t>10</a:t>
            </a:r>
            <a:endParaRPr lang="id-ID" sz="700" dirty="0"/>
          </a:p>
        </p:txBody>
      </p:sp>
      <p:pic>
        <p:nvPicPr>
          <p:cNvPr id="42" name="Gambar 41">
            <a:extLst>
              <a:ext uri="{FF2B5EF4-FFF2-40B4-BE49-F238E27FC236}">
                <a16:creationId xmlns:a16="http://schemas.microsoft.com/office/drawing/2014/main" id="{7AB6A1E3-D27F-4FF9-9CF4-054283004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763" y="3104072"/>
            <a:ext cx="269602" cy="269602"/>
          </a:xfrm>
          <a:prstGeom prst="rect">
            <a:avLst/>
          </a:prstGeom>
        </p:spPr>
      </p:pic>
      <p:sp>
        <p:nvSpPr>
          <p:cNvPr id="43" name="Kotak Teks 42">
            <a:extLst>
              <a:ext uri="{FF2B5EF4-FFF2-40B4-BE49-F238E27FC236}">
                <a16:creationId xmlns:a16="http://schemas.microsoft.com/office/drawing/2014/main" id="{E3C25115-B5B8-4000-832C-777D8BC1AEE3}"/>
              </a:ext>
            </a:extLst>
          </p:cNvPr>
          <p:cNvSpPr txBox="1"/>
          <p:nvPr/>
        </p:nvSpPr>
        <p:spPr>
          <a:xfrm>
            <a:off x="4957780" y="3097043"/>
            <a:ext cx="381192" cy="200055"/>
          </a:xfrm>
          <a:prstGeom prst="rect">
            <a:avLst/>
          </a:prstGeom>
          <a:noFill/>
        </p:spPr>
        <p:txBody>
          <a:bodyPr wrap="square" rtlCol="0">
            <a:spAutoFit/>
          </a:bodyPr>
          <a:lstStyle/>
          <a:p>
            <a:r>
              <a:rPr lang="en-US" sz="700" dirty="0"/>
              <a:t>11</a:t>
            </a:r>
            <a:endParaRPr lang="id-ID" sz="700" dirty="0"/>
          </a:p>
        </p:txBody>
      </p:sp>
      <p:pic>
        <p:nvPicPr>
          <p:cNvPr id="44" name="Gambar 43">
            <a:extLst>
              <a:ext uri="{FF2B5EF4-FFF2-40B4-BE49-F238E27FC236}">
                <a16:creationId xmlns:a16="http://schemas.microsoft.com/office/drawing/2014/main" id="{3CB7A334-32AA-4F7A-B3F1-07D1EB370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511" y="2911046"/>
            <a:ext cx="269602" cy="269602"/>
          </a:xfrm>
          <a:prstGeom prst="rect">
            <a:avLst/>
          </a:prstGeom>
        </p:spPr>
      </p:pic>
      <p:sp>
        <p:nvSpPr>
          <p:cNvPr id="45" name="Kotak Teks 44">
            <a:extLst>
              <a:ext uri="{FF2B5EF4-FFF2-40B4-BE49-F238E27FC236}">
                <a16:creationId xmlns:a16="http://schemas.microsoft.com/office/drawing/2014/main" id="{E77E2521-C933-416E-A70D-4859B0CBE9DD}"/>
              </a:ext>
            </a:extLst>
          </p:cNvPr>
          <p:cNvSpPr txBox="1"/>
          <p:nvPr/>
        </p:nvSpPr>
        <p:spPr>
          <a:xfrm>
            <a:off x="3271528" y="2904017"/>
            <a:ext cx="381192" cy="200055"/>
          </a:xfrm>
          <a:prstGeom prst="rect">
            <a:avLst/>
          </a:prstGeom>
          <a:noFill/>
        </p:spPr>
        <p:txBody>
          <a:bodyPr wrap="square" rtlCol="0">
            <a:spAutoFit/>
          </a:bodyPr>
          <a:lstStyle/>
          <a:p>
            <a:r>
              <a:rPr lang="en-US" sz="700" dirty="0"/>
              <a:t>13</a:t>
            </a:r>
            <a:endParaRPr lang="id-ID" sz="700" dirty="0"/>
          </a:p>
        </p:txBody>
      </p:sp>
      <p:pic>
        <p:nvPicPr>
          <p:cNvPr id="54" name="Gambar 53">
            <a:extLst>
              <a:ext uri="{FF2B5EF4-FFF2-40B4-BE49-F238E27FC236}">
                <a16:creationId xmlns:a16="http://schemas.microsoft.com/office/drawing/2014/main" id="{E70E15A4-825A-46F6-9C9B-D1D887634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063" y="4631409"/>
            <a:ext cx="269602" cy="269602"/>
          </a:xfrm>
          <a:prstGeom prst="rect">
            <a:avLst/>
          </a:prstGeom>
        </p:spPr>
      </p:pic>
      <p:sp>
        <p:nvSpPr>
          <p:cNvPr id="55" name="Kotak Teks 54">
            <a:extLst>
              <a:ext uri="{FF2B5EF4-FFF2-40B4-BE49-F238E27FC236}">
                <a16:creationId xmlns:a16="http://schemas.microsoft.com/office/drawing/2014/main" id="{C3273843-7D49-4CBA-AB9E-0637FEDCA73F}"/>
              </a:ext>
            </a:extLst>
          </p:cNvPr>
          <p:cNvSpPr txBox="1"/>
          <p:nvPr/>
        </p:nvSpPr>
        <p:spPr>
          <a:xfrm>
            <a:off x="2431080" y="4624380"/>
            <a:ext cx="381192" cy="200055"/>
          </a:xfrm>
          <a:prstGeom prst="rect">
            <a:avLst/>
          </a:prstGeom>
          <a:noFill/>
        </p:spPr>
        <p:txBody>
          <a:bodyPr wrap="square" rtlCol="0">
            <a:spAutoFit/>
          </a:bodyPr>
          <a:lstStyle/>
          <a:p>
            <a:r>
              <a:rPr lang="en-US" sz="700" dirty="0"/>
              <a:t>12</a:t>
            </a:r>
            <a:endParaRPr lang="id-ID" sz="700" dirty="0"/>
          </a:p>
        </p:txBody>
      </p:sp>
      <p:pic>
        <p:nvPicPr>
          <p:cNvPr id="56" name="Gambar 55">
            <a:extLst>
              <a:ext uri="{FF2B5EF4-FFF2-40B4-BE49-F238E27FC236}">
                <a16:creationId xmlns:a16="http://schemas.microsoft.com/office/drawing/2014/main" id="{2B645528-A5FB-4E51-AE32-CF432406A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430" y="3198350"/>
            <a:ext cx="269602" cy="269602"/>
          </a:xfrm>
          <a:prstGeom prst="rect">
            <a:avLst/>
          </a:prstGeom>
        </p:spPr>
      </p:pic>
      <p:sp>
        <p:nvSpPr>
          <p:cNvPr id="57" name="Kotak Teks 56">
            <a:extLst>
              <a:ext uri="{FF2B5EF4-FFF2-40B4-BE49-F238E27FC236}">
                <a16:creationId xmlns:a16="http://schemas.microsoft.com/office/drawing/2014/main" id="{27BF1A6F-F7F7-4026-925E-1056F29ACFF2}"/>
              </a:ext>
            </a:extLst>
          </p:cNvPr>
          <p:cNvSpPr txBox="1"/>
          <p:nvPr/>
        </p:nvSpPr>
        <p:spPr>
          <a:xfrm>
            <a:off x="3677447" y="3191321"/>
            <a:ext cx="381192" cy="200055"/>
          </a:xfrm>
          <a:prstGeom prst="rect">
            <a:avLst/>
          </a:prstGeom>
          <a:noFill/>
        </p:spPr>
        <p:txBody>
          <a:bodyPr wrap="square" rtlCol="0">
            <a:spAutoFit/>
          </a:bodyPr>
          <a:lstStyle/>
          <a:p>
            <a:r>
              <a:rPr lang="en-US" sz="700" dirty="0"/>
              <a:t>14</a:t>
            </a:r>
            <a:endParaRPr lang="id-ID" sz="700" dirty="0"/>
          </a:p>
        </p:txBody>
      </p:sp>
      <p:pic>
        <p:nvPicPr>
          <p:cNvPr id="58" name="Gambar 57">
            <a:extLst>
              <a:ext uri="{FF2B5EF4-FFF2-40B4-BE49-F238E27FC236}">
                <a16:creationId xmlns:a16="http://schemas.microsoft.com/office/drawing/2014/main" id="{69471FF7-89F0-43DE-B3D3-045ECF692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1228" y="3251824"/>
            <a:ext cx="269602" cy="269602"/>
          </a:xfrm>
          <a:prstGeom prst="rect">
            <a:avLst/>
          </a:prstGeom>
        </p:spPr>
      </p:pic>
      <p:sp>
        <p:nvSpPr>
          <p:cNvPr id="59" name="Kotak Teks 58">
            <a:extLst>
              <a:ext uri="{FF2B5EF4-FFF2-40B4-BE49-F238E27FC236}">
                <a16:creationId xmlns:a16="http://schemas.microsoft.com/office/drawing/2014/main" id="{7EF7A5DA-86CC-4099-9E97-ADEB0F8937C1}"/>
              </a:ext>
            </a:extLst>
          </p:cNvPr>
          <p:cNvSpPr txBox="1"/>
          <p:nvPr/>
        </p:nvSpPr>
        <p:spPr>
          <a:xfrm>
            <a:off x="3383245" y="3244795"/>
            <a:ext cx="381192" cy="200055"/>
          </a:xfrm>
          <a:prstGeom prst="rect">
            <a:avLst/>
          </a:prstGeom>
          <a:noFill/>
        </p:spPr>
        <p:txBody>
          <a:bodyPr wrap="square" rtlCol="0">
            <a:spAutoFit/>
          </a:bodyPr>
          <a:lstStyle/>
          <a:p>
            <a:r>
              <a:rPr lang="en-US" sz="700" dirty="0"/>
              <a:t>15</a:t>
            </a:r>
            <a:endParaRPr lang="id-ID" sz="700" dirty="0"/>
          </a:p>
        </p:txBody>
      </p:sp>
      <p:pic>
        <p:nvPicPr>
          <p:cNvPr id="60" name="Gambar 59">
            <a:extLst>
              <a:ext uri="{FF2B5EF4-FFF2-40B4-BE49-F238E27FC236}">
                <a16:creationId xmlns:a16="http://schemas.microsoft.com/office/drawing/2014/main" id="{CCCC2F91-C3A3-44A9-A6C7-AF02655A3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099" y="2890416"/>
            <a:ext cx="269602" cy="269602"/>
          </a:xfrm>
          <a:prstGeom prst="rect">
            <a:avLst/>
          </a:prstGeom>
        </p:spPr>
      </p:pic>
      <p:sp>
        <p:nvSpPr>
          <p:cNvPr id="61" name="Kotak Teks 60">
            <a:extLst>
              <a:ext uri="{FF2B5EF4-FFF2-40B4-BE49-F238E27FC236}">
                <a16:creationId xmlns:a16="http://schemas.microsoft.com/office/drawing/2014/main" id="{E09E919A-6465-4674-B460-3C015F1488E4}"/>
              </a:ext>
            </a:extLst>
          </p:cNvPr>
          <p:cNvSpPr txBox="1"/>
          <p:nvPr/>
        </p:nvSpPr>
        <p:spPr>
          <a:xfrm>
            <a:off x="3427116" y="2883387"/>
            <a:ext cx="381192" cy="200055"/>
          </a:xfrm>
          <a:prstGeom prst="rect">
            <a:avLst/>
          </a:prstGeom>
          <a:noFill/>
        </p:spPr>
        <p:txBody>
          <a:bodyPr wrap="square" rtlCol="0">
            <a:spAutoFit/>
          </a:bodyPr>
          <a:lstStyle/>
          <a:p>
            <a:r>
              <a:rPr lang="en-US" sz="700" dirty="0"/>
              <a:t>16</a:t>
            </a:r>
            <a:endParaRPr lang="id-ID" sz="700" dirty="0"/>
          </a:p>
        </p:txBody>
      </p:sp>
      <p:pic>
        <p:nvPicPr>
          <p:cNvPr id="64" name="Gambar 63">
            <a:extLst>
              <a:ext uri="{FF2B5EF4-FFF2-40B4-BE49-F238E27FC236}">
                <a16:creationId xmlns:a16="http://schemas.microsoft.com/office/drawing/2014/main" id="{177DF819-00FC-4C9B-A0F9-4D3BACB90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259" y="2813751"/>
            <a:ext cx="269602" cy="269602"/>
          </a:xfrm>
          <a:prstGeom prst="rect">
            <a:avLst/>
          </a:prstGeom>
        </p:spPr>
      </p:pic>
      <p:sp>
        <p:nvSpPr>
          <p:cNvPr id="65" name="Kotak Teks 64">
            <a:extLst>
              <a:ext uri="{FF2B5EF4-FFF2-40B4-BE49-F238E27FC236}">
                <a16:creationId xmlns:a16="http://schemas.microsoft.com/office/drawing/2014/main" id="{E5312345-4D6D-4C88-937D-70A360230478}"/>
              </a:ext>
            </a:extLst>
          </p:cNvPr>
          <p:cNvSpPr txBox="1"/>
          <p:nvPr/>
        </p:nvSpPr>
        <p:spPr>
          <a:xfrm>
            <a:off x="3649259" y="2813751"/>
            <a:ext cx="381192" cy="200055"/>
          </a:xfrm>
          <a:prstGeom prst="rect">
            <a:avLst/>
          </a:prstGeom>
          <a:noFill/>
        </p:spPr>
        <p:txBody>
          <a:bodyPr wrap="square" rtlCol="0">
            <a:spAutoFit/>
          </a:bodyPr>
          <a:lstStyle/>
          <a:p>
            <a:r>
              <a:rPr lang="en-US" sz="700" dirty="0"/>
              <a:t>17</a:t>
            </a:r>
            <a:endParaRPr lang="id-ID" sz="700" dirty="0"/>
          </a:p>
        </p:txBody>
      </p:sp>
      <p:pic>
        <p:nvPicPr>
          <p:cNvPr id="66" name="Gambar 65">
            <a:extLst>
              <a:ext uri="{FF2B5EF4-FFF2-40B4-BE49-F238E27FC236}">
                <a16:creationId xmlns:a16="http://schemas.microsoft.com/office/drawing/2014/main" id="{596F6C50-427A-464F-BAF1-551E13DB4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410" y="4872151"/>
            <a:ext cx="269602" cy="269602"/>
          </a:xfrm>
          <a:prstGeom prst="rect">
            <a:avLst/>
          </a:prstGeom>
        </p:spPr>
      </p:pic>
      <p:sp>
        <p:nvSpPr>
          <p:cNvPr id="67" name="Kotak Teks 66">
            <a:extLst>
              <a:ext uri="{FF2B5EF4-FFF2-40B4-BE49-F238E27FC236}">
                <a16:creationId xmlns:a16="http://schemas.microsoft.com/office/drawing/2014/main" id="{1AB1C54C-364F-499C-9760-722F510BF71E}"/>
              </a:ext>
            </a:extLst>
          </p:cNvPr>
          <p:cNvSpPr txBox="1"/>
          <p:nvPr/>
        </p:nvSpPr>
        <p:spPr>
          <a:xfrm>
            <a:off x="6391238" y="4872151"/>
            <a:ext cx="308273" cy="199805"/>
          </a:xfrm>
          <a:prstGeom prst="rect">
            <a:avLst/>
          </a:prstGeom>
          <a:noFill/>
        </p:spPr>
        <p:txBody>
          <a:bodyPr wrap="square" rtlCol="0">
            <a:spAutoFit/>
          </a:bodyPr>
          <a:lstStyle/>
          <a:p>
            <a:r>
              <a:rPr lang="en-US" sz="700" dirty="0"/>
              <a:t>18</a:t>
            </a:r>
            <a:endParaRPr lang="id-ID" sz="700" dirty="0"/>
          </a:p>
        </p:txBody>
      </p:sp>
      <p:pic>
        <p:nvPicPr>
          <p:cNvPr id="74" name="Gambar 73">
            <a:extLst>
              <a:ext uri="{FF2B5EF4-FFF2-40B4-BE49-F238E27FC236}">
                <a16:creationId xmlns:a16="http://schemas.microsoft.com/office/drawing/2014/main" id="{A691B043-3176-4EB3-AFFF-8E7F411CDF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766" y="3517535"/>
            <a:ext cx="269602" cy="269602"/>
          </a:xfrm>
          <a:prstGeom prst="rect">
            <a:avLst/>
          </a:prstGeom>
        </p:spPr>
      </p:pic>
      <p:sp>
        <p:nvSpPr>
          <p:cNvPr id="75" name="Kotak Teks 74">
            <a:extLst>
              <a:ext uri="{FF2B5EF4-FFF2-40B4-BE49-F238E27FC236}">
                <a16:creationId xmlns:a16="http://schemas.microsoft.com/office/drawing/2014/main" id="{89CC4594-ADE0-4194-AD5B-AFA36A357F72}"/>
              </a:ext>
            </a:extLst>
          </p:cNvPr>
          <p:cNvSpPr txBox="1"/>
          <p:nvPr/>
        </p:nvSpPr>
        <p:spPr>
          <a:xfrm>
            <a:off x="4939766" y="3517535"/>
            <a:ext cx="287853" cy="200055"/>
          </a:xfrm>
          <a:prstGeom prst="rect">
            <a:avLst/>
          </a:prstGeom>
          <a:noFill/>
        </p:spPr>
        <p:txBody>
          <a:bodyPr wrap="square" rtlCol="0">
            <a:spAutoFit/>
          </a:bodyPr>
          <a:lstStyle/>
          <a:p>
            <a:r>
              <a:rPr lang="en-US" sz="700" dirty="0"/>
              <a:t>19</a:t>
            </a:r>
            <a:endParaRPr lang="id-ID" sz="700" dirty="0"/>
          </a:p>
        </p:txBody>
      </p:sp>
      <p:pic>
        <p:nvPicPr>
          <p:cNvPr id="76" name="Gambar 75">
            <a:extLst>
              <a:ext uri="{FF2B5EF4-FFF2-40B4-BE49-F238E27FC236}">
                <a16:creationId xmlns:a16="http://schemas.microsoft.com/office/drawing/2014/main" id="{66CE37DE-79E9-4D50-BBA2-E4A465A34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4873" y="3360183"/>
            <a:ext cx="269602" cy="269602"/>
          </a:xfrm>
          <a:prstGeom prst="rect">
            <a:avLst/>
          </a:prstGeom>
        </p:spPr>
      </p:pic>
      <p:sp>
        <p:nvSpPr>
          <p:cNvPr id="77" name="Kotak Teks 76">
            <a:extLst>
              <a:ext uri="{FF2B5EF4-FFF2-40B4-BE49-F238E27FC236}">
                <a16:creationId xmlns:a16="http://schemas.microsoft.com/office/drawing/2014/main" id="{A917E88E-B5DC-4828-B74C-C902D4210E70}"/>
              </a:ext>
            </a:extLst>
          </p:cNvPr>
          <p:cNvSpPr txBox="1"/>
          <p:nvPr/>
        </p:nvSpPr>
        <p:spPr>
          <a:xfrm>
            <a:off x="5824873" y="3360183"/>
            <a:ext cx="381192" cy="200055"/>
          </a:xfrm>
          <a:prstGeom prst="rect">
            <a:avLst/>
          </a:prstGeom>
          <a:noFill/>
        </p:spPr>
        <p:txBody>
          <a:bodyPr wrap="square" rtlCol="0">
            <a:spAutoFit/>
          </a:bodyPr>
          <a:lstStyle/>
          <a:p>
            <a:r>
              <a:rPr lang="en-US" sz="700" dirty="0"/>
              <a:t>20</a:t>
            </a:r>
            <a:endParaRPr lang="id-ID" sz="700" dirty="0"/>
          </a:p>
        </p:txBody>
      </p:sp>
      <p:pic>
        <p:nvPicPr>
          <p:cNvPr id="78" name="Gambar 77">
            <a:extLst>
              <a:ext uri="{FF2B5EF4-FFF2-40B4-BE49-F238E27FC236}">
                <a16:creationId xmlns:a16="http://schemas.microsoft.com/office/drawing/2014/main" id="{98E861D5-64E1-4D28-BB18-72D7C77C1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057" y="3106435"/>
            <a:ext cx="269602" cy="269602"/>
          </a:xfrm>
          <a:prstGeom prst="rect">
            <a:avLst/>
          </a:prstGeom>
        </p:spPr>
      </p:pic>
      <p:sp>
        <p:nvSpPr>
          <p:cNvPr id="79" name="Kotak Teks 78">
            <a:extLst>
              <a:ext uri="{FF2B5EF4-FFF2-40B4-BE49-F238E27FC236}">
                <a16:creationId xmlns:a16="http://schemas.microsoft.com/office/drawing/2014/main" id="{E94E17B7-C7FF-47F8-9639-587FEEC6F203}"/>
              </a:ext>
            </a:extLst>
          </p:cNvPr>
          <p:cNvSpPr txBox="1"/>
          <p:nvPr/>
        </p:nvSpPr>
        <p:spPr>
          <a:xfrm>
            <a:off x="3514057" y="3106435"/>
            <a:ext cx="381192" cy="200055"/>
          </a:xfrm>
          <a:prstGeom prst="rect">
            <a:avLst/>
          </a:prstGeom>
          <a:noFill/>
        </p:spPr>
        <p:txBody>
          <a:bodyPr wrap="square" rtlCol="0">
            <a:spAutoFit/>
          </a:bodyPr>
          <a:lstStyle/>
          <a:p>
            <a:r>
              <a:rPr lang="en-US" sz="700" dirty="0"/>
              <a:t>21</a:t>
            </a:r>
            <a:endParaRPr lang="id-ID" sz="700" dirty="0"/>
          </a:p>
        </p:txBody>
      </p:sp>
      <p:pic>
        <p:nvPicPr>
          <p:cNvPr id="80" name="Gambar 79">
            <a:extLst>
              <a:ext uri="{FF2B5EF4-FFF2-40B4-BE49-F238E27FC236}">
                <a16:creationId xmlns:a16="http://schemas.microsoft.com/office/drawing/2014/main" id="{2F7DF7E0-4CAC-4CB8-96C4-DA69E7915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742" y="3344822"/>
            <a:ext cx="269602" cy="269602"/>
          </a:xfrm>
          <a:prstGeom prst="rect">
            <a:avLst/>
          </a:prstGeom>
        </p:spPr>
      </p:pic>
      <p:sp>
        <p:nvSpPr>
          <p:cNvPr id="81" name="Kotak Teks 80">
            <a:extLst>
              <a:ext uri="{FF2B5EF4-FFF2-40B4-BE49-F238E27FC236}">
                <a16:creationId xmlns:a16="http://schemas.microsoft.com/office/drawing/2014/main" id="{DCEF7A77-1164-4E2A-8B05-97909EA5F584}"/>
              </a:ext>
            </a:extLst>
          </p:cNvPr>
          <p:cNvSpPr txBox="1"/>
          <p:nvPr/>
        </p:nvSpPr>
        <p:spPr>
          <a:xfrm>
            <a:off x="6361742" y="3344822"/>
            <a:ext cx="381192" cy="200055"/>
          </a:xfrm>
          <a:prstGeom prst="rect">
            <a:avLst/>
          </a:prstGeom>
          <a:noFill/>
        </p:spPr>
        <p:txBody>
          <a:bodyPr wrap="square" rtlCol="0">
            <a:spAutoFit/>
          </a:bodyPr>
          <a:lstStyle/>
          <a:p>
            <a:r>
              <a:rPr lang="en-US" sz="700" dirty="0"/>
              <a:t>22</a:t>
            </a:r>
            <a:endParaRPr lang="id-ID" sz="700" dirty="0"/>
          </a:p>
        </p:txBody>
      </p:sp>
      <p:sp>
        <p:nvSpPr>
          <p:cNvPr id="53" name="TextBox 52">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62"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20986078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528E70-F872-4C7E-BA95-6434334EB438}"/>
              </a:ext>
            </a:extLst>
          </p:cNvPr>
          <p:cNvSpPr txBox="1">
            <a:spLocks/>
          </p:cNvSpPr>
          <p:nvPr/>
        </p:nvSpPr>
        <p:spPr>
          <a:xfrm>
            <a:off x="0" y="-99392"/>
            <a:ext cx="12192000" cy="763525"/>
          </a:xfrm>
          <a:prstGeom prst="rect">
            <a:avLst/>
          </a:prstGeom>
          <a:solidFill>
            <a:srgbClr val="FFFFFF">
              <a:alpha val="43137"/>
            </a:srgb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b="1" dirty="0">
                <a:effectLst>
                  <a:outerShdw blurRad="38100" dist="38100" dir="2700000" algn="tl">
                    <a:srgbClr val="000000">
                      <a:alpha val="43137"/>
                    </a:srgbClr>
                  </a:outerShdw>
                </a:effectLst>
              </a:rPr>
              <a:t>UI GWURN </a:t>
            </a:r>
            <a:r>
              <a:rPr lang="id-ID" b="1" dirty="0">
                <a:effectLst>
                  <a:outerShdw blurRad="38100" dist="38100" dir="2700000" algn="tl">
                    <a:srgbClr val="000000">
                      <a:alpha val="43137"/>
                    </a:srgbClr>
                  </a:outerShdw>
                </a:effectLst>
              </a:rPr>
              <a:t>S</a:t>
            </a:r>
            <a:r>
              <a:rPr lang="en-US" b="1" dirty="0" err="1">
                <a:effectLst>
                  <a:outerShdw blurRad="38100" dist="38100" dir="2700000" algn="tl">
                    <a:srgbClr val="000000">
                      <a:alpha val="43137"/>
                    </a:srgbClr>
                  </a:outerShdw>
                </a:effectLst>
              </a:rPr>
              <a:t>teering</a:t>
            </a:r>
            <a:r>
              <a:rPr lang="en-US" b="1" dirty="0">
                <a:effectLst>
                  <a:outerShdw blurRad="38100" dist="38100" dir="2700000" algn="tl">
                    <a:srgbClr val="000000">
                      <a:alpha val="43137"/>
                    </a:srgbClr>
                  </a:outerShdw>
                </a:effectLst>
              </a:rPr>
              <a:t> </a:t>
            </a:r>
            <a:r>
              <a:rPr lang="id-ID" b="1" dirty="0">
                <a:effectLst>
                  <a:outerShdw blurRad="38100" dist="38100" dir="2700000" algn="tl">
                    <a:srgbClr val="000000">
                      <a:alpha val="43137"/>
                    </a:srgbClr>
                  </a:outerShdw>
                </a:effectLst>
              </a:rPr>
              <a:t>C</a:t>
            </a:r>
            <a:r>
              <a:rPr lang="en-US" b="1" dirty="0" err="1">
                <a:effectLst>
                  <a:outerShdw blurRad="38100" dist="38100" dir="2700000" algn="tl">
                    <a:srgbClr val="000000">
                      <a:alpha val="43137"/>
                    </a:srgbClr>
                  </a:outerShdw>
                </a:effectLst>
              </a:rPr>
              <a:t>ommittee</a:t>
            </a:r>
            <a:endParaRPr lang="id-ID" b="1" dirty="0">
              <a:effectLst>
                <a:outerShdw blurRad="38100" dist="38100" dir="2700000" algn="tl">
                  <a:srgbClr val="000000">
                    <a:alpha val="43137"/>
                  </a:srgbClr>
                </a:outerShdw>
              </a:effectLst>
            </a:endParaRPr>
          </a:p>
        </p:txBody>
      </p:sp>
      <p:sp>
        <p:nvSpPr>
          <p:cNvPr id="10" name="Judul 1">
            <a:extLst>
              <a:ext uri="{FF2B5EF4-FFF2-40B4-BE49-F238E27FC236}">
                <a16:creationId xmlns:a16="http://schemas.microsoft.com/office/drawing/2014/main" id="{BA843942-05B4-426E-8AB2-3CC1663C6F96}"/>
              </a:ext>
            </a:extLst>
          </p:cNvPr>
          <p:cNvSpPr txBox="1">
            <a:spLocks/>
          </p:cNvSpPr>
          <p:nvPr/>
        </p:nvSpPr>
        <p:spPr>
          <a:xfrm>
            <a:off x="4250914" y="1"/>
            <a:ext cx="5510007" cy="7635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endParaRPr lang="id-ID" sz="2400" dirty="0"/>
          </a:p>
        </p:txBody>
      </p:sp>
      <p:pic>
        <p:nvPicPr>
          <p:cNvPr id="2072" name="Picture 1" descr="https://upload.wikimedia.org/wikipedia/id/thumb/2/27/Logo-ui-no_frame_lightbackground.png/150px-Logo-ui-no_frame_lightbackground.png">
            <a:extLst>
              <a:ext uri="{FF2B5EF4-FFF2-40B4-BE49-F238E27FC236}">
                <a16:creationId xmlns:a16="http://schemas.microsoft.com/office/drawing/2014/main" id="{68E1F10C-E1C8-40C8-BE48-2B4BA088DD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030" y="1219649"/>
            <a:ext cx="570774" cy="841199"/>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 descr="unduhan">
            <a:extLst>
              <a:ext uri="{FF2B5EF4-FFF2-40B4-BE49-F238E27FC236}">
                <a16:creationId xmlns:a16="http://schemas.microsoft.com/office/drawing/2014/main" id="{A0C6C0BD-847F-488E-B985-75810EFA5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417" y="1196752"/>
            <a:ext cx="846271" cy="79684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4" descr="AAEAAQAAAAAAAAJIAAAAJGRmYzY2NTc3LWRjNTEtNDc1NS1hZmM0LTNiZTU2OTI4ZjU5MA">
            <a:extLst>
              <a:ext uri="{FF2B5EF4-FFF2-40B4-BE49-F238E27FC236}">
                <a16:creationId xmlns:a16="http://schemas.microsoft.com/office/drawing/2014/main" id="{FAC1E8B3-ED6C-41DF-A014-6585549DC7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021" y="1199385"/>
            <a:ext cx="754439" cy="78945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5" descr="Logo_of_University_of_Zanjan">
            <a:extLst>
              <a:ext uri="{FF2B5EF4-FFF2-40B4-BE49-F238E27FC236}">
                <a16:creationId xmlns:a16="http://schemas.microsoft.com/office/drawing/2014/main" id="{BE6B4496-E3B6-4462-A38B-0EDA8D8EC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118" y="1146164"/>
            <a:ext cx="712055" cy="8426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el 14">
            <a:extLst>
              <a:ext uri="{FF2B5EF4-FFF2-40B4-BE49-F238E27FC236}">
                <a16:creationId xmlns:a16="http://schemas.microsoft.com/office/drawing/2014/main" id="{7C77D8B9-769A-47F8-9722-3DC52140690D}"/>
              </a:ext>
            </a:extLst>
          </p:cNvPr>
          <p:cNvGraphicFramePr>
            <a:graphicFrameLocks noGrp="1"/>
          </p:cNvGraphicFramePr>
          <p:nvPr>
            <p:extLst>
              <p:ext uri="{D42A27DB-BD31-4B8C-83A1-F6EECF244321}">
                <p14:modId xmlns:p14="http://schemas.microsoft.com/office/powerpoint/2010/main" val="4257535278"/>
              </p:ext>
            </p:extLst>
          </p:nvPr>
        </p:nvGraphicFramePr>
        <p:xfrm>
          <a:off x="385008" y="650598"/>
          <a:ext cx="11609427" cy="552069"/>
        </p:xfrm>
        <a:graphic>
          <a:graphicData uri="http://schemas.openxmlformats.org/drawingml/2006/table">
            <a:tbl>
              <a:tblPr firstRow="1" bandRow="1">
                <a:tableStyleId>{5C22544A-7EE6-4342-B048-85BDC9FD1C3A}</a:tableStyleId>
              </a:tblPr>
              <a:tblGrid>
                <a:gridCol w="1689563">
                  <a:extLst>
                    <a:ext uri="{9D8B030D-6E8A-4147-A177-3AD203B41FA5}">
                      <a16:colId xmlns:a16="http://schemas.microsoft.com/office/drawing/2014/main" val="2589630468"/>
                    </a:ext>
                  </a:extLst>
                </a:gridCol>
                <a:gridCol w="1679755">
                  <a:extLst>
                    <a:ext uri="{9D8B030D-6E8A-4147-A177-3AD203B41FA5}">
                      <a16:colId xmlns:a16="http://schemas.microsoft.com/office/drawing/2014/main" val="3503262245"/>
                    </a:ext>
                  </a:extLst>
                </a:gridCol>
                <a:gridCol w="1527050">
                  <a:extLst>
                    <a:ext uri="{9D8B030D-6E8A-4147-A177-3AD203B41FA5}">
                      <a16:colId xmlns:a16="http://schemas.microsoft.com/office/drawing/2014/main" val="1416611946"/>
                    </a:ext>
                  </a:extLst>
                </a:gridCol>
                <a:gridCol w="1679755">
                  <a:extLst>
                    <a:ext uri="{9D8B030D-6E8A-4147-A177-3AD203B41FA5}">
                      <a16:colId xmlns:a16="http://schemas.microsoft.com/office/drawing/2014/main" val="755381040"/>
                    </a:ext>
                  </a:extLst>
                </a:gridCol>
                <a:gridCol w="1521089">
                  <a:extLst>
                    <a:ext uri="{9D8B030D-6E8A-4147-A177-3AD203B41FA5}">
                      <a16:colId xmlns:a16="http://schemas.microsoft.com/office/drawing/2014/main" val="1390511919"/>
                    </a:ext>
                  </a:extLst>
                </a:gridCol>
                <a:gridCol w="1679755">
                  <a:extLst>
                    <a:ext uri="{9D8B030D-6E8A-4147-A177-3AD203B41FA5}">
                      <a16:colId xmlns:a16="http://schemas.microsoft.com/office/drawing/2014/main" val="802043352"/>
                    </a:ext>
                  </a:extLst>
                </a:gridCol>
                <a:gridCol w="1832460">
                  <a:extLst>
                    <a:ext uri="{9D8B030D-6E8A-4147-A177-3AD203B41FA5}">
                      <a16:colId xmlns:a16="http://schemas.microsoft.com/office/drawing/2014/main" val="586524065"/>
                    </a:ext>
                  </a:extLst>
                </a:gridCol>
              </a:tblGrid>
              <a:tr h="430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1050" dirty="0">
                          <a:effectLst/>
                          <a:latin typeface="+mn-lt"/>
                        </a:rPr>
                        <a:t>Universitas Indonesia</a:t>
                      </a:r>
                      <a:endParaRPr lang="id-ID" sz="1050" dirty="0">
                        <a:effectLst/>
                        <a:latin typeface="+mn-lt"/>
                        <a:ea typeface="Calibri" panose="020F0502020204030204" pitchFamily="34" charset="0"/>
                        <a:cs typeface="Times New Roman" panose="02020603050405020304" pitchFamily="18" charset="0"/>
                      </a:endParaRPr>
                    </a:p>
                    <a:p>
                      <a:pPr algn="ctr"/>
                      <a:endParaRPr lang="id-ID" sz="1050" dirty="0">
                        <a:latin typeface="+mn-lt"/>
                      </a:endParaRPr>
                    </a:p>
                  </a:txBody>
                  <a:tcPr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050" dirty="0">
                          <a:effectLst/>
                          <a:latin typeface="+mn-lt"/>
                        </a:rPr>
                        <a:t>Jordan </a:t>
                      </a:r>
                      <a:r>
                        <a:rPr lang="id-ID" sz="1050" dirty="0" err="1">
                          <a:effectLst/>
                          <a:latin typeface="+mn-lt"/>
                        </a:rPr>
                        <a:t>University</a:t>
                      </a:r>
                      <a:r>
                        <a:rPr lang="id-ID" sz="1050" dirty="0">
                          <a:effectLst/>
                          <a:latin typeface="+mn-lt"/>
                        </a:rPr>
                        <a:t> </a:t>
                      </a:r>
                      <a:r>
                        <a:rPr lang="id-ID" sz="1050" dirty="0" err="1">
                          <a:effectLst/>
                          <a:latin typeface="+mn-lt"/>
                        </a:rPr>
                        <a:t>of</a:t>
                      </a:r>
                      <a:r>
                        <a:rPr lang="id-ID" sz="1050" dirty="0">
                          <a:effectLst/>
                          <a:latin typeface="+mn-lt"/>
                        </a:rPr>
                        <a:t> </a:t>
                      </a:r>
                      <a:r>
                        <a:rPr lang="id-ID" sz="1050" dirty="0" err="1">
                          <a:effectLst/>
                          <a:latin typeface="+mn-lt"/>
                        </a:rPr>
                        <a:t>Science</a:t>
                      </a:r>
                      <a:r>
                        <a:rPr lang="id-ID" sz="1050" dirty="0">
                          <a:effectLst/>
                          <a:latin typeface="+mn-lt"/>
                        </a:rPr>
                        <a:t> </a:t>
                      </a:r>
                      <a:r>
                        <a:rPr lang="id-ID" sz="1050" dirty="0" err="1">
                          <a:effectLst/>
                          <a:latin typeface="+mn-lt"/>
                        </a:rPr>
                        <a:t>and</a:t>
                      </a:r>
                      <a:r>
                        <a:rPr lang="id-ID" sz="1050" dirty="0">
                          <a:effectLst/>
                          <a:latin typeface="+mn-lt"/>
                        </a:rPr>
                        <a:t> Technology</a:t>
                      </a:r>
                      <a:endParaRPr lang="id-ID" sz="105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050" dirty="0" err="1">
                          <a:effectLst/>
                          <a:latin typeface="+mn-lt"/>
                        </a:rPr>
                        <a:t>Bülent</a:t>
                      </a:r>
                      <a:r>
                        <a:rPr lang="id-ID" sz="1050" dirty="0">
                          <a:effectLst/>
                          <a:latin typeface="+mn-lt"/>
                        </a:rPr>
                        <a:t> </a:t>
                      </a:r>
                      <a:r>
                        <a:rPr lang="id-ID" sz="1050" dirty="0" err="1">
                          <a:effectLst/>
                          <a:latin typeface="+mn-lt"/>
                        </a:rPr>
                        <a:t>Ecevit</a:t>
                      </a:r>
                      <a:r>
                        <a:rPr lang="id-ID" sz="1050" dirty="0">
                          <a:effectLst/>
                          <a:latin typeface="+mn-lt"/>
                        </a:rPr>
                        <a:t> </a:t>
                      </a:r>
                      <a:r>
                        <a:rPr lang="id-ID" sz="1050" dirty="0" err="1">
                          <a:effectLst/>
                          <a:latin typeface="+mn-lt"/>
                        </a:rPr>
                        <a:t>University</a:t>
                      </a:r>
                      <a:endParaRPr lang="id-ID" sz="1050"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id-ID" sz="105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1050" dirty="0" err="1">
                          <a:effectLst/>
                          <a:latin typeface="+mn-lt"/>
                        </a:rPr>
                        <a:t>University</a:t>
                      </a:r>
                      <a:r>
                        <a:rPr lang="id-ID" sz="1050" dirty="0">
                          <a:effectLst/>
                          <a:latin typeface="+mn-lt"/>
                        </a:rPr>
                        <a:t> </a:t>
                      </a:r>
                      <a:r>
                        <a:rPr lang="id-ID" sz="1050" dirty="0" err="1">
                          <a:effectLst/>
                          <a:latin typeface="+mn-lt"/>
                        </a:rPr>
                        <a:t>of</a:t>
                      </a:r>
                      <a:r>
                        <a:rPr lang="id-ID" sz="1050" dirty="0">
                          <a:effectLst/>
                          <a:latin typeface="+mn-lt"/>
                        </a:rPr>
                        <a:t> </a:t>
                      </a:r>
                      <a:r>
                        <a:rPr lang="id-ID" sz="1050" dirty="0" err="1">
                          <a:effectLst/>
                          <a:latin typeface="+mn-lt"/>
                        </a:rPr>
                        <a:t>Zanjan</a:t>
                      </a:r>
                      <a:endParaRPr lang="id-ID" sz="1050" dirty="0">
                        <a:effectLst/>
                        <a:latin typeface="+mn-lt"/>
                        <a:ea typeface="Calibri" panose="020F0502020204030204" pitchFamily="34" charset="0"/>
                        <a:cs typeface="Times New Roman" panose="02020603050405020304" pitchFamily="18" charset="0"/>
                      </a:endParaRPr>
                    </a:p>
                    <a:p>
                      <a:pPr algn="ctr"/>
                      <a:endParaRPr lang="id-ID" sz="1050" dirty="0">
                        <a:latin typeface="+mn-lt"/>
                      </a:endParaRPr>
                    </a:p>
                  </a:txBody>
                  <a:tcPr anchor="ctr">
                    <a:solidFill>
                      <a:srgbClr val="00460C"/>
                    </a:solidFill>
                  </a:tcPr>
                </a:tc>
                <a:tc>
                  <a:txBody>
                    <a:bodyPr/>
                    <a:lstStyle/>
                    <a:p>
                      <a:pPr algn="ctr"/>
                      <a:r>
                        <a:rPr lang="id-ID" sz="1050" b="1" kern="1200" dirty="0">
                          <a:solidFill>
                            <a:schemeClr val="lt1"/>
                          </a:solidFill>
                          <a:effectLst/>
                          <a:latin typeface="+mn-lt"/>
                          <a:ea typeface="+mn-ea"/>
                          <a:cs typeface="+mn-cs"/>
                        </a:rPr>
                        <a:t>Universitas Diponegoro</a:t>
                      </a:r>
                      <a:endParaRPr lang="id-ID" sz="1050" dirty="0">
                        <a:latin typeface="+mn-lt"/>
                      </a:endParaRPr>
                    </a:p>
                  </a:txBody>
                  <a:tcPr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kern="1200" dirty="0" err="1">
                          <a:solidFill>
                            <a:schemeClr val="bg1"/>
                          </a:solidFill>
                          <a:effectLst/>
                          <a:latin typeface="+mn-lt"/>
                          <a:ea typeface="+mn-ea"/>
                          <a:cs typeface="+mn-cs"/>
                        </a:rPr>
                        <a:t>Mahidol</a:t>
                      </a:r>
                      <a:r>
                        <a:rPr lang="en-US" sz="1050" b="1" kern="1200" dirty="0">
                          <a:solidFill>
                            <a:schemeClr val="bg1"/>
                          </a:solidFill>
                          <a:effectLst/>
                          <a:latin typeface="+mn-lt"/>
                          <a:ea typeface="+mn-ea"/>
                          <a:cs typeface="+mn-cs"/>
                        </a:rPr>
                        <a:t> University</a:t>
                      </a:r>
                      <a:endParaRPr lang="id-ID" sz="1050" dirty="0">
                        <a:solidFill>
                          <a:schemeClr val="bg1"/>
                        </a:solidFill>
                        <a:latin typeface="+mn-lt"/>
                      </a:endParaRPr>
                    </a:p>
                    <a:p>
                      <a:pPr algn="ctr"/>
                      <a:endParaRPr lang="id-ID" sz="1050" dirty="0">
                        <a:latin typeface="+mn-lt"/>
                      </a:endParaRPr>
                    </a:p>
                  </a:txBody>
                  <a:tcPr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effectLst/>
                          <a:latin typeface="+mn-lt"/>
                          <a:ea typeface="Calibri" panose="020F0502020204030204" pitchFamily="34" charset="0"/>
                          <a:cs typeface="Times New Roman" panose="02020603050405020304" pitchFamily="18" charset="0"/>
                        </a:rPr>
                        <a:t>El Bosque University</a:t>
                      </a:r>
                    </a:p>
                    <a:p>
                      <a:pPr algn="ctr"/>
                      <a:endParaRPr lang="id-ID" sz="1050" dirty="0">
                        <a:latin typeface="+mn-lt"/>
                      </a:endParaRPr>
                    </a:p>
                  </a:txBody>
                  <a:tcPr anchor="ctr">
                    <a:solidFill>
                      <a:srgbClr val="00460C"/>
                    </a:solidFill>
                  </a:tcPr>
                </a:tc>
                <a:extLst>
                  <a:ext uri="{0D108BD9-81ED-4DB2-BD59-A6C34878D82A}">
                    <a16:rowId xmlns:a16="http://schemas.microsoft.com/office/drawing/2014/main" val="4216317920"/>
                  </a:ext>
                </a:extLst>
              </a:tr>
            </a:tbl>
          </a:graphicData>
        </a:graphic>
      </p:graphicFrame>
      <p:pic>
        <p:nvPicPr>
          <p:cNvPr id="2076" name="Picture 6" descr="unduhan">
            <a:extLst>
              <a:ext uri="{FF2B5EF4-FFF2-40B4-BE49-F238E27FC236}">
                <a16:creationId xmlns:a16="http://schemas.microsoft.com/office/drawing/2014/main" id="{CB01D389-8A43-47A0-99D0-BBDFD50B5A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309" t="5154" r="11340"/>
          <a:stretch>
            <a:fillRect/>
          </a:stretch>
        </p:blipFill>
        <p:spPr bwMode="auto">
          <a:xfrm>
            <a:off x="7359348" y="1199385"/>
            <a:ext cx="750133" cy="789455"/>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7" descr="UCC_-_NUI,_Cork">
            <a:extLst>
              <a:ext uri="{FF2B5EF4-FFF2-40B4-BE49-F238E27FC236}">
                <a16:creationId xmlns:a16="http://schemas.microsoft.com/office/drawing/2014/main" id="{A53DF4AB-D316-451E-8C0F-CF06F91CF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030" y="4134651"/>
            <a:ext cx="685800" cy="84554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8" descr="unduhan (1)">
            <a:extLst>
              <a:ext uri="{FF2B5EF4-FFF2-40B4-BE49-F238E27FC236}">
                <a16:creationId xmlns:a16="http://schemas.microsoft.com/office/drawing/2014/main" id="{2EF873F1-471C-4552-B564-C59147AD7D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3340" y="2702327"/>
            <a:ext cx="666276" cy="8632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9" descr="King_Abdulaziz_University_(emblem)">
            <a:extLst>
              <a:ext uri="{FF2B5EF4-FFF2-40B4-BE49-F238E27FC236}">
                <a16:creationId xmlns:a16="http://schemas.microsoft.com/office/drawing/2014/main" id="{FB1BA03E-104A-4EC0-984D-FD8E8E5847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040" y="2656595"/>
            <a:ext cx="910093" cy="952333"/>
          </a:xfrm>
          <a:prstGeom prst="rect">
            <a:avLst/>
          </a:prstGeom>
          <a:noFill/>
          <a:extLst>
            <a:ext uri="{909E8E84-426E-40DD-AFC4-6F175D3DCCD1}">
              <a14:hiddenFill xmlns:a14="http://schemas.microsoft.com/office/drawing/2010/main">
                <a:solidFill>
                  <a:srgbClr val="FFFFFF"/>
                </a:solidFill>
              </a14:hiddenFill>
            </a:ext>
          </a:extLst>
        </p:spPr>
      </p:pic>
      <p:pic>
        <p:nvPicPr>
          <p:cNvPr id="2078" name="Gambar 16" descr="o_1a38i23teb3714brtruekn1nhfa">
            <a:extLst>
              <a:ext uri="{FF2B5EF4-FFF2-40B4-BE49-F238E27FC236}">
                <a16:creationId xmlns:a16="http://schemas.microsoft.com/office/drawing/2014/main" id="{27F52386-BFE4-4AF3-BB92-00B8F9052F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325" y="2636912"/>
            <a:ext cx="979503" cy="1024965"/>
          </a:xfrm>
          <a:prstGeom prst="rect">
            <a:avLst/>
          </a:prstGeom>
          <a:noFill/>
          <a:extLst>
            <a:ext uri="{909E8E84-426E-40DD-AFC4-6F175D3DCCD1}">
              <a14:hiddenFill xmlns:a14="http://schemas.microsoft.com/office/drawing/2010/main">
                <a:solidFill>
                  <a:srgbClr val="FFFFFF"/>
                </a:solidFill>
              </a14:hiddenFill>
            </a:ext>
          </a:extLst>
        </p:spPr>
      </p:pic>
      <p:pic>
        <p:nvPicPr>
          <p:cNvPr id="2077" name="Gambar 15" descr="USP_logo_2016">
            <a:extLst>
              <a:ext uri="{FF2B5EF4-FFF2-40B4-BE49-F238E27FC236}">
                <a16:creationId xmlns:a16="http://schemas.microsoft.com/office/drawing/2014/main" id="{F79BBD51-9A67-41CD-AD67-08F9E72097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32614" y="2652139"/>
            <a:ext cx="1114425" cy="8272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10" descr="images">
            <a:extLst>
              <a:ext uri="{FF2B5EF4-FFF2-40B4-BE49-F238E27FC236}">
                <a16:creationId xmlns:a16="http://schemas.microsoft.com/office/drawing/2014/main" id="{BA95C8BE-189E-4D04-9BCD-E4C6A94EFF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1426" y="2758736"/>
            <a:ext cx="809625" cy="877103"/>
          </a:xfrm>
          <a:prstGeom prst="rect">
            <a:avLst/>
          </a:prstGeom>
          <a:noFill/>
          <a:extLst>
            <a:ext uri="{909E8E84-426E-40DD-AFC4-6F175D3DCCD1}">
              <a14:hiddenFill xmlns:a14="http://schemas.microsoft.com/office/drawing/2010/main">
                <a:solidFill>
                  <a:srgbClr val="FFFFFF"/>
                </a:solidFill>
              </a14:hiddenFill>
            </a:ext>
          </a:extLst>
        </p:spPr>
      </p:pic>
      <p:pic>
        <p:nvPicPr>
          <p:cNvPr id="2084" name="Gambar 19" descr="iu_logo">
            <a:extLst>
              <a:ext uri="{FF2B5EF4-FFF2-40B4-BE49-F238E27FC236}">
                <a16:creationId xmlns:a16="http://schemas.microsoft.com/office/drawing/2014/main" id="{4278AA32-1AA7-4A76-AD40-B770A4BBF8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2743" y="2668215"/>
            <a:ext cx="856058" cy="895791"/>
          </a:xfrm>
          <a:prstGeom prst="rect">
            <a:avLst/>
          </a:prstGeom>
          <a:noFill/>
          <a:extLst>
            <a:ext uri="{909E8E84-426E-40DD-AFC4-6F175D3DCCD1}">
              <a14:hiddenFill xmlns:a14="http://schemas.microsoft.com/office/drawing/2010/main">
                <a:solidFill>
                  <a:srgbClr val="FFFFFF"/>
                </a:solidFill>
              </a14:hiddenFill>
            </a:ext>
          </a:extLst>
        </p:spPr>
      </p:pic>
      <p:pic>
        <p:nvPicPr>
          <p:cNvPr id="2082" name="Gambar 14" descr="download (1)">
            <a:extLst>
              <a:ext uri="{FF2B5EF4-FFF2-40B4-BE49-F238E27FC236}">
                <a16:creationId xmlns:a16="http://schemas.microsoft.com/office/drawing/2014/main" id="{2F12926F-601F-43E9-A6C2-AD3124FE59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20136" y="4077072"/>
            <a:ext cx="912691" cy="879654"/>
          </a:xfrm>
          <a:prstGeom prst="rect">
            <a:avLst/>
          </a:prstGeom>
          <a:noFill/>
          <a:extLst>
            <a:ext uri="{909E8E84-426E-40DD-AFC4-6F175D3DCCD1}">
              <a14:hiddenFill xmlns:a14="http://schemas.microsoft.com/office/drawing/2010/main">
                <a:solidFill>
                  <a:srgbClr val="FFFFFF"/>
                </a:solidFill>
              </a14:hiddenFill>
            </a:ext>
          </a:extLst>
        </p:spPr>
      </p:pic>
      <p:pic>
        <p:nvPicPr>
          <p:cNvPr id="2083" name="Gambar 6" descr="logo (1)">
            <a:extLst>
              <a:ext uri="{FF2B5EF4-FFF2-40B4-BE49-F238E27FC236}">
                <a16:creationId xmlns:a16="http://schemas.microsoft.com/office/drawing/2014/main" id="{C8F72B8C-E30A-4533-8CBE-9256DDF71A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4457" y="4282594"/>
            <a:ext cx="1314450" cy="548190"/>
          </a:xfrm>
          <a:prstGeom prst="rect">
            <a:avLst/>
          </a:prstGeom>
          <a:noFill/>
          <a:extLst>
            <a:ext uri="{909E8E84-426E-40DD-AFC4-6F175D3DCCD1}">
              <a14:hiddenFill xmlns:a14="http://schemas.microsoft.com/office/drawing/2010/main">
                <a:solidFill>
                  <a:srgbClr val="FFFFFF"/>
                </a:solidFill>
              </a14:hiddenFill>
            </a:ext>
          </a:extLst>
        </p:spPr>
      </p:pic>
      <p:pic>
        <p:nvPicPr>
          <p:cNvPr id="30" name="Gambar 17" descr="download (2)">
            <a:extLst>
              <a:ext uri="{FF2B5EF4-FFF2-40B4-BE49-F238E27FC236}">
                <a16:creationId xmlns:a16="http://schemas.microsoft.com/office/drawing/2014/main" id="{979BDAD8-5592-443E-AB37-B3A5B610411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070" t="11899" r="10226" b="14120"/>
          <a:stretch/>
        </p:blipFill>
        <p:spPr bwMode="auto">
          <a:xfrm>
            <a:off x="8905661" y="1219650"/>
            <a:ext cx="855260" cy="773950"/>
          </a:xfrm>
          <a:prstGeom prst="rect">
            <a:avLst/>
          </a:prstGeom>
          <a:noFill/>
          <a:extLst>
            <a:ext uri="{909E8E84-426E-40DD-AFC4-6F175D3DCCD1}">
              <a14:hiddenFill xmlns:a14="http://schemas.microsoft.com/office/drawing/2010/main">
                <a:solidFill>
                  <a:srgbClr val="FFFFFF"/>
                </a:solidFill>
              </a14:hiddenFill>
            </a:ext>
          </a:extLst>
        </p:spPr>
      </p:pic>
      <p:pic>
        <p:nvPicPr>
          <p:cNvPr id="31" name="Gambar 23" descr="logo-unibo">
            <a:extLst>
              <a:ext uri="{FF2B5EF4-FFF2-40B4-BE49-F238E27FC236}">
                <a16:creationId xmlns:a16="http://schemas.microsoft.com/office/drawing/2014/main" id="{923601CF-08D1-4895-BA92-9592B365955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23285" r="22778"/>
          <a:stretch>
            <a:fillRect/>
          </a:stretch>
        </p:blipFill>
        <p:spPr bwMode="auto">
          <a:xfrm>
            <a:off x="2429592" y="4120434"/>
            <a:ext cx="837842" cy="813200"/>
          </a:xfrm>
          <a:prstGeom prst="rect">
            <a:avLst/>
          </a:prstGeom>
          <a:noFill/>
          <a:extLst>
            <a:ext uri="{909E8E84-426E-40DD-AFC4-6F175D3DCCD1}">
              <a14:hiddenFill xmlns:a14="http://schemas.microsoft.com/office/drawing/2010/main">
                <a:solidFill>
                  <a:srgbClr val="FFFFFF"/>
                </a:solidFill>
              </a14:hiddenFill>
            </a:ext>
          </a:extLst>
        </p:spPr>
      </p:pic>
      <p:pic>
        <p:nvPicPr>
          <p:cNvPr id="32" name="Gambar 30" descr="220px-Escudo_Universidad_Nacional_de_Colombia.svg">
            <a:extLst>
              <a:ext uri="{FF2B5EF4-FFF2-40B4-BE49-F238E27FC236}">
                <a16:creationId xmlns:a16="http://schemas.microsoft.com/office/drawing/2014/main" id="{7AE5353E-5C08-492D-B69F-47D07782D18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75637" y="4117449"/>
            <a:ext cx="626147" cy="824295"/>
          </a:xfrm>
          <a:prstGeom prst="rect">
            <a:avLst/>
          </a:prstGeom>
          <a:noFill/>
          <a:extLst>
            <a:ext uri="{909E8E84-426E-40DD-AFC4-6F175D3DCCD1}">
              <a14:hiddenFill xmlns:a14="http://schemas.microsoft.com/office/drawing/2010/main">
                <a:solidFill>
                  <a:srgbClr val="FFFFFF"/>
                </a:solidFill>
              </a14:hiddenFill>
            </a:ext>
          </a:extLst>
        </p:spPr>
      </p:pic>
      <p:pic>
        <p:nvPicPr>
          <p:cNvPr id="33" name="Gambar 13" descr="image_gallery">
            <a:extLst>
              <a:ext uri="{FF2B5EF4-FFF2-40B4-BE49-F238E27FC236}">
                <a16:creationId xmlns:a16="http://schemas.microsoft.com/office/drawing/2014/main" id="{FD84961D-4F96-450C-BA6B-6CB6F81BF7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2728" y="4216087"/>
            <a:ext cx="1419176" cy="546645"/>
          </a:xfrm>
          <a:prstGeom prst="rect">
            <a:avLst/>
          </a:prstGeom>
          <a:noFill/>
          <a:extLst>
            <a:ext uri="{909E8E84-426E-40DD-AFC4-6F175D3DCCD1}">
              <a14:hiddenFill xmlns:a14="http://schemas.microsoft.com/office/drawing/2010/main">
                <a:solidFill>
                  <a:srgbClr val="FFFFFF"/>
                </a:solidFill>
              </a14:hiddenFill>
            </a:ext>
          </a:extLst>
        </p:spPr>
      </p:pic>
      <p:pic>
        <p:nvPicPr>
          <p:cNvPr id="34" name="Gambar 29" descr="ubosque-624x307">
            <a:extLst>
              <a:ext uri="{FF2B5EF4-FFF2-40B4-BE49-F238E27FC236}">
                <a16:creationId xmlns:a16="http://schemas.microsoft.com/office/drawing/2014/main" id="{E7C7FF04-4AA2-40D0-9768-73EA3D2698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11224" t="15210" r="9232" b="18217"/>
          <a:stretch>
            <a:fillRect/>
          </a:stretch>
        </p:blipFill>
        <p:spPr bwMode="auto">
          <a:xfrm>
            <a:off x="10432473" y="1283202"/>
            <a:ext cx="1312477" cy="539991"/>
          </a:xfrm>
          <a:prstGeom prst="rect">
            <a:avLst/>
          </a:prstGeom>
          <a:noFill/>
          <a:extLst>
            <a:ext uri="{909E8E84-426E-40DD-AFC4-6F175D3DCCD1}">
              <a14:hiddenFill xmlns:a14="http://schemas.microsoft.com/office/drawing/2010/main">
                <a:solidFill>
                  <a:srgbClr val="FFFFFF"/>
                </a:solidFill>
              </a14:hiddenFill>
            </a:ext>
          </a:extLst>
        </p:spPr>
      </p:pic>
      <p:pic>
        <p:nvPicPr>
          <p:cNvPr id="36" name="Gambar 35">
            <a:extLst>
              <a:ext uri="{FF2B5EF4-FFF2-40B4-BE49-F238E27FC236}">
                <a16:creationId xmlns:a16="http://schemas.microsoft.com/office/drawing/2014/main" id="{C50B6FEA-58DA-4E11-B0D2-FDC130B668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29663" y="4262995"/>
            <a:ext cx="1324371" cy="561854"/>
          </a:xfrm>
          <a:prstGeom prst="rect">
            <a:avLst/>
          </a:prstGeom>
        </p:spPr>
      </p:pic>
      <p:pic>
        <p:nvPicPr>
          <p:cNvPr id="38" name="Gambar 12" descr="logo">
            <a:extLst>
              <a:ext uri="{FF2B5EF4-FFF2-40B4-BE49-F238E27FC236}">
                <a16:creationId xmlns:a16="http://schemas.microsoft.com/office/drawing/2014/main" id="{5DD8A47C-A8B1-4AF9-A406-B11C9EEC489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05661" y="2671366"/>
            <a:ext cx="910093" cy="961317"/>
          </a:xfrm>
          <a:prstGeom prst="rect">
            <a:avLst/>
          </a:prstGeom>
          <a:noFill/>
          <a:extLst>
            <a:ext uri="{909E8E84-426E-40DD-AFC4-6F175D3DCCD1}">
              <a14:hiddenFill xmlns:a14="http://schemas.microsoft.com/office/drawing/2010/main">
                <a:solidFill>
                  <a:srgbClr val="FFFFFF"/>
                </a:solidFill>
              </a14:hiddenFill>
            </a:ext>
          </a:extLst>
        </p:spPr>
      </p:pic>
      <p:pic>
        <p:nvPicPr>
          <p:cNvPr id="3" name="Gambar 2">
            <a:extLst>
              <a:ext uri="{FF2B5EF4-FFF2-40B4-BE49-F238E27FC236}">
                <a16:creationId xmlns:a16="http://schemas.microsoft.com/office/drawing/2014/main" id="{FD8F964E-3A26-469F-85AC-4BDA182905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4744" y="5590981"/>
            <a:ext cx="724752" cy="718339"/>
          </a:xfrm>
          <a:prstGeom prst="rect">
            <a:avLst/>
          </a:prstGeom>
        </p:spPr>
      </p:pic>
      <p:pic>
        <p:nvPicPr>
          <p:cNvPr id="5" name="Gambar 4">
            <a:extLst>
              <a:ext uri="{FF2B5EF4-FFF2-40B4-BE49-F238E27FC236}">
                <a16:creationId xmlns:a16="http://schemas.microsoft.com/office/drawing/2014/main" id="{51AB8209-07A3-4377-9283-D95A31ECD01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69861" y="5769344"/>
            <a:ext cx="1583838" cy="395960"/>
          </a:xfrm>
          <a:prstGeom prst="rect">
            <a:avLst/>
          </a:prstGeom>
        </p:spPr>
      </p:pic>
      <p:pic>
        <p:nvPicPr>
          <p:cNvPr id="7" name="Gambar 6">
            <a:extLst>
              <a:ext uri="{FF2B5EF4-FFF2-40B4-BE49-F238E27FC236}">
                <a16:creationId xmlns:a16="http://schemas.microsoft.com/office/drawing/2014/main" id="{456DF190-3D19-4446-A3C2-03BFCF45930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27006" y="5411415"/>
            <a:ext cx="816790" cy="816790"/>
          </a:xfrm>
          <a:prstGeom prst="rect">
            <a:avLst/>
          </a:prstGeom>
        </p:spPr>
      </p:pic>
      <p:graphicFrame>
        <p:nvGraphicFramePr>
          <p:cNvPr id="40" name="Tabel 39">
            <a:extLst>
              <a:ext uri="{FF2B5EF4-FFF2-40B4-BE49-F238E27FC236}">
                <a16:creationId xmlns:a16="http://schemas.microsoft.com/office/drawing/2014/main" id="{C6612603-1214-48C6-B900-4D262138D6AA}"/>
              </a:ext>
            </a:extLst>
          </p:cNvPr>
          <p:cNvGraphicFramePr>
            <a:graphicFrameLocks noGrp="1"/>
          </p:cNvGraphicFramePr>
          <p:nvPr>
            <p:extLst>
              <p:ext uri="{D42A27DB-BD31-4B8C-83A1-F6EECF244321}">
                <p14:modId xmlns:p14="http://schemas.microsoft.com/office/powerpoint/2010/main" val="3257187983"/>
              </p:ext>
            </p:extLst>
          </p:nvPr>
        </p:nvGraphicFramePr>
        <p:xfrm>
          <a:off x="389628" y="2038477"/>
          <a:ext cx="11609427" cy="619506"/>
        </p:xfrm>
        <a:graphic>
          <a:graphicData uri="http://schemas.openxmlformats.org/drawingml/2006/table">
            <a:tbl>
              <a:tblPr firstRow="1" bandRow="1">
                <a:tableStyleId>{5C22544A-7EE6-4342-B048-85BDC9FD1C3A}</a:tableStyleId>
              </a:tblPr>
              <a:tblGrid>
                <a:gridCol w="1689563">
                  <a:extLst>
                    <a:ext uri="{9D8B030D-6E8A-4147-A177-3AD203B41FA5}">
                      <a16:colId xmlns:a16="http://schemas.microsoft.com/office/drawing/2014/main" val="2589630468"/>
                    </a:ext>
                  </a:extLst>
                </a:gridCol>
                <a:gridCol w="1679755">
                  <a:extLst>
                    <a:ext uri="{9D8B030D-6E8A-4147-A177-3AD203B41FA5}">
                      <a16:colId xmlns:a16="http://schemas.microsoft.com/office/drawing/2014/main" val="3503262245"/>
                    </a:ext>
                  </a:extLst>
                </a:gridCol>
                <a:gridCol w="1527050">
                  <a:extLst>
                    <a:ext uri="{9D8B030D-6E8A-4147-A177-3AD203B41FA5}">
                      <a16:colId xmlns:a16="http://schemas.microsoft.com/office/drawing/2014/main" val="1416611946"/>
                    </a:ext>
                  </a:extLst>
                </a:gridCol>
                <a:gridCol w="1679755">
                  <a:extLst>
                    <a:ext uri="{9D8B030D-6E8A-4147-A177-3AD203B41FA5}">
                      <a16:colId xmlns:a16="http://schemas.microsoft.com/office/drawing/2014/main" val="755381040"/>
                    </a:ext>
                  </a:extLst>
                </a:gridCol>
                <a:gridCol w="1521089">
                  <a:extLst>
                    <a:ext uri="{9D8B030D-6E8A-4147-A177-3AD203B41FA5}">
                      <a16:colId xmlns:a16="http://schemas.microsoft.com/office/drawing/2014/main" val="1390511919"/>
                    </a:ext>
                  </a:extLst>
                </a:gridCol>
                <a:gridCol w="1679755">
                  <a:extLst>
                    <a:ext uri="{9D8B030D-6E8A-4147-A177-3AD203B41FA5}">
                      <a16:colId xmlns:a16="http://schemas.microsoft.com/office/drawing/2014/main" val="802043352"/>
                    </a:ext>
                  </a:extLst>
                </a:gridCol>
                <a:gridCol w="1832460">
                  <a:extLst>
                    <a:ext uri="{9D8B030D-6E8A-4147-A177-3AD203B41FA5}">
                      <a16:colId xmlns:a16="http://schemas.microsoft.com/office/drawing/2014/main" val="586524065"/>
                    </a:ext>
                  </a:extLst>
                </a:gridCol>
              </a:tblGrid>
              <a:tr h="430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effectLst/>
                          <a:latin typeface="+mn-lt"/>
                          <a:ea typeface="Calibri" panose="020F0502020204030204" pitchFamily="34" charset="0"/>
                          <a:cs typeface="Times New Roman" panose="02020603050405020304" pitchFamily="18" charset="0"/>
                        </a:rPr>
                        <a:t>National Pingtung </a:t>
                      </a:r>
                      <a:r>
                        <a:rPr lang="en-US" sz="1050" b="1" dirty="0">
                          <a:solidFill>
                            <a:schemeClr val="bg1"/>
                          </a:solidFill>
                          <a:effectLst/>
                          <a:latin typeface="+mn-lt"/>
                          <a:ea typeface="Calibri" panose="020F0502020204030204" pitchFamily="34" charset="0"/>
                          <a:cs typeface="Times New Roman" panose="02020603050405020304" pitchFamily="18" charset="0"/>
                        </a:rPr>
                        <a:t>University</a:t>
                      </a:r>
                      <a:r>
                        <a:rPr lang="en-US" sz="1050" b="1" dirty="0">
                          <a:effectLst/>
                          <a:latin typeface="+mn-lt"/>
                          <a:ea typeface="Calibri" panose="020F0502020204030204" pitchFamily="34" charset="0"/>
                          <a:cs typeface="Times New Roman" panose="02020603050405020304" pitchFamily="18" charset="0"/>
                        </a:rPr>
                        <a:t> of Science and Technology</a:t>
                      </a:r>
                      <a:endParaRPr lang="id-ID" sz="1050" dirty="0">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algn="ctr">
                        <a:lnSpc>
                          <a:spcPct val="115000"/>
                        </a:lnSpc>
                        <a:spcAft>
                          <a:spcPts val="0"/>
                        </a:spcAft>
                      </a:pPr>
                      <a:r>
                        <a:rPr lang="id-ID" sz="1050" b="1" dirty="0" err="1">
                          <a:effectLst/>
                          <a:latin typeface="+mn-lt"/>
                          <a:ea typeface="Calibri" panose="020F0502020204030204" pitchFamily="34" charset="0"/>
                          <a:cs typeface="Times New Roman" panose="02020603050405020304" pitchFamily="18" charset="0"/>
                        </a:rPr>
                        <a:t>Universiti</a:t>
                      </a:r>
                      <a:r>
                        <a:rPr lang="id-ID" sz="1050" b="1" dirty="0">
                          <a:effectLst/>
                          <a:latin typeface="+mn-lt"/>
                          <a:ea typeface="Calibri" panose="020F0502020204030204" pitchFamily="34" charset="0"/>
                          <a:cs typeface="Times New Roman" panose="02020603050405020304" pitchFamily="18" charset="0"/>
                        </a:rPr>
                        <a:t> Utara Malaysia</a:t>
                      </a:r>
                      <a:endParaRPr lang="id-ID" sz="105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460C"/>
                    </a:solidFill>
                  </a:tcPr>
                </a:tc>
                <a:tc>
                  <a:txBody>
                    <a:bodyPr/>
                    <a:lstStyle/>
                    <a:p>
                      <a:pPr algn="ctr">
                        <a:lnSpc>
                          <a:spcPct val="115000"/>
                        </a:lnSpc>
                        <a:spcAft>
                          <a:spcPts val="0"/>
                        </a:spcAft>
                      </a:pPr>
                      <a:r>
                        <a:rPr lang="id-ID" sz="1050" b="1" dirty="0">
                          <a:effectLst/>
                          <a:latin typeface="+mn-lt"/>
                          <a:ea typeface="Calibri" panose="020F0502020204030204" pitchFamily="34" charset="0"/>
                          <a:cs typeface="Times New Roman" panose="02020603050405020304" pitchFamily="18" charset="0"/>
                        </a:rPr>
                        <a:t>King Abdul Aziz </a:t>
                      </a:r>
                      <a:r>
                        <a:rPr lang="id-ID" sz="1050" b="1" dirty="0" err="1">
                          <a:effectLst/>
                          <a:latin typeface="+mn-lt"/>
                          <a:ea typeface="Calibri" panose="020F0502020204030204" pitchFamily="34" charset="0"/>
                          <a:cs typeface="Times New Roman" panose="02020603050405020304" pitchFamily="18" charset="0"/>
                        </a:rPr>
                        <a:t>University</a:t>
                      </a:r>
                      <a:endParaRPr lang="id-ID" sz="1050"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id-ID" sz="105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460C"/>
                    </a:solidFill>
                  </a:tcPr>
                </a:tc>
                <a:tc>
                  <a:txBody>
                    <a:bodyPr/>
                    <a:lstStyle/>
                    <a:p>
                      <a:pPr algn="ctr">
                        <a:lnSpc>
                          <a:spcPct val="115000"/>
                        </a:lnSpc>
                        <a:spcAft>
                          <a:spcPts val="0"/>
                        </a:spcAft>
                      </a:pPr>
                      <a:r>
                        <a:rPr lang="id-ID" sz="1050" b="1" dirty="0" err="1">
                          <a:effectLst/>
                          <a:latin typeface="+mn-lt"/>
                          <a:ea typeface="Calibri" panose="020F0502020204030204" pitchFamily="34" charset="0"/>
                          <a:cs typeface="Times New Roman" panose="02020603050405020304" pitchFamily="18" charset="0"/>
                        </a:rPr>
                        <a:t>People’s</a:t>
                      </a:r>
                      <a:r>
                        <a:rPr lang="id-ID" sz="1050" b="1" dirty="0">
                          <a:effectLst/>
                          <a:latin typeface="+mn-lt"/>
                          <a:ea typeface="Calibri" panose="020F0502020204030204" pitchFamily="34" charset="0"/>
                          <a:cs typeface="Times New Roman" panose="02020603050405020304" pitchFamily="18" charset="0"/>
                        </a:rPr>
                        <a:t> </a:t>
                      </a:r>
                      <a:r>
                        <a:rPr lang="id-ID" sz="1050" b="1" dirty="0" err="1">
                          <a:effectLst/>
                          <a:latin typeface="+mn-lt"/>
                          <a:ea typeface="Calibri" panose="020F0502020204030204" pitchFamily="34" charset="0"/>
                          <a:cs typeface="Times New Roman" panose="02020603050405020304" pitchFamily="18" charset="0"/>
                        </a:rPr>
                        <a:t>Friendship</a:t>
                      </a:r>
                      <a:r>
                        <a:rPr lang="id-ID" sz="1050" b="1" dirty="0">
                          <a:effectLst/>
                          <a:latin typeface="+mn-lt"/>
                          <a:ea typeface="Calibri" panose="020F0502020204030204" pitchFamily="34" charset="0"/>
                          <a:cs typeface="Times New Roman" panose="02020603050405020304" pitchFamily="18" charset="0"/>
                        </a:rPr>
                        <a:t> </a:t>
                      </a:r>
                      <a:r>
                        <a:rPr lang="id-ID" sz="1050" b="1" dirty="0" err="1">
                          <a:effectLst/>
                          <a:latin typeface="+mn-lt"/>
                          <a:ea typeface="Calibri" panose="020F0502020204030204" pitchFamily="34" charset="0"/>
                          <a:cs typeface="Times New Roman" panose="02020603050405020304" pitchFamily="18" charset="0"/>
                        </a:rPr>
                        <a:t>University</a:t>
                      </a:r>
                      <a:r>
                        <a:rPr lang="id-ID" sz="1050" b="1" dirty="0">
                          <a:effectLst/>
                          <a:latin typeface="+mn-lt"/>
                          <a:ea typeface="Calibri" panose="020F0502020204030204" pitchFamily="34" charset="0"/>
                          <a:cs typeface="Times New Roman" panose="02020603050405020304" pitchFamily="18" charset="0"/>
                        </a:rPr>
                        <a:t> </a:t>
                      </a:r>
                      <a:r>
                        <a:rPr lang="id-ID" sz="1050" b="1" dirty="0" err="1">
                          <a:effectLst/>
                          <a:latin typeface="+mn-lt"/>
                          <a:ea typeface="Calibri" panose="020F0502020204030204" pitchFamily="34" charset="0"/>
                          <a:cs typeface="Times New Roman" panose="02020603050405020304" pitchFamily="18" charset="0"/>
                        </a:rPr>
                        <a:t>Russia</a:t>
                      </a:r>
                      <a:endParaRPr lang="id-ID" sz="1050" dirty="0">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b="1" dirty="0">
                          <a:effectLst/>
                          <a:latin typeface="+mn-lt"/>
                          <a:ea typeface="Calibri" panose="020F0502020204030204" pitchFamily="34" charset="0"/>
                          <a:cs typeface="Times New Roman" panose="02020603050405020304" pitchFamily="18" charset="0"/>
                        </a:rPr>
                        <a:t>Istanbul University</a:t>
                      </a:r>
                      <a:endParaRPr lang="id-ID" sz="1200" dirty="0">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b="1" dirty="0">
                          <a:effectLst/>
                          <a:latin typeface="+mn-lt"/>
                          <a:ea typeface="Calibri" panose="020F0502020204030204" pitchFamily="34" charset="0"/>
                          <a:cs typeface="Times New Roman" panose="02020603050405020304" pitchFamily="18" charset="0"/>
                        </a:rPr>
                        <a:t>Kazakh National Agrarian University</a:t>
                      </a:r>
                      <a:endParaRPr lang="id-ID" sz="1050" dirty="0">
                        <a:effectLst/>
                        <a:latin typeface="+mn-lt"/>
                        <a:ea typeface="Calibri" panose="020F0502020204030204" pitchFamily="34" charset="0"/>
                        <a:cs typeface="Times New Roman" panose="02020603050405020304" pitchFamily="18" charset="0"/>
                      </a:endParaRPr>
                    </a:p>
                    <a:p>
                      <a:pPr algn="ctr"/>
                      <a:endParaRPr lang="id-ID" sz="1050" dirty="0">
                        <a:latin typeface="+mn-lt"/>
                      </a:endParaRPr>
                    </a:p>
                  </a:txBody>
                  <a:tcPr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effectLst/>
                          <a:latin typeface="+mn-lt"/>
                          <a:ea typeface="Calibri" panose="020F0502020204030204" pitchFamily="34" charset="0"/>
                          <a:cs typeface="Times New Roman" panose="02020603050405020304" pitchFamily="18" charset="0"/>
                        </a:rPr>
                        <a:t>University of Sao Paulo (USP)</a:t>
                      </a:r>
                      <a:endParaRPr lang="id-ID" sz="1050" dirty="0">
                        <a:solidFill>
                          <a:schemeClr val="bg1"/>
                        </a:solidFill>
                        <a:effectLst/>
                        <a:latin typeface="+mn-lt"/>
                        <a:ea typeface="Calibri" panose="020F0502020204030204" pitchFamily="34" charset="0"/>
                        <a:cs typeface="Times New Roman" panose="02020603050405020304" pitchFamily="18" charset="0"/>
                      </a:endParaRPr>
                    </a:p>
                    <a:p>
                      <a:pPr algn="ctr"/>
                      <a:endParaRPr lang="id-ID" sz="1050" dirty="0">
                        <a:latin typeface="+mn-lt"/>
                      </a:endParaRPr>
                    </a:p>
                  </a:txBody>
                  <a:tcPr anchor="ctr">
                    <a:solidFill>
                      <a:srgbClr val="00460C"/>
                    </a:solidFill>
                  </a:tcPr>
                </a:tc>
                <a:extLst>
                  <a:ext uri="{0D108BD9-81ED-4DB2-BD59-A6C34878D82A}">
                    <a16:rowId xmlns:a16="http://schemas.microsoft.com/office/drawing/2014/main" val="4216317920"/>
                  </a:ext>
                </a:extLst>
              </a:tr>
            </a:tbl>
          </a:graphicData>
        </a:graphic>
      </p:graphicFrame>
      <p:graphicFrame>
        <p:nvGraphicFramePr>
          <p:cNvPr id="41" name="Tabel 40">
            <a:extLst>
              <a:ext uri="{FF2B5EF4-FFF2-40B4-BE49-F238E27FC236}">
                <a16:creationId xmlns:a16="http://schemas.microsoft.com/office/drawing/2014/main" id="{87DD89E0-FEFA-4C9E-B483-E41BD3F8654E}"/>
              </a:ext>
            </a:extLst>
          </p:cNvPr>
          <p:cNvGraphicFramePr>
            <a:graphicFrameLocks noGrp="1"/>
          </p:cNvGraphicFramePr>
          <p:nvPr>
            <p:extLst>
              <p:ext uri="{D42A27DB-BD31-4B8C-83A1-F6EECF244321}">
                <p14:modId xmlns:p14="http://schemas.microsoft.com/office/powerpoint/2010/main" val="206615132"/>
              </p:ext>
            </p:extLst>
          </p:nvPr>
        </p:nvGraphicFramePr>
        <p:xfrm>
          <a:off x="399306" y="3646336"/>
          <a:ext cx="11609427" cy="459486"/>
        </p:xfrm>
        <a:graphic>
          <a:graphicData uri="http://schemas.openxmlformats.org/drawingml/2006/table">
            <a:tbl>
              <a:tblPr firstRow="1" bandRow="1">
                <a:tableStyleId>{5C22544A-7EE6-4342-B048-85BDC9FD1C3A}</a:tableStyleId>
              </a:tblPr>
              <a:tblGrid>
                <a:gridCol w="1689563">
                  <a:extLst>
                    <a:ext uri="{9D8B030D-6E8A-4147-A177-3AD203B41FA5}">
                      <a16:colId xmlns:a16="http://schemas.microsoft.com/office/drawing/2014/main" val="2589630468"/>
                    </a:ext>
                  </a:extLst>
                </a:gridCol>
                <a:gridCol w="1679755">
                  <a:extLst>
                    <a:ext uri="{9D8B030D-6E8A-4147-A177-3AD203B41FA5}">
                      <a16:colId xmlns:a16="http://schemas.microsoft.com/office/drawing/2014/main" val="3503262245"/>
                    </a:ext>
                  </a:extLst>
                </a:gridCol>
                <a:gridCol w="1527050">
                  <a:extLst>
                    <a:ext uri="{9D8B030D-6E8A-4147-A177-3AD203B41FA5}">
                      <a16:colId xmlns:a16="http://schemas.microsoft.com/office/drawing/2014/main" val="1416611946"/>
                    </a:ext>
                  </a:extLst>
                </a:gridCol>
                <a:gridCol w="1679755">
                  <a:extLst>
                    <a:ext uri="{9D8B030D-6E8A-4147-A177-3AD203B41FA5}">
                      <a16:colId xmlns:a16="http://schemas.microsoft.com/office/drawing/2014/main" val="755381040"/>
                    </a:ext>
                  </a:extLst>
                </a:gridCol>
                <a:gridCol w="1521089">
                  <a:extLst>
                    <a:ext uri="{9D8B030D-6E8A-4147-A177-3AD203B41FA5}">
                      <a16:colId xmlns:a16="http://schemas.microsoft.com/office/drawing/2014/main" val="1390511919"/>
                    </a:ext>
                  </a:extLst>
                </a:gridCol>
                <a:gridCol w="1679755">
                  <a:extLst>
                    <a:ext uri="{9D8B030D-6E8A-4147-A177-3AD203B41FA5}">
                      <a16:colId xmlns:a16="http://schemas.microsoft.com/office/drawing/2014/main" val="802043352"/>
                    </a:ext>
                  </a:extLst>
                </a:gridCol>
                <a:gridCol w="1832460">
                  <a:extLst>
                    <a:ext uri="{9D8B030D-6E8A-4147-A177-3AD203B41FA5}">
                      <a16:colId xmlns:a16="http://schemas.microsoft.com/office/drawing/2014/main" val="586524065"/>
                    </a:ext>
                  </a:extLst>
                </a:gridCol>
              </a:tblGrid>
              <a:tr h="21099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050" b="1" dirty="0" err="1">
                          <a:effectLst/>
                          <a:latin typeface="+mn-lt"/>
                          <a:ea typeface="Calibri" panose="020F0502020204030204" pitchFamily="34" charset="0"/>
                          <a:cs typeface="Times New Roman" panose="02020603050405020304" pitchFamily="18" charset="0"/>
                        </a:rPr>
                        <a:t>University</a:t>
                      </a:r>
                      <a:r>
                        <a:rPr lang="id-ID" sz="1050" b="1" dirty="0">
                          <a:effectLst/>
                          <a:latin typeface="+mn-lt"/>
                          <a:ea typeface="Calibri" panose="020F0502020204030204" pitchFamily="34" charset="0"/>
                          <a:cs typeface="Times New Roman" panose="02020603050405020304" pitchFamily="18" charset="0"/>
                        </a:rPr>
                        <a:t> </a:t>
                      </a:r>
                      <a:r>
                        <a:rPr lang="id-ID" sz="1050" b="1" dirty="0" err="1">
                          <a:effectLst/>
                          <a:latin typeface="+mn-lt"/>
                          <a:ea typeface="Calibri" panose="020F0502020204030204" pitchFamily="34" charset="0"/>
                          <a:cs typeface="Times New Roman" panose="02020603050405020304" pitchFamily="18" charset="0"/>
                        </a:rPr>
                        <a:t>College</a:t>
                      </a:r>
                      <a:r>
                        <a:rPr lang="id-ID" sz="1050" b="1" dirty="0">
                          <a:effectLst/>
                          <a:latin typeface="+mn-lt"/>
                          <a:ea typeface="Calibri" panose="020F0502020204030204" pitchFamily="34" charset="0"/>
                          <a:cs typeface="Times New Roman" panose="02020603050405020304" pitchFamily="18" charset="0"/>
                        </a:rPr>
                        <a:t> </a:t>
                      </a:r>
                      <a:r>
                        <a:rPr lang="id-ID" sz="1050" b="1" dirty="0" err="1">
                          <a:effectLst/>
                          <a:latin typeface="+mn-lt"/>
                          <a:ea typeface="Calibri" panose="020F0502020204030204" pitchFamily="34" charset="0"/>
                          <a:cs typeface="Times New Roman" panose="02020603050405020304" pitchFamily="18" charset="0"/>
                        </a:rPr>
                        <a:t>Cork</a:t>
                      </a:r>
                      <a:endParaRPr lang="id-ID" sz="1050" b="1" dirty="0">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dirty="0"/>
                        <a:t>University of Bologna</a:t>
                      </a:r>
                      <a:endParaRPr lang="id-ID" sz="1050" dirty="0"/>
                    </a:p>
                  </a:txBody>
                  <a:tcPr marL="68580" marR="68580" marT="0" marB="0"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050" b="1" dirty="0" err="1">
                          <a:solidFill>
                            <a:schemeClr val="bg1"/>
                          </a:solidFill>
                          <a:effectLst/>
                          <a:latin typeface="+mn-lt"/>
                          <a:ea typeface="Calibri" panose="020F0502020204030204" pitchFamily="34" charset="0"/>
                          <a:cs typeface="Times New Roman" panose="02020603050405020304" pitchFamily="18" charset="0"/>
                        </a:rPr>
                        <a:t>University</a:t>
                      </a:r>
                      <a:r>
                        <a:rPr lang="id-ID" sz="1050" b="1" dirty="0">
                          <a:solidFill>
                            <a:schemeClr val="bg1"/>
                          </a:solidFill>
                          <a:effectLst/>
                          <a:latin typeface="+mn-lt"/>
                          <a:ea typeface="Calibri" panose="020F0502020204030204" pitchFamily="34" charset="0"/>
                          <a:cs typeface="Times New Roman" panose="02020603050405020304" pitchFamily="18" charset="0"/>
                        </a:rPr>
                        <a:t> </a:t>
                      </a:r>
                      <a:r>
                        <a:rPr lang="id-ID" sz="1050" b="1" dirty="0" err="1">
                          <a:solidFill>
                            <a:schemeClr val="bg1"/>
                          </a:solidFill>
                          <a:effectLst/>
                          <a:latin typeface="+mn-lt"/>
                          <a:ea typeface="Calibri" panose="020F0502020204030204" pitchFamily="34" charset="0"/>
                          <a:cs typeface="Times New Roman" panose="02020603050405020304" pitchFamily="18" charset="0"/>
                        </a:rPr>
                        <a:t>of</a:t>
                      </a:r>
                      <a:r>
                        <a:rPr lang="id-ID" sz="1050" b="1" dirty="0">
                          <a:solidFill>
                            <a:schemeClr val="bg1"/>
                          </a:solidFill>
                          <a:effectLst/>
                          <a:latin typeface="+mn-lt"/>
                          <a:ea typeface="Calibri" panose="020F0502020204030204" pitchFamily="34" charset="0"/>
                          <a:cs typeface="Times New Roman" panose="02020603050405020304" pitchFamily="18" charset="0"/>
                        </a:rPr>
                        <a:t> </a:t>
                      </a:r>
                      <a:r>
                        <a:rPr lang="id-ID" sz="1050" b="1" dirty="0" err="1">
                          <a:solidFill>
                            <a:schemeClr val="bg1"/>
                          </a:solidFill>
                          <a:effectLst/>
                          <a:latin typeface="+mn-lt"/>
                          <a:ea typeface="Calibri" panose="020F0502020204030204" pitchFamily="34" charset="0"/>
                          <a:cs typeface="Times New Roman" panose="02020603050405020304" pitchFamily="18" charset="0"/>
                        </a:rPr>
                        <a:t>Navarra</a:t>
                      </a:r>
                      <a:endParaRPr lang="id-ID" sz="1050" dirty="0">
                        <a:solidFill>
                          <a:schemeClr val="bg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id-ID" sz="105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00460C"/>
                    </a:solidFill>
                  </a:tcPr>
                </a:tc>
                <a:tc>
                  <a:txBody>
                    <a:bodyPr/>
                    <a:lstStyle/>
                    <a:p>
                      <a:pPr algn="ctr">
                        <a:lnSpc>
                          <a:spcPct val="115000"/>
                        </a:lnSpc>
                        <a:spcAft>
                          <a:spcPts val="0"/>
                        </a:spcAft>
                      </a:pPr>
                      <a:r>
                        <a:rPr lang="id-ID" sz="1050" b="1" dirty="0" err="1">
                          <a:solidFill>
                            <a:schemeClr val="bg1"/>
                          </a:solidFill>
                          <a:effectLst/>
                          <a:latin typeface="+mn-lt"/>
                          <a:ea typeface="Calibri" panose="020F0502020204030204" pitchFamily="34" charset="0"/>
                          <a:cs typeface="Times New Roman" panose="02020603050405020304" pitchFamily="18" charset="0"/>
                        </a:rPr>
                        <a:t>University</a:t>
                      </a:r>
                      <a:r>
                        <a:rPr lang="id-ID" sz="1050" b="1" dirty="0">
                          <a:solidFill>
                            <a:schemeClr val="bg1"/>
                          </a:solidFill>
                          <a:effectLst/>
                          <a:latin typeface="+mn-lt"/>
                          <a:ea typeface="Calibri" panose="020F0502020204030204" pitchFamily="34" charset="0"/>
                          <a:cs typeface="Times New Roman" panose="02020603050405020304" pitchFamily="18" charset="0"/>
                        </a:rPr>
                        <a:t> </a:t>
                      </a:r>
                      <a:r>
                        <a:rPr lang="id-ID" sz="1050" b="1" dirty="0" err="1">
                          <a:solidFill>
                            <a:schemeClr val="bg1"/>
                          </a:solidFill>
                          <a:effectLst/>
                          <a:latin typeface="+mn-lt"/>
                          <a:ea typeface="Calibri" panose="020F0502020204030204" pitchFamily="34" charset="0"/>
                          <a:cs typeface="Times New Roman" panose="02020603050405020304" pitchFamily="18" charset="0"/>
                        </a:rPr>
                        <a:t>of</a:t>
                      </a:r>
                      <a:r>
                        <a:rPr lang="id-ID" sz="1050" b="1" dirty="0">
                          <a:solidFill>
                            <a:schemeClr val="bg1"/>
                          </a:solidFill>
                          <a:effectLst/>
                          <a:latin typeface="+mn-lt"/>
                          <a:ea typeface="Calibri" panose="020F0502020204030204" pitchFamily="34" charset="0"/>
                          <a:cs typeface="Times New Roman" panose="02020603050405020304" pitchFamily="18" charset="0"/>
                        </a:rPr>
                        <a:t> </a:t>
                      </a:r>
                      <a:r>
                        <a:rPr lang="id-ID" sz="1050" b="1" dirty="0" err="1">
                          <a:solidFill>
                            <a:schemeClr val="bg1"/>
                          </a:solidFill>
                          <a:effectLst/>
                          <a:latin typeface="+mn-lt"/>
                          <a:ea typeface="Calibri" panose="020F0502020204030204" pitchFamily="34" charset="0"/>
                          <a:cs typeface="Times New Roman" panose="02020603050405020304" pitchFamily="18" charset="0"/>
                        </a:rPr>
                        <a:t>Nottingham</a:t>
                      </a:r>
                      <a:endParaRPr lang="id-ID" sz="1200" dirty="0">
                        <a:solidFill>
                          <a:schemeClr val="bg1"/>
                        </a:solidFill>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algn="ctr"/>
                      <a:r>
                        <a:rPr lang="en-US" sz="1050" b="1" kern="1200" dirty="0">
                          <a:solidFill>
                            <a:schemeClr val="lt1"/>
                          </a:solidFill>
                          <a:effectLst/>
                          <a:latin typeface="+mn-lt"/>
                          <a:ea typeface="+mn-ea"/>
                          <a:cs typeface="+mn-cs"/>
                        </a:rPr>
                        <a:t>Aalborg University</a:t>
                      </a:r>
                      <a:endParaRPr lang="id-ID" sz="1050" dirty="0">
                        <a:latin typeface="+mn-lt"/>
                      </a:endParaRPr>
                    </a:p>
                  </a:txBody>
                  <a:tcPr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University of New South Wales</a:t>
                      </a:r>
                    </a:p>
                  </a:txBody>
                  <a:tcPr anchor="ct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1050" dirty="0"/>
                        <a:t>National </a:t>
                      </a:r>
                      <a:r>
                        <a:rPr lang="id-ID" sz="1050" dirty="0" err="1"/>
                        <a:t>University</a:t>
                      </a:r>
                      <a:r>
                        <a:rPr lang="id-ID" sz="1050" dirty="0"/>
                        <a:t> </a:t>
                      </a:r>
                      <a:r>
                        <a:rPr lang="id-ID" sz="1050" dirty="0" err="1"/>
                        <a:t>of</a:t>
                      </a:r>
                      <a:r>
                        <a:rPr lang="id-ID" sz="1050" dirty="0"/>
                        <a:t> </a:t>
                      </a:r>
                      <a:r>
                        <a:rPr lang="id-ID" sz="1050" dirty="0" err="1"/>
                        <a:t>Colombia</a:t>
                      </a:r>
                      <a:endParaRPr lang="id-ID" sz="1050" dirty="0"/>
                    </a:p>
                  </a:txBody>
                  <a:tcPr anchor="ctr">
                    <a:solidFill>
                      <a:srgbClr val="00460C"/>
                    </a:solidFill>
                  </a:tcPr>
                </a:tc>
                <a:extLst>
                  <a:ext uri="{0D108BD9-81ED-4DB2-BD59-A6C34878D82A}">
                    <a16:rowId xmlns:a16="http://schemas.microsoft.com/office/drawing/2014/main" val="4216317920"/>
                  </a:ext>
                </a:extLst>
              </a:tr>
            </a:tbl>
          </a:graphicData>
        </a:graphic>
      </p:graphicFrame>
      <p:graphicFrame>
        <p:nvGraphicFramePr>
          <p:cNvPr id="42" name="Tabel 41">
            <a:extLst>
              <a:ext uri="{FF2B5EF4-FFF2-40B4-BE49-F238E27FC236}">
                <a16:creationId xmlns:a16="http://schemas.microsoft.com/office/drawing/2014/main" id="{869C15E8-8A6E-466A-ACE1-12173AF1FA92}"/>
              </a:ext>
            </a:extLst>
          </p:cNvPr>
          <p:cNvGraphicFramePr>
            <a:graphicFrameLocks noGrp="1"/>
          </p:cNvGraphicFramePr>
          <p:nvPr>
            <p:extLst>
              <p:ext uri="{D42A27DB-BD31-4B8C-83A1-F6EECF244321}">
                <p14:modId xmlns:p14="http://schemas.microsoft.com/office/powerpoint/2010/main" val="3429359525"/>
              </p:ext>
            </p:extLst>
          </p:nvPr>
        </p:nvGraphicFramePr>
        <p:xfrm>
          <a:off x="399306" y="5015907"/>
          <a:ext cx="11609427" cy="552069"/>
        </p:xfrm>
        <a:graphic>
          <a:graphicData uri="http://schemas.openxmlformats.org/drawingml/2006/table">
            <a:tbl>
              <a:tblPr firstRow="1" bandRow="1">
                <a:tableStyleId>{5C22544A-7EE6-4342-B048-85BDC9FD1C3A}</a:tableStyleId>
              </a:tblPr>
              <a:tblGrid>
                <a:gridCol w="1689563">
                  <a:extLst>
                    <a:ext uri="{9D8B030D-6E8A-4147-A177-3AD203B41FA5}">
                      <a16:colId xmlns:a16="http://schemas.microsoft.com/office/drawing/2014/main" val="2589630468"/>
                    </a:ext>
                  </a:extLst>
                </a:gridCol>
                <a:gridCol w="1679755">
                  <a:extLst>
                    <a:ext uri="{9D8B030D-6E8A-4147-A177-3AD203B41FA5}">
                      <a16:colId xmlns:a16="http://schemas.microsoft.com/office/drawing/2014/main" val="3503262245"/>
                    </a:ext>
                  </a:extLst>
                </a:gridCol>
                <a:gridCol w="1527050">
                  <a:extLst>
                    <a:ext uri="{9D8B030D-6E8A-4147-A177-3AD203B41FA5}">
                      <a16:colId xmlns:a16="http://schemas.microsoft.com/office/drawing/2014/main" val="1416611946"/>
                    </a:ext>
                  </a:extLst>
                </a:gridCol>
                <a:gridCol w="1679755">
                  <a:extLst>
                    <a:ext uri="{9D8B030D-6E8A-4147-A177-3AD203B41FA5}">
                      <a16:colId xmlns:a16="http://schemas.microsoft.com/office/drawing/2014/main" val="755381040"/>
                    </a:ext>
                  </a:extLst>
                </a:gridCol>
                <a:gridCol w="1716861">
                  <a:extLst>
                    <a:ext uri="{9D8B030D-6E8A-4147-A177-3AD203B41FA5}">
                      <a16:colId xmlns:a16="http://schemas.microsoft.com/office/drawing/2014/main" val="1390511919"/>
                    </a:ext>
                  </a:extLst>
                </a:gridCol>
                <a:gridCol w="1483983">
                  <a:extLst>
                    <a:ext uri="{9D8B030D-6E8A-4147-A177-3AD203B41FA5}">
                      <a16:colId xmlns:a16="http://schemas.microsoft.com/office/drawing/2014/main" val="802043352"/>
                    </a:ext>
                  </a:extLst>
                </a:gridCol>
                <a:gridCol w="1832460">
                  <a:extLst>
                    <a:ext uri="{9D8B030D-6E8A-4147-A177-3AD203B41FA5}">
                      <a16:colId xmlns:a16="http://schemas.microsoft.com/office/drawing/2014/main" val="586524065"/>
                    </a:ext>
                  </a:extLst>
                </a:gridCol>
              </a:tblGrid>
              <a:tr h="430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1050" b="1" i="0" u="none" strike="noStrike" kern="1200" dirty="0">
                          <a:solidFill>
                            <a:schemeClr val="lt1"/>
                          </a:solidFill>
                          <a:effectLst/>
                          <a:latin typeface="+mn-lt"/>
                          <a:ea typeface="+mn-ea"/>
                          <a:cs typeface="+mn-cs"/>
                        </a:rPr>
                        <a:t>Arid </a:t>
                      </a:r>
                      <a:r>
                        <a:rPr lang="id-ID" sz="1050" b="1" i="0" u="none" strike="noStrike" kern="1200" dirty="0" err="1">
                          <a:solidFill>
                            <a:schemeClr val="lt1"/>
                          </a:solidFill>
                          <a:effectLst/>
                          <a:latin typeface="+mn-lt"/>
                          <a:ea typeface="+mn-ea"/>
                          <a:cs typeface="+mn-cs"/>
                        </a:rPr>
                        <a:t>Agriculture</a:t>
                      </a:r>
                      <a:r>
                        <a:rPr lang="id-ID" sz="1050" b="1" i="0" u="none" strike="noStrike" kern="1200" dirty="0">
                          <a:solidFill>
                            <a:schemeClr val="lt1"/>
                          </a:solidFill>
                          <a:effectLst/>
                          <a:latin typeface="+mn-lt"/>
                          <a:ea typeface="+mn-ea"/>
                          <a:cs typeface="+mn-cs"/>
                        </a:rPr>
                        <a:t> </a:t>
                      </a:r>
                      <a:r>
                        <a:rPr lang="id-ID" sz="1050" b="1" i="0" u="none" strike="noStrike" kern="1200" dirty="0" err="1">
                          <a:solidFill>
                            <a:schemeClr val="lt1"/>
                          </a:solidFill>
                          <a:effectLst/>
                          <a:latin typeface="+mn-lt"/>
                          <a:ea typeface="+mn-ea"/>
                          <a:cs typeface="+mn-cs"/>
                        </a:rPr>
                        <a:t>University</a:t>
                      </a:r>
                      <a:r>
                        <a:rPr lang="id-ID" sz="1050" b="1" i="0" u="none" strike="noStrike" kern="1200" dirty="0">
                          <a:solidFill>
                            <a:schemeClr val="lt1"/>
                          </a:solidFill>
                          <a:effectLst/>
                          <a:latin typeface="+mn-lt"/>
                          <a:ea typeface="+mn-ea"/>
                          <a:cs typeface="+mn-cs"/>
                        </a:rPr>
                        <a:t> </a:t>
                      </a:r>
                      <a:r>
                        <a:rPr lang="id-ID" sz="1050" b="1" i="0" u="none" strike="noStrike" kern="1200" dirty="0" err="1">
                          <a:solidFill>
                            <a:schemeClr val="lt1"/>
                          </a:solidFill>
                          <a:effectLst/>
                          <a:latin typeface="+mn-lt"/>
                          <a:ea typeface="+mn-ea"/>
                          <a:cs typeface="+mn-cs"/>
                        </a:rPr>
                        <a:t>Rawalpindi</a:t>
                      </a:r>
                      <a:endParaRPr lang="id-ID" sz="1200" dirty="0">
                        <a:solidFill>
                          <a:schemeClr val="bg1"/>
                        </a:solidFill>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dirty="0"/>
                        <a:t>Shandong Normal University - </a:t>
                      </a:r>
                      <a:r>
                        <a:rPr lang="en-US" sz="1050" dirty="0" err="1"/>
                        <a:t>Lishan</a:t>
                      </a:r>
                      <a:r>
                        <a:rPr lang="en-US" sz="1050" dirty="0"/>
                        <a:t> College</a:t>
                      </a:r>
                      <a:endParaRPr lang="id-ID" sz="1050" dirty="0"/>
                    </a:p>
                  </a:txBody>
                  <a:tcPr marL="68580" marR="68580" marT="0" marB="0" anchor="ctr">
                    <a:solidFill>
                      <a:srgbClr val="00460C"/>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dirty="0" err="1"/>
                        <a:t>Inseec</a:t>
                      </a:r>
                      <a:r>
                        <a:rPr lang="en-US" sz="1050" dirty="0"/>
                        <a:t> U.</a:t>
                      </a:r>
                      <a:endParaRPr lang="id-ID" sz="1050" dirty="0"/>
                    </a:p>
                    <a:p>
                      <a:pPr marL="0" marR="0" lvl="0" indent="0" algn="ctr" defTabSz="914400" rtl="0" eaLnBrk="1" fontAlgn="auto" latinLnBrk="0" hangingPunct="1">
                        <a:lnSpc>
                          <a:spcPct val="115000"/>
                        </a:lnSpc>
                        <a:spcBef>
                          <a:spcPts val="0"/>
                        </a:spcBef>
                        <a:spcAft>
                          <a:spcPts val="0"/>
                        </a:spcAft>
                        <a:buClrTx/>
                        <a:buSzTx/>
                        <a:buFontTx/>
                        <a:buNone/>
                        <a:tabLst/>
                        <a:defRPr/>
                      </a:pPr>
                      <a:endParaRPr lang="id-ID" sz="1050" dirty="0"/>
                    </a:p>
                  </a:txBody>
                  <a:tcPr marL="68580" marR="68580" marT="0" marB="0" anchor="ctr">
                    <a:solidFill>
                      <a:srgbClr val="00460C"/>
                    </a:solidFill>
                  </a:tcPr>
                </a:tc>
                <a:tc>
                  <a:txBody>
                    <a:bodyPr/>
                    <a:lstStyle/>
                    <a:p>
                      <a:pPr algn="ctr">
                        <a:lnSpc>
                          <a:spcPct val="115000"/>
                        </a:lnSpc>
                        <a:spcAft>
                          <a:spcPts val="0"/>
                        </a:spcAft>
                      </a:pPr>
                      <a:r>
                        <a:rPr lang="en-US" sz="1200" dirty="0">
                          <a:solidFill>
                            <a:schemeClr val="bg1"/>
                          </a:solidFill>
                          <a:effectLst/>
                          <a:latin typeface="+mn-lt"/>
                          <a:ea typeface="Calibri" panose="020F0502020204030204" pitchFamily="34" charset="0"/>
                          <a:cs typeface="Times New Roman" panose="02020603050405020304" pitchFamily="18" charset="0"/>
                        </a:rPr>
                        <a:t>Chiba University of Commerce</a:t>
                      </a:r>
                      <a:endParaRPr lang="id-ID" sz="1200" dirty="0">
                        <a:solidFill>
                          <a:schemeClr val="bg1"/>
                        </a:solidFill>
                        <a:effectLst/>
                        <a:latin typeface="+mn-lt"/>
                        <a:ea typeface="Calibri" panose="020F0502020204030204" pitchFamily="34" charset="0"/>
                        <a:cs typeface="Times New Roman" panose="02020603050405020304" pitchFamily="18" charset="0"/>
                      </a:endParaRPr>
                    </a:p>
                  </a:txBody>
                  <a:tcPr anchor="ctr">
                    <a:solidFill>
                      <a:srgbClr val="00460C"/>
                    </a:solidFill>
                  </a:tcPr>
                </a:tc>
                <a:tc>
                  <a:txBody>
                    <a:bodyPr/>
                    <a:lstStyle/>
                    <a:p>
                      <a:pPr algn="ctr">
                        <a:lnSpc>
                          <a:spcPct val="115000"/>
                        </a:lnSpc>
                        <a:spcAft>
                          <a:spcPts val="0"/>
                        </a:spcAft>
                      </a:pPr>
                      <a:endParaRPr lang="id-ID" sz="1050" dirty="0"/>
                    </a:p>
                  </a:txBody>
                  <a:tcPr>
                    <a:solidFill>
                      <a:srgbClr val="00460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d-ID" sz="1050" dirty="0"/>
                    </a:p>
                  </a:txBody>
                  <a:tcPr>
                    <a:solidFill>
                      <a:srgbClr val="00460C"/>
                    </a:solidFill>
                  </a:tcPr>
                </a:tc>
                <a:tc>
                  <a:txBody>
                    <a:bodyPr/>
                    <a:lstStyle/>
                    <a:p>
                      <a:pPr algn="ctr"/>
                      <a:endParaRPr lang="id-ID" sz="1050" dirty="0">
                        <a:latin typeface="+mn-lt"/>
                      </a:endParaRPr>
                    </a:p>
                  </a:txBody>
                  <a:tcPr>
                    <a:solidFill>
                      <a:srgbClr val="00460C"/>
                    </a:solidFill>
                  </a:tcPr>
                </a:tc>
                <a:extLst>
                  <a:ext uri="{0D108BD9-81ED-4DB2-BD59-A6C34878D82A}">
                    <a16:rowId xmlns:a16="http://schemas.microsoft.com/office/drawing/2014/main" val="4216317920"/>
                  </a:ext>
                </a:extLst>
              </a:tr>
            </a:tbl>
          </a:graphicData>
        </a:graphic>
      </p:graphicFrame>
      <p:pic>
        <p:nvPicPr>
          <p:cNvPr id="14" name="Gambar 13">
            <a:extLst>
              <a:ext uri="{FF2B5EF4-FFF2-40B4-BE49-F238E27FC236}">
                <a16:creationId xmlns:a16="http://schemas.microsoft.com/office/drawing/2014/main" id="{DA27E3E7-CBEB-4402-9775-98CF94E50A3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35153" y="5661248"/>
            <a:ext cx="1208919" cy="507746"/>
          </a:xfrm>
          <a:prstGeom prst="rect">
            <a:avLst/>
          </a:prstGeom>
        </p:spPr>
      </p:pic>
      <p:sp>
        <p:nvSpPr>
          <p:cNvPr id="37" name="TextBox 36">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39"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222381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2196"/>
            <a:ext cx="9302805" cy="763525"/>
          </a:xfrm>
          <a:solidFill>
            <a:srgbClr val="FFFFFF">
              <a:alpha val="43137"/>
            </a:srgbClr>
          </a:solidFill>
        </p:spPr>
        <p:txBody>
          <a:bodyPr>
            <a:noAutofit/>
          </a:bodyPr>
          <a:lstStyle/>
          <a:p>
            <a:pPr algn="ctr">
              <a:lnSpc>
                <a:spcPct val="107000"/>
              </a:lnSpc>
              <a:spcAft>
                <a:spcPts val="800"/>
              </a:spcAft>
            </a:pPr>
            <a:r>
              <a:rPr lang="en-US" sz="4800" b="1" dirty="0">
                <a:solidFill>
                  <a:schemeClr val="tx1"/>
                </a:solidFill>
                <a:latin typeface="Segoe UI Semibold" panose="020B0702040204020203" pitchFamily="34" charset="0"/>
                <a:ea typeface="Calibri" panose="020F0502020204030204" pitchFamily="34" charset="0"/>
                <a:cs typeface="Segoe UI Semibold" panose="020B0702040204020203" pitchFamily="34" charset="0"/>
              </a:rPr>
              <a:t>Thematic Priority Activities</a:t>
            </a:r>
            <a:endParaRPr lang="id-ID" sz="48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8" name="Tampungan Konten 2">
            <a:extLst>
              <a:ext uri="{FF2B5EF4-FFF2-40B4-BE49-F238E27FC236}">
                <a16:creationId xmlns:a16="http://schemas.microsoft.com/office/drawing/2014/main" id="{98E9D22B-6343-4BF5-B08B-9247AF582CB0}"/>
              </a:ext>
            </a:extLst>
          </p:cNvPr>
          <p:cNvSpPr txBox="1">
            <a:spLocks/>
          </p:cNvSpPr>
          <p:nvPr/>
        </p:nvSpPr>
        <p:spPr>
          <a:xfrm>
            <a:off x="6672064" y="1340768"/>
            <a:ext cx="5252332" cy="47338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340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40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340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40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40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3600" dirty="0">
                <a:latin typeface="Calibri" pitchFamily="34" charset="0"/>
                <a:cs typeface="Calibri" pitchFamily="34" charset="0"/>
              </a:rPr>
              <a:t>As a global network of universities concerned with sustainability, UI GWURN seeks to advance the efforts of its members and contribute to global society.</a:t>
            </a:r>
            <a:endParaRPr lang="en-US" sz="3600" dirty="0">
              <a:latin typeface="Calibri" pitchFamily="34" charset="0"/>
              <a:cs typeface="Calibri" pitchFamily="34" charset="0"/>
            </a:endParaRPr>
          </a:p>
          <a:p>
            <a:pPr marL="0" indent="0">
              <a:buNone/>
            </a:pPr>
            <a:endParaRPr lang="id-ID" sz="3600" dirty="0">
              <a:latin typeface="Calibri" pitchFamily="34" charset="0"/>
              <a:cs typeface="Calibri" pitchFamily="34" charset="0"/>
            </a:endParaRPr>
          </a:p>
          <a:p>
            <a:pPr marL="0" indent="0">
              <a:buNone/>
            </a:pPr>
            <a:endParaRPr lang="id-ID" sz="3600" dirty="0">
              <a:latin typeface="Calibri" pitchFamily="34" charset="0"/>
              <a:cs typeface="Calibri" pitchFamily="34" charset="0"/>
            </a:endParaRPr>
          </a:p>
        </p:txBody>
      </p:sp>
      <p:sp>
        <p:nvSpPr>
          <p:cNvPr id="11" name="Shape 171">
            <a:extLst>
              <a:ext uri="{FF2B5EF4-FFF2-40B4-BE49-F238E27FC236}">
                <a16:creationId xmlns:a16="http://schemas.microsoft.com/office/drawing/2014/main" id="{EC4D37D5-DA4F-4154-8F8B-644D99C69574}"/>
              </a:ext>
            </a:extLst>
          </p:cNvPr>
          <p:cNvSpPr/>
          <p:nvPr/>
        </p:nvSpPr>
        <p:spPr>
          <a:xfrm>
            <a:off x="2267572" y="1124744"/>
            <a:ext cx="2847789" cy="2850938"/>
          </a:xfrm>
          <a:prstGeom prst="ellipse">
            <a:avLst/>
          </a:prstGeom>
          <a:solidFill>
            <a:schemeClr val="accent4">
              <a:lumMod val="50000"/>
              <a:alpha val="83920"/>
            </a:schemeClr>
          </a:solidFill>
          <a:ln>
            <a:noFill/>
          </a:ln>
        </p:spPr>
        <p:txBody>
          <a:bodyPr lIns="91425" tIns="91425" rIns="91425" bIns="91425" anchor="ctr" anchorCtr="0">
            <a:noAutofit/>
          </a:bodyPr>
          <a:lstStyle/>
          <a:p>
            <a:pPr lvl="0" algn="ctr"/>
            <a:r>
              <a:rPr lang="id-ID" sz="2800" b="1" dirty="0" err="1">
                <a:solidFill>
                  <a:schemeClr val="bg1"/>
                </a:solidFill>
                <a:cs typeface="Dubai Medium" panose="020B0604020202020204" pitchFamily="34" charset="-78"/>
              </a:rPr>
              <a:t>Partnering</a:t>
            </a:r>
            <a:r>
              <a:rPr lang="id-ID" sz="2800"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on</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Solutions</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to</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Sustainability</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Challenges</a:t>
            </a:r>
            <a:r>
              <a:rPr lang="id-ID" b="1" dirty="0">
                <a:solidFill>
                  <a:schemeClr val="bg1"/>
                </a:solidFill>
                <a:cs typeface="Dubai Medium" panose="020B0604020202020204" pitchFamily="34" charset="-78"/>
              </a:rPr>
              <a:t> </a:t>
            </a:r>
          </a:p>
        </p:txBody>
      </p:sp>
      <p:sp>
        <p:nvSpPr>
          <p:cNvPr id="9" name="Shape 169">
            <a:extLst>
              <a:ext uri="{FF2B5EF4-FFF2-40B4-BE49-F238E27FC236}">
                <a16:creationId xmlns:a16="http://schemas.microsoft.com/office/drawing/2014/main" id="{D08AFCFF-265C-407F-B5CF-03EAAB481956}"/>
              </a:ext>
            </a:extLst>
          </p:cNvPr>
          <p:cNvSpPr/>
          <p:nvPr/>
        </p:nvSpPr>
        <p:spPr>
          <a:xfrm>
            <a:off x="3548969" y="2907566"/>
            <a:ext cx="2724300" cy="2724300"/>
          </a:xfrm>
          <a:prstGeom prst="ellipse">
            <a:avLst/>
          </a:prstGeom>
          <a:solidFill>
            <a:schemeClr val="accent1">
              <a:lumMod val="50000"/>
              <a:alpha val="83920"/>
            </a:schemeClr>
          </a:solidFill>
          <a:ln>
            <a:solidFill>
              <a:schemeClr val="accent1">
                <a:lumMod val="50000"/>
              </a:schemeClr>
            </a:solidFill>
          </a:ln>
        </p:spPr>
        <p:txBody>
          <a:bodyPr lIns="91425" tIns="91425" rIns="91425" bIns="91425" anchor="ctr" anchorCtr="0">
            <a:noAutofit/>
          </a:bodyPr>
          <a:lstStyle/>
          <a:p>
            <a:pPr lvl="0" algn="ctr"/>
            <a:r>
              <a:rPr lang="id-ID" sz="3200" b="1" dirty="0" err="1">
                <a:solidFill>
                  <a:schemeClr val="bg1"/>
                </a:solidFill>
                <a:cs typeface="Dubai Medium" panose="020B0604020202020204" pitchFamily="34" charset="-78"/>
              </a:rPr>
              <a:t>Creating</a:t>
            </a:r>
            <a:r>
              <a:rPr lang="id-ID" b="1" dirty="0">
                <a:solidFill>
                  <a:schemeClr val="bg1"/>
                </a:solidFill>
                <a:cs typeface="Dubai Medium" panose="020B0604020202020204" pitchFamily="34" charset="-78"/>
              </a:rPr>
              <a:t> Global </a:t>
            </a:r>
            <a:r>
              <a:rPr lang="id-ID" b="1" dirty="0" err="1">
                <a:solidFill>
                  <a:schemeClr val="bg1"/>
                </a:solidFill>
                <a:cs typeface="Dubai Medium" panose="020B0604020202020204" pitchFamily="34" charset="-78"/>
              </a:rPr>
              <a:t>Sustainability</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Leaders</a:t>
            </a:r>
            <a:r>
              <a:rPr lang="id-ID" b="1" dirty="0">
                <a:solidFill>
                  <a:schemeClr val="bg1"/>
                </a:solidFill>
                <a:cs typeface="Dubai Medium" panose="020B0604020202020204" pitchFamily="34" charset="-78"/>
              </a:rPr>
              <a:t> </a:t>
            </a:r>
          </a:p>
        </p:txBody>
      </p:sp>
      <p:sp>
        <p:nvSpPr>
          <p:cNvPr id="10" name="Shape 170">
            <a:extLst>
              <a:ext uri="{FF2B5EF4-FFF2-40B4-BE49-F238E27FC236}">
                <a16:creationId xmlns:a16="http://schemas.microsoft.com/office/drawing/2014/main" id="{7C8C4920-8E5A-4D9F-9D64-5360A7C7128F}"/>
              </a:ext>
            </a:extLst>
          </p:cNvPr>
          <p:cNvSpPr/>
          <p:nvPr/>
        </p:nvSpPr>
        <p:spPr>
          <a:xfrm>
            <a:off x="1055440" y="2907566"/>
            <a:ext cx="2724300" cy="2724300"/>
          </a:xfrm>
          <a:prstGeom prst="ellipse">
            <a:avLst/>
          </a:prstGeom>
          <a:solidFill>
            <a:schemeClr val="accent3">
              <a:lumMod val="50000"/>
              <a:alpha val="84230"/>
            </a:schemeClr>
          </a:solidFill>
          <a:ln>
            <a:noFill/>
          </a:ln>
        </p:spPr>
        <p:txBody>
          <a:bodyPr lIns="91425" tIns="91425" rIns="91425" bIns="91425" anchor="ctr" anchorCtr="0">
            <a:noAutofit/>
          </a:bodyPr>
          <a:lstStyle/>
          <a:p>
            <a:pPr lvl="0" algn="ctr">
              <a:buNone/>
            </a:pPr>
            <a:r>
              <a:rPr lang="id-ID" sz="3200" b="1" dirty="0" err="1">
                <a:solidFill>
                  <a:schemeClr val="bg1"/>
                </a:solidFill>
                <a:cs typeface="Dubai Medium" panose="020B0604020202020204" pitchFamily="34" charset="-78"/>
              </a:rPr>
              <a:t>Shaping</a:t>
            </a:r>
            <a:r>
              <a:rPr lang="id-ID" b="1" dirty="0">
                <a:solidFill>
                  <a:schemeClr val="bg1"/>
                </a:solidFill>
                <a:cs typeface="Dubai Medium" panose="020B0604020202020204" pitchFamily="34" charset="-78"/>
              </a:rPr>
              <a:t> Global </a:t>
            </a:r>
            <a:r>
              <a:rPr lang="id-ID" b="1" dirty="0" err="1">
                <a:solidFill>
                  <a:schemeClr val="bg1"/>
                </a:solidFill>
                <a:cs typeface="Dubai Medium" panose="020B0604020202020204" pitchFamily="34" charset="-78"/>
              </a:rPr>
              <a:t>Higher</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Education</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and</a:t>
            </a:r>
            <a:r>
              <a:rPr lang="id-ID" b="1" dirty="0">
                <a:solidFill>
                  <a:schemeClr val="bg1"/>
                </a:solidFill>
                <a:cs typeface="Dubai Medium" panose="020B0604020202020204" pitchFamily="34" charset="-78"/>
              </a:rPr>
              <a:t> </a:t>
            </a:r>
            <a:r>
              <a:rPr lang="id-ID" b="1" dirty="0" err="1">
                <a:solidFill>
                  <a:schemeClr val="bg1"/>
                </a:solidFill>
                <a:cs typeface="Dubai Medium" panose="020B0604020202020204" pitchFamily="34" charset="-78"/>
              </a:rPr>
              <a:t>Research</a:t>
            </a:r>
            <a:r>
              <a:rPr lang="id-ID" b="1" dirty="0">
                <a:solidFill>
                  <a:schemeClr val="bg1"/>
                </a:solidFill>
                <a:cs typeface="Dubai Medium" panose="020B0604020202020204" pitchFamily="34" charset="-78"/>
              </a:rPr>
              <a:t> in </a:t>
            </a:r>
            <a:r>
              <a:rPr lang="id-ID" b="1" dirty="0" err="1">
                <a:solidFill>
                  <a:schemeClr val="bg1"/>
                </a:solidFill>
                <a:cs typeface="Dubai Medium" panose="020B0604020202020204" pitchFamily="34" charset="-78"/>
              </a:rPr>
              <a:t>Sustainability</a:t>
            </a:r>
            <a:endParaRPr lang="id-ID" b="1" dirty="0">
              <a:solidFill>
                <a:schemeClr val="bg1"/>
              </a:solidFill>
              <a:cs typeface="Dubai Medium" panose="020B0604020202020204" pitchFamily="34" charset="-78"/>
            </a:endParaRPr>
          </a:p>
        </p:txBody>
      </p:sp>
      <p:sp>
        <p:nvSpPr>
          <p:cNvPr id="15" name="TextBox 14">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6"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908040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4">
            <a:extLst>
              <a:ext uri="{FF2B5EF4-FFF2-40B4-BE49-F238E27FC236}">
                <a16:creationId xmlns:a16="http://schemas.microsoft.com/office/drawing/2014/main" id="{20B62042-E251-402A-964F-61528377E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7" t="55665" r="94163" b="39535"/>
          <a:stretch/>
        </p:blipFill>
        <p:spPr>
          <a:xfrm>
            <a:off x="0" y="956223"/>
            <a:ext cx="12188098" cy="5451614"/>
          </a:xfrm>
          <a:prstGeom prst="rect">
            <a:avLst/>
          </a:prstGeom>
        </p:spPr>
      </p:pic>
      <p:sp>
        <p:nvSpPr>
          <p:cNvPr id="12" name="Title 1">
            <a:extLst>
              <a:ext uri="{FF2B5EF4-FFF2-40B4-BE49-F238E27FC236}">
                <a16:creationId xmlns:a16="http://schemas.microsoft.com/office/drawing/2014/main" id="{609EB01B-6721-4A8C-BE93-19AC14B8D00E}"/>
              </a:ext>
            </a:extLst>
          </p:cNvPr>
          <p:cNvSpPr txBox="1">
            <a:spLocks/>
          </p:cNvSpPr>
          <p:nvPr/>
        </p:nvSpPr>
        <p:spPr>
          <a:xfrm>
            <a:off x="0" y="106767"/>
            <a:ext cx="12194269" cy="763525"/>
          </a:xfrm>
          <a:prstGeom prst="rect">
            <a:avLst/>
          </a:prstGeom>
          <a:solidFill>
            <a:srgbClr val="FFFFFF">
              <a:alpha val="43137"/>
            </a:srgbClr>
          </a:solidFill>
        </p:spPr>
        <p:txBody>
          <a:bodyPr vert="horz" lIns="91440" tIns="45720" rIns="91440" bIns="45720" rtlCol="0" anchor="ctr">
            <a:noAutofit/>
          </a:bodyPr>
          <a:lstStyle>
            <a:lvl1pPr algn="l" defTabSz="914400" rtl="0" eaLnBrk="1" latinLnBrk="0" hangingPunct="1">
              <a:spcBef>
                <a:spcPct val="0"/>
              </a:spcBef>
              <a:buNone/>
              <a:defRPr sz="3600" kern="1200">
                <a:solidFill>
                  <a:srgbClr val="003402"/>
                </a:solidFill>
                <a:effectLst>
                  <a:outerShdw blurRad="50800" dist="38100" dir="2700000" algn="tl" rotWithShape="0">
                    <a:prstClr val="black">
                      <a:alpha val="40000"/>
                    </a:prstClr>
                  </a:outerShdw>
                </a:effectLst>
                <a:latin typeface="+mj-lt"/>
                <a:ea typeface="+mj-ea"/>
                <a:cs typeface="+mj-cs"/>
              </a:defRPr>
            </a:lvl1pPr>
          </a:lstStyle>
          <a:p>
            <a:pPr algn="ctr"/>
            <a:r>
              <a:rPr lang="en-US" sz="4800" b="1" dirty="0"/>
              <a:t>UI </a:t>
            </a:r>
            <a:r>
              <a:rPr lang="en-US" sz="4800" b="1" dirty="0" err="1"/>
              <a:t>GreenMetric</a:t>
            </a:r>
            <a:r>
              <a:rPr lang="en-US" sz="4800" b="1" dirty="0"/>
              <a:t> Agenda in 2018</a:t>
            </a:r>
          </a:p>
        </p:txBody>
      </p:sp>
      <p:sp>
        <p:nvSpPr>
          <p:cNvPr id="13" name="Kotak Teks 12">
            <a:extLst>
              <a:ext uri="{FF2B5EF4-FFF2-40B4-BE49-F238E27FC236}">
                <a16:creationId xmlns:a16="http://schemas.microsoft.com/office/drawing/2014/main" id="{7B32C10E-541E-4309-8FAD-B3CC4C79574D}"/>
              </a:ext>
            </a:extLst>
          </p:cNvPr>
          <p:cNvSpPr txBox="1"/>
          <p:nvPr/>
        </p:nvSpPr>
        <p:spPr>
          <a:xfrm>
            <a:off x="344572" y="5558456"/>
            <a:ext cx="3841116" cy="738664"/>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The 4</a:t>
            </a:r>
            <a:r>
              <a:rPr lang="en-US" sz="1400" baseline="30000" dirty="0">
                <a:latin typeface="FrankRuehl" panose="020E0503060101010101" pitchFamily="34" charset="-79"/>
                <a:cs typeface="FrankRuehl" panose="020E0503060101010101" pitchFamily="34" charset="-79"/>
              </a:rPr>
              <a:t>th</a:t>
            </a:r>
            <a:r>
              <a:rPr lang="en-US" sz="1400" dirty="0">
                <a:latin typeface="FrankRuehl" panose="020E0503060101010101" pitchFamily="34" charset="-79"/>
                <a:cs typeface="FrankRuehl" panose="020E0503060101010101" pitchFamily="34" charset="-79"/>
              </a:rPr>
              <a:t> International Workshop on UI </a:t>
            </a:r>
            <a:r>
              <a:rPr lang="en-US" sz="1400" dirty="0" err="1">
                <a:latin typeface="FrankRuehl" panose="020E0503060101010101" pitchFamily="34" charset="-79"/>
                <a:cs typeface="FrankRuehl" panose="020E0503060101010101" pitchFamily="34" charset="-79"/>
              </a:rPr>
              <a:t>GreenMetric</a:t>
            </a:r>
            <a:r>
              <a:rPr lang="en-US" sz="1400" dirty="0">
                <a:latin typeface="FrankRuehl" panose="020E0503060101010101" pitchFamily="34" charset="-79"/>
                <a:cs typeface="FrankRuehl" panose="020E0503060101010101" pitchFamily="34" charset="-79"/>
              </a:rPr>
              <a:t> </a:t>
            </a:r>
          </a:p>
          <a:p>
            <a:r>
              <a:rPr lang="en-US" sz="1400" dirty="0">
                <a:latin typeface="FrankRuehl" panose="020E0503060101010101" pitchFamily="34" charset="-79"/>
                <a:cs typeface="FrankRuehl" panose="020E0503060101010101" pitchFamily="34" charset="-79"/>
              </a:rPr>
              <a:t>(IWGM) hosted by </a:t>
            </a:r>
            <a:r>
              <a:rPr lang="en-US" sz="1400" dirty="0" err="1">
                <a:latin typeface="FrankRuehl" panose="020E0503060101010101" pitchFamily="34" charset="-79"/>
                <a:cs typeface="FrankRuehl" panose="020E0503060101010101" pitchFamily="34" charset="-79"/>
              </a:rPr>
              <a:t>Universitas</a:t>
            </a:r>
            <a:r>
              <a:rPr lang="en-US" sz="1400" dirty="0">
                <a:latin typeface="FrankRuehl" panose="020E0503060101010101" pitchFamily="34" charset="-79"/>
                <a:cs typeface="FrankRuehl" panose="020E0503060101010101" pitchFamily="34" charset="-79"/>
              </a:rPr>
              <a:t> </a:t>
            </a:r>
            <a:r>
              <a:rPr lang="en-US" sz="1400" dirty="0" err="1">
                <a:latin typeface="FrankRuehl" panose="020E0503060101010101" pitchFamily="34" charset="-79"/>
                <a:cs typeface="FrankRuehl" panose="020E0503060101010101" pitchFamily="34" charset="-79"/>
              </a:rPr>
              <a:t>Diponegoro</a:t>
            </a:r>
            <a:endParaRPr lang="en-US" sz="1400" dirty="0">
              <a:latin typeface="FrankRuehl" panose="020E0503060101010101" pitchFamily="34" charset="-79"/>
              <a:cs typeface="FrankRuehl" panose="020E0503060101010101" pitchFamily="34" charset="-79"/>
            </a:endParaRPr>
          </a:p>
          <a:p>
            <a:r>
              <a:rPr lang="en-US" sz="1400" dirty="0">
                <a:latin typeface="FrankRuehl" panose="020E0503060101010101" pitchFamily="34" charset="-79"/>
                <a:cs typeface="FrankRuehl" panose="020E0503060101010101" pitchFamily="34" charset="-79"/>
              </a:rPr>
              <a:t>8-10 April | Semarang, Indonesia</a:t>
            </a:r>
          </a:p>
        </p:txBody>
      </p:sp>
      <p:sp>
        <p:nvSpPr>
          <p:cNvPr id="14" name="Kotak Teks 13">
            <a:extLst>
              <a:ext uri="{FF2B5EF4-FFF2-40B4-BE49-F238E27FC236}">
                <a16:creationId xmlns:a16="http://schemas.microsoft.com/office/drawing/2014/main" id="{84F33A14-024D-467C-BCE0-7A1F068F695B}"/>
              </a:ext>
            </a:extLst>
          </p:cNvPr>
          <p:cNvSpPr txBox="1"/>
          <p:nvPr/>
        </p:nvSpPr>
        <p:spPr>
          <a:xfrm>
            <a:off x="7928658" y="1021535"/>
            <a:ext cx="3142207" cy="738664"/>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University of </a:t>
            </a:r>
            <a:r>
              <a:rPr lang="en-US" sz="1400" dirty="0" err="1">
                <a:latin typeface="FrankRuehl" panose="020E0503060101010101" pitchFamily="34" charset="-79"/>
                <a:cs typeface="FrankRuehl" panose="020E0503060101010101" pitchFamily="34" charset="-79"/>
              </a:rPr>
              <a:t>Zanjan</a:t>
            </a:r>
            <a:r>
              <a:rPr lang="en-US" sz="1400" dirty="0">
                <a:latin typeface="FrankRuehl" panose="020E0503060101010101" pitchFamily="34" charset="-79"/>
                <a:cs typeface="FrankRuehl" panose="020E0503060101010101" pitchFamily="34" charset="-79"/>
              </a:rPr>
              <a:t> </a:t>
            </a:r>
          </a:p>
          <a:p>
            <a:r>
              <a:rPr lang="en-US" sz="1400" dirty="0">
                <a:latin typeface="FrankRuehl" panose="020E0503060101010101" pitchFamily="34" charset="-79"/>
                <a:cs typeface="FrankRuehl" panose="020E0503060101010101" pitchFamily="34" charset="-79"/>
              </a:rPr>
              <a:t>and Ferdowsi Univ. of </a:t>
            </a:r>
            <a:r>
              <a:rPr lang="en-US" sz="1400" dirty="0" err="1">
                <a:latin typeface="FrankRuehl" panose="020E0503060101010101" pitchFamily="34" charset="-79"/>
                <a:cs typeface="FrankRuehl" panose="020E0503060101010101" pitchFamily="34" charset="-79"/>
              </a:rPr>
              <a:t>Mashad</a:t>
            </a:r>
            <a:endParaRPr lang="en-US" sz="1400" dirty="0">
              <a:latin typeface="FrankRuehl" panose="020E0503060101010101" pitchFamily="34" charset="-79"/>
              <a:cs typeface="FrankRuehl" panose="020E0503060101010101" pitchFamily="34" charset="-79"/>
            </a:endParaRPr>
          </a:p>
          <a:p>
            <a:r>
              <a:rPr lang="en-US" sz="1400" dirty="0">
                <a:latin typeface="FrankRuehl" panose="020E0503060101010101" pitchFamily="34" charset="-79"/>
                <a:cs typeface="FrankRuehl" panose="020E0503060101010101" pitchFamily="34" charset="-79"/>
              </a:rPr>
              <a:t>6-7 February | </a:t>
            </a:r>
            <a:r>
              <a:rPr lang="en-US" sz="1400" dirty="0" err="1">
                <a:latin typeface="FrankRuehl" panose="020E0503060101010101" pitchFamily="34" charset="-79"/>
                <a:cs typeface="FrankRuehl" panose="020E0503060101010101" pitchFamily="34" charset="-79"/>
              </a:rPr>
              <a:t>Mashad</a:t>
            </a:r>
            <a:r>
              <a:rPr lang="en-US" sz="1400" dirty="0">
                <a:latin typeface="FrankRuehl" panose="020E0503060101010101" pitchFamily="34" charset="-79"/>
                <a:cs typeface="FrankRuehl" panose="020E0503060101010101" pitchFamily="34" charset="-79"/>
              </a:rPr>
              <a:t>, Iran</a:t>
            </a:r>
          </a:p>
        </p:txBody>
      </p:sp>
      <p:sp>
        <p:nvSpPr>
          <p:cNvPr id="15" name="Kotak Teks 14">
            <a:extLst>
              <a:ext uri="{FF2B5EF4-FFF2-40B4-BE49-F238E27FC236}">
                <a16:creationId xmlns:a16="http://schemas.microsoft.com/office/drawing/2014/main" id="{9126D727-248C-4417-9C28-26A75BA9E0D1}"/>
              </a:ext>
            </a:extLst>
          </p:cNvPr>
          <p:cNvSpPr txBox="1"/>
          <p:nvPr/>
        </p:nvSpPr>
        <p:spPr>
          <a:xfrm>
            <a:off x="7966442" y="1711924"/>
            <a:ext cx="3884397" cy="523220"/>
          </a:xfrm>
          <a:prstGeom prst="rect">
            <a:avLst/>
          </a:prstGeom>
          <a:noFill/>
        </p:spPr>
        <p:txBody>
          <a:bodyPr wrap="none" rtlCol="0">
            <a:spAutoFit/>
          </a:bodyPr>
          <a:lstStyle/>
          <a:p>
            <a:r>
              <a:rPr lang="id-ID" sz="1400" b="1" dirty="0">
                <a:latin typeface="FrankRuehl" panose="020E0503060101010101" pitchFamily="34" charset="-79"/>
                <a:cs typeface="FrankRuehl" panose="020E0503060101010101" pitchFamily="34" charset="-79"/>
              </a:rPr>
              <a:t>Regional </a:t>
            </a:r>
            <a:r>
              <a:rPr lang="en-US" sz="1400" b="1" dirty="0">
                <a:latin typeface="FrankRuehl" panose="020E0503060101010101" pitchFamily="34" charset="-79"/>
                <a:cs typeface="FrankRuehl" panose="020E0503060101010101" pitchFamily="34" charset="-79"/>
              </a:rPr>
              <a:t>Workshop Atyrau State University</a:t>
            </a:r>
          </a:p>
          <a:p>
            <a:r>
              <a:rPr lang="en-US" sz="1400" b="1" dirty="0">
                <a:latin typeface="FrankRuehl" panose="020E0503060101010101" pitchFamily="34" charset="-79"/>
                <a:cs typeface="FrankRuehl" panose="020E0503060101010101" pitchFamily="34" charset="-79"/>
              </a:rPr>
              <a:t>2</a:t>
            </a:r>
            <a:r>
              <a:rPr lang="id-ID" sz="1400" b="1" dirty="0">
                <a:latin typeface="FrankRuehl" panose="020E0503060101010101" pitchFamily="34" charset="-79"/>
                <a:cs typeface="FrankRuehl" panose="020E0503060101010101" pitchFamily="34" charset="-79"/>
              </a:rPr>
              <a:t>5</a:t>
            </a:r>
            <a:r>
              <a:rPr lang="en-US" sz="1400" b="1" dirty="0">
                <a:latin typeface="FrankRuehl" panose="020E0503060101010101" pitchFamily="34" charset="-79"/>
                <a:cs typeface="FrankRuehl" panose="020E0503060101010101" pitchFamily="34" charset="-79"/>
              </a:rPr>
              <a:t> April | Atyrau, Kazakhstan</a:t>
            </a:r>
          </a:p>
        </p:txBody>
      </p:sp>
      <p:sp>
        <p:nvSpPr>
          <p:cNvPr id="16" name="Kotak Teks 15">
            <a:extLst>
              <a:ext uri="{FF2B5EF4-FFF2-40B4-BE49-F238E27FC236}">
                <a16:creationId xmlns:a16="http://schemas.microsoft.com/office/drawing/2014/main" id="{2636AED0-C367-4BDE-802D-C12E7F63E51E}"/>
              </a:ext>
            </a:extLst>
          </p:cNvPr>
          <p:cNvSpPr txBox="1"/>
          <p:nvPr/>
        </p:nvSpPr>
        <p:spPr>
          <a:xfrm>
            <a:off x="7963939" y="2212964"/>
            <a:ext cx="3555782"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King </a:t>
            </a:r>
            <a:r>
              <a:rPr lang="en-US" sz="1400" dirty="0" err="1">
                <a:latin typeface="FrankRuehl" panose="020E0503060101010101" pitchFamily="34" charset="-79"/>
                <a:cs typeface="FrankRuehl" panose="020E0503060101010101" pitchFamily="34" charset="-79"/>
              </a:rPr>
              <a:t>Abdulaziz</a:t>
            </a:r>
            <a:r>
              <a:rPr lang="en-US" sz="1400" dirty="0">
                <a:latin typeface="FrankRuehl" panose="020E0503060101010101" pitchFamily="34" charset="-79"/>
                <a:cs typeface="FrankRuehl" panose="020E0503060101010101" pitchFamily="34" charset="-79"/>
              </a:rPr>
              <a:t> University</a:t>
            </a:r>
          </a:p>
          <a:p>
            <a:r>
              <a:rPr lang="en-US" sz="1400" dirty="0">
                <a:latin typeface="FrankRuehl" panose="020E0503060101010101" pitchFamily="34" charset="-79"/>
                <a:cs typeface="FrankRuehl" panose="020E0503060101010101" pitchFamily="34" charset="-79"/>
              </a:rPr>
              <a:t>April | Jeddah, Saudi Arabia</a:t>
            </a:r>
          </a:p>
        </p:txBody>
      </p:sp>
      <p:sp>
        <p:nvSpPr>
          <p:cNvPr id="17" name="Kotak Teks 16">
            <a:extLst>
              <a:ext uri="{FF2B5EF4-FFF2-40B4-BE49-F238E27FC236}">
                <a16:creationId xmlns:a16="http://schemas.microsoft.com/office/drawing/2014/main" id="{A078F051-EE58-4558-8173-B720D45B99CC}"/>
              </a:ext>
            </a:extLst>
          </p:cNvPr>
          <p:cNvSpPr txBox="1"/>
          <p:nvPr/>
        </p:nvSpPr>
        <p:spPr>
          <a:xfrm>
            <a:off x="7989329" y="3123590"/>
            <a:ext cx="3278462"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Nottingham University</a:t>
            </a:r>
          </a:p>
          <a:p>
            <a:r>
              <a:rPr lang="en-US" sz="1400" dirty="0">
                <a:latin typeface="FrankRuehl" panose="020E0503060101010101" pitchFamily="34" charset="-79"/>
                <a:cs typeface="FrankRuehl" panose="020E0503060101010101" pitchFamily="34" charset="-79"/>
              </a:rPr>
              <a:t>22 May | Nottingham, UK</a:t>
            </a:r>
          </a:p>
        </p:txBody>
      </p:sp>
      <p:sp>
        <p:nvSpPr>
          <p:cNvPr id="18" name="Kotak Teks 17">
            <a:extLst>
              <a:ext uri="{FF2B5EF4-FFF2-40B4-BE49-F238E27FC236}">
                <a16:creationId xmlns:a16="http://schemas.microsoft.com/office/drawing/2014/main" id="{E007075B-60BB-4BED-A2A0-40B1F2134440}"/>
              </a:ext>
            </a:extLst>
          </p:cNvPr>
          <p:cNvSpPr txBox="1"/>
          <p:nvPr/>
        </p:nvSpPr>
        <p:spPr>
          <a:xfrm>
            <a:off x="4631727" y="5274275"/>
            <a:ext cx="2579552"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IREG Forum (Hasselt University)</a:t>
            </a:r>
          </a:p>
          <a:p>
            <a:r>
              <a:rPr lang="en-US" sz="1400" dirty="0">
                <a:latin typeface="FrankRuehl" panose="020E0503060101010101" pitchFamily="34" charset="-79"/>
                <a:cs typeface="FrankRuehl" panose="020E0503060101010101" pitchFamily="34" charset="-79"/>
              </a:rPr>
              <a:t>23-25 May | Hasselt, Belgium</a:t>
            </a:r>
          </a:p>
        </p:txBody>
      </p:sp>
      <p:sp>
        <p:nvSpPr>
          <p:cNvPr id="19" name="Kotak Teks 18">
            <a:extLst>
              <a:ext uri="{FF2B5EF4-FFF2-40B4-BE49-F238E27FC236}">
                <a16:creationId xmlns:a16="http://schemas.microsoft.com/office/drawing/2014/main" id="{DEC43EF7-4F84-4054-9B61-73D576631EC4}"/>
              </a:ext>
            </a:extLst>
          </p:cNvPr>
          <p:cNvSpPr txBox="1"/>
          <p:nvPr/>
        </p:nvSpPr>
        <p:spPr>
          <a:xfrm>
            <a:off x="7928658" y="3559979"/>
            <a:ext cx="4007828" cy="738664"/>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National University of Colombia </a:t>
            </a:r>
          </a:p>
          <a:p>
            <a:r>
              <a:rPr lang="en-US" sz="1400" dirty="0">
                <a:latin typeface="FrankRuehl" panose="020E0503060101010101" pitchFamily="34" charset="-79"/>
                <a:cs typeface="FrankRuehl" panose="020E0503060101010101" pitchFamily="34" charset="-79"/>
              </a:rPr>
              <a:t>and University del Rosario</a:t>
            </a:r>
          </a:p>
          <a:p>
            <a:r>
              <a:rPr lang="en-US" sz="1400" dirty="0">
                <a:latin typeface="FrankRuehl" panose="020E0503060101010101" pitchFamily="34" charset="-79"/>
                <a:cs typeface="FrankRuehl" panose="020E0503060101010101" pitchFamily="34" charset="-79"/>
              </a:rPr>
              <a:t>5-6 June | Bogota, Colombia</a:t>
            </a:r>
          </a:p>
        </p:txBody>
      </p:sp>
      <p:sp>
        <p:nvSpPr>
          <p:cNvPr id="20" name="Kotak Teks 19">
            <a:extLst>
              <a:ext uri="{FF2B5EF4-FFF2-40B4-BE49-F238E27FC236}">
                <a16:creationId xmlns:a16="http://schemas.microsoft.com/office/drawing/2014/main" id="{8400D926-103B-45A6-AC80-180FEA02EE09}"/>
              </a:ext>
            </a:extLst>
          </p:cNvPr>
          <p:cNvSpPr txBox="1"/>
          <p:nvPr/>
        </p:nvSpPr>
        <p:spPr>
          <a:xfrm>
            <a:off x="7967073" y="4231480"/>
            <a:ext cx="3251211"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a:t>
            </a:r>
            <a:r>
              <a:rPr lang="en-US" sz="1400" dirty="0" err="1">
                <a:latin typeface="FrankRuehl" panose="020E0503060101010101" pitchFamily="34" charset="-79"/>
                <a:cs typeface="FrankRuehl" panose="020E0503060101010101" pitchFamily="34" charset="-79"/>
              </a:rPr>
              <a:t>Univerity</a:t>
            </a:r>
            <a:r>
              <a:rPr lang="en-US" sz="1400" dirty="0">
                <a:latin typeface="FrankRuehl" panose="020E0503060101010101" pitchFamily="34" charset="-79"/>
                <a:cs typeface="FrankRuehl" panose="020E0503060101010101" pitchFamily="34" charset="-79"/>
              </a:rPr>
              <a:t> of Sao Paulo</a:t>
            </a:r>
          </a:p>
          <a:p>
            <a:r>
              <a:rPr lang="en-US" sz="1400" dirty="0">
                <a:latin typeface="FrankRuehl" panose="020E0503060101010101" pitchFamily="34" charset="-79"/>
                <a:cs typeface="FrankRuehl" panose="020E0503060101010101" pitchFamily="34" charset="-79"/>
              </a:rPr>
              <a:t>8-9 June | Sao Paulo, Brazil</a:t>
            </a:r>
          </a:p>
        </p:txBody>
      </p:sp>
      <p:sp>
        <p:nvSpPr>
          <p:cNvPr id="21" name="Kotak Teks 20">
            <a:extLst>
              <a:ext uri="{FF2B5EF4-FFF2-40B4-BE49-F238E27FC236}">
                <a16:creationId xmlns:a16="http://schemas.microsoft.com/office/drawing/2014/main" id="{6031C570-9CB1-484B-8E54-7FBD483CF7B9}"/>
              </a:ext>
            </a:extLst>
          </p:cNvPr>
          <p:cNvSpPr txBox="1"/>
          <p:nvPr/>
        </p:nvSpPr>
        <p:spPr>
          <a:xfrm>
            <a:off x="4614175" y="5734771"/>
            <a:ext cx="2824812" cy="738664"/>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ISCN Conference </a:t>
            </a:r>
          </a:p>
          <a:p>
            <a:r>
              <a:rPr lang="en-US" sz="1400" dirty="0">
                <a:latin typeface="FrankRuehl" panose="020E0503060101010101" pitchFamily="34" charset="-79"/>
                <a:cs typeface="FrankRuehl" panose="020E0503060101010101" pitchFamily="34" charset="-79"/>
              </a:rPr>
              <a:t>(KTH Royal Institute of Technology)</a:t>
            </a:r>
          </a:p>
          <a:p>
            <a:r>
              <a:rPr lang="en-US" sz="1400" dirty="0">
                <a:latin typeface="FrankRuehl" panose="020E0503060101010101" pitchFamily="34" charset="-79"/>
                <a:cs typeface="FrankRuehl" panose="020E0503060101010101" pitchFamily="34" charset="-79"/>
              </a:rPr>
              <a:t>11-13 June | Stockholm, Sweden</a:t>
            </a:r>
          </a:p>
        </p:txBody>
      </p:sp>
      <p:sp>
        <p:nvSpPr>
          <p:cNvPr id="22" name="Kotak Teks 21">
            <a:extLst>
              <a:ext uri="{FF2B5EF4-FFF2-40B4-BE49-F238E27FC236}">
                <a16:creationId xmlns:a16="http://schemas.microsoft.com/office/drawing/2014/main" id="{9548586B-B236-48CD-BFFD-718F6161F1AD}"/>
              </a:ext>
            </a:extLst>
          </p:cNvPr>
          <p:cNvSpPr txBox="1"/>
          <p:nvPr/>
        </p:nvSpPr>
        <p:spPr>
          <a:xfrm>
            <a:off x="7933144" y="4712456"/>
            <a:ext cx="3477234"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a:t>
            </a:r>
            <a:r>
              <a:rPr lang="en-US" sz="1400" dirty="0" err="1">
                <a:latin typeface="FrankRuehl" panose="020E0503060101010101" pitchFamily="34" charset="-79"/>
                <a:cs typeface="FrankRuehl" panose="020E0503060101010101" pitchFamily="34" charset="-79"/>
              </a:rPr>
              <a:t>Universiti</a:t>
            </a:r>
            <a:r>
              <a:rPr lang="en-US" sz="1400" dirty="0">
                <a:latin typeface="FrankRuehl" panose="020E0503060101010101" pitchFamily="34" charset="-79"/>
                <a:cs typeface="FrankRuehl" panose="020E0503060101010101" pitchFamily="34" charset="-79"/>
              </a:rPr>
              <a:t> Utara Malaysia</a:t>
            </a:r>
          </a:p>
          <a:p>
            <a:r>
              <a:rPr lang="en-US" sz="1400" dirty="0">
                <a:latin typeface="FrankRuehl" panose="020E0503060101010101" pitchFamily="34" charset="-79"/>
                <a:cs typeface="FrankRuehl" panose="020E0503060101010101" pitchFamily="34" charset="-79"/>
              </a:rPr>
              <a:t>11 July | </a:t>
            </a:r>
            <a:r>
              <a:rPr lang="en-US" sz="1400" dirty="0" err="1">
                <a:latin typeface="FrankRuehl" panose="020E0503060101010101" pitchFamily="34" charset="-79"/>
                <a:cs typeface="FrankRuehl" panose="020E0503060101010101" pitchFamily="34" charset="-79"/>
              </a:rPr>
              <a:t>Changlun</a:t>
            </a:r>
            <a:r>
              <a:rPr lang="en-US" sz="1400" dirty="0">
                <a:latin typeface="FrankRuehl" panose="020E0503060101010101" pitchFamily="34" charset="-79"/>
                <a:cs typeface="FrankRuehl" panose="020E0503060101010101" pitchFamily="34" charset="-79"/>
              </a:rPr>
              <a:t>, Malaysia</a:t>
            </a:r>
          </a:p>
        </p:txBody>
      </p:sp>
      <p:sp>
        <p:nvSpPr>
          <p:cNvPr id="23" name="Kotak Teks 22">
            <a:extLst>
              <a:ext uri="{FF2B5EF4-FFF2-40B4-BE49-F238E27FC236}">
                <a16:creationId xmlns:a16="http://schemas.microsoft.com/office/drawing/2014/main" id="{51C42C9C-E1FA-4B95-BBB0-493D91D4BBCE}"/>
              </a:ext>
            </a:extLst>
          </p:cNvPr>
          <p:cNvSpPr txBox="1"/>
          <p:nvPr/>
        </p:nvSpPr>
        <p:spPr>
          <a:xfrm>
            <a:off x="7931550" y="5144827"/>
            <a:ext cx="3095719"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I</a:t>
            </a:r>
            <a:r>
              <a:rPr lang="id-ID" sz="1400" dirty="0">
                <a:latin typeface="FrankRuehl" panose="020E0503060101010101" pitchFamily="34" charset="-79"/>
                <a:cs typeface="FrankRuehl" panose="020E0503060101010101" pitchFamily="34" charset="-79"/>
              </a:rPr>
              <a:t>TS</a:t>
            </a:r>
            <a:endParaRPr lang="en-US" sz="1400" dirty="0">
              <a:latin typeface="FrankRuehl" panose="020E0503060101010101" pitchFamily="34" charset="-79"/>
              <a:cs typeface="FrankRuehl" panose="020E0503060101010101" pitchFamily="34" charset="-79"/>
            </a:endParaRPr>
          </a:p>
          <a:p>
            <a:r>
              <a:rPr lang="en-US" sz="1400" dirty="0">
                <a:latin typeface="FrankRuehl" panose="020E0503060101010101" pitchFamily="34" charset="-79"/>
                <a:cs typeface="FrankRuehl" panose="020E0503060101010101" pitchFamily="34" charset="-79"/>
              </a:rPr>
              <a:t>13 September | Surabaya, Indonesia</a:t>
            </a:r>
          </a:p>
        </p:txBody>
      </p:sp>
      <p:sp>
        <p:nvSpPr>
          <p:cNvPr id="24" name="Kotak Teks 23">
            <a:extLst>
              <a:ext uri="{FF2B5EF4-FFF2-40B4-BE49-F238E27FC236}">
                <a16:creationId xmlns:a16="http://schemas.microsoft.com/office/drawing/2014/main" id="{FAECDABE-4A17-4072-B173-FB2A62115C3C}"/>
              </a:ext>
            </a:extLst>
          </p:cNvPr>
          <p:cNvSpPr txBox="1"/>
          <p:nvPr/>
        </p:nvSpPr>
        <p:spPr>
          <a:xfrm>
            <a:off x="7928658" y="5625803"/>
            <a:ext cx="3724096" cy="738664"/>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Shandong Normal University</a:t>
            </a:r>
          </a:p>
          <a:p>
            <a:r>
              <a:rPr lang="en-US" sz="1400" dirty="0" err="1">
                <a:latin typeface="FrankRuehl" panose="020E0503060101010101" pitchFamily="34" charset="-79"/>
                <a:cs typeface="FrankRuehl" panose="020E0503060101010101" pitchFamily="34" charset="-79"/>
              </a:rPr>
              <a:t>Lishan</a:t>
            </a:r>
            <a:r>
              <a:rPr lang="en-US" sz="1400" dirty="0">
                <a:latin typeface="FrankRuehl" panose="020E0503060101010101" pitchFamily="34" charset="-79"/>
                <a:cs typeface="FrankRuehl" panose="020E0503060101010101" pitchFamily="34" charset="-79"/>
              </a:rPr>
              <a:t> Collage</a:t>
            </a:r>
          </a:p>
          <a:p>
            <a:r>
              <a:rPr lang="en-US" sz="1400" dirty="0">
                <a:latin typeface="FrankRuehl" panose="020E0503060101010101" pitchFamily="34" charset="-79"/>
                <a:cs typeface="FrankRuehl" panose="020E0503060101010101" pitchFamily="34" charset="-79"/>
              </a:rPr>
              <a:t>August | Jinan, China</a:t>
            </a:r>
          </a:p>
        </p:txBody>
      </p:sp>
      <p:sp>
        <p:nvSpPr>
          <p:cNvPr id="25" name="Kotak Teks 24">
            <a:extLst>
              <a:ext uri="{FF2B5EF4-FFF2-40B4-BE49-F238E27FC236}">
                <a16:creationId xmlns:a16="http://schemas.microsoft.com/office/drawing/2014/main" id="{E46E5BBC-ACD4-4F9A-BB69-4327180DA336}"/>
              </a:ext>
            </a:extLst>
          </p:cNvPr>
          <p:cNvSpPr txBox="1"/>
          <p:nvPr/>
        </p:nvSpPr>
        <p:spPr>
          <a:xfrm>
            <a:off x="7963939" y="2665729"/>
            <a:ext cx="3613490" cy="523220"/>
          </a:xfrm>
          <a:prstGeom prst="rect">
            <a:avLst/>
          </a:prstGeom>
          <a:noFill/>
        </p:spPr>
        <p:txBody>
          <a:bodyPr wrap="none" rtlCol="0">
            <a:spAutoFit/>
          </a:bodyPr>
          <a:lstStyle/>
          <a:p>
            <a:r>
              <a:rPr lang="en-US" sz="1400" dirty="0">
                <a:latin typeface="FrankRuehl" panose="020E0503060101010101" pitchFamily="34" charset="-79"/>
                <a:cs typeface="FrankRuehl" panose="020E0503060101010101" pitchFamily="34" charset="-79"/>
              </a:rPr>
              <a:t>National Workshop </a:t>
            </a:r>
            <a:r>
              <a:rPr lang="id-ID" sz="1400" dirty="0">
                <a:latin typeface="FrankRuehl" panose="020E0503060101010101" pitchFamily="34" charset="-79"/>
                <a:cs typeface="FrankRuehl" panose="020E0503060101010101" pitchFamily="34" charset="-79"/>
              </a:rPr>
              <a:t>Arid </a:t>
            </a:r>
            <a:r>
              <a:rPr lang="id-ID" sz="1400" dirty="0" err="1">
                <a:latin typeface="FrankRuehl" panose="020E0503060101010101" pitchFamily="34" charset="-79"/>
                <a:cs typeface="FrankRuehl" panose="020E0503060101010101" pitchFamily="34" charset="-79"/>
              </a:rPr>
              <a:t>Agriculture</a:t>
            </a:r>
            <a:r>
              <a:rPr lang="id-ID" sz="1400" dirty="0">
                <a:latin typeface="FrankRuehl" panose="020E0503060101010101" pitchFamily="34" charset="-79"/>
                <a:cs typeface="FrankRuehl" panose="020E0503060101010101" pitchFamily="34" charset="-79"/>
              </a:rPr>
              <a:t> </a:t>
            </a:r>
            <a:r>
              <a:rPr lang="id-ID" sz="1400" dirty="0" err="1">
                <a:latin typeface="FrankRuehl" panose="020E0503060101010101" pitchFamily="34" charset="-79"/>
                <a:cs typeface="FrankRuehl" panose="020E0503060101010101" pitchFamily="34" charset="-79"/>
              </a:rPr>
              <a:t>University</a:t>
            </a:r>
            <a:endParaRPr lang="id-ID" sz="1400" dirty="0">
              <a:latin typeface="FrankRuehl" panose="020E0503060101010101" pitchFamily="34" charset="-79"/>
              <a:cs typeface="FrankRuehl" panose="020E0503060101010101" pitchFamily="34" charset="-79"/>
            </a:endParaRPr>
          </a:p>
          <a:p>
            <a:r>
              <a:rPr lang="en-US" sz="1400" dirty="0">
                <a:latin typeface="FrankRuehl" panose="020E0503060101010101" pitchFamily="34" charset="-79"/>
                <a:cs typeface="FrankRuehl" panose="020E0503060101010101" pitchFamily="34" charset="-79"/>
              </a:rPr>
              <a:t>8-9 May | </a:t>
            </a:r>
            <a:r>
              <a:rPr lang="id-ID" sz="1400" dirty="0" err="1">
                <a:latin typeface="FrankRuehl" panose="020E0503060101010101" pitchFamily="34" charset="-79"/>
                <a:cs typeface="FrankRuehl" panose="020E0503060101010101" pitchFamily="34" charset="-79"/>
              </a:rPr>
              <a:t>Rawalpindi</a:t>
            </a:r>
            <a:r>
              <a:rPr lang="en-US" sz="1400" dirty="0">
                <a:latin typeface="FrankRuehl" panose="020E0503060101010101" pitchFamily="34" charset="-79"/>
                <a:cs typeface="FrankRuehl" panose="020E0503060101010101" pitchFamily="34" charset="-79"/>
              </a:rPr>
              <a:t>, Pakistan</a:t>
            </a:r>
          </a:p>
        </p:txBody>
      </p:sp>
      <p:pic>
        <p:nvPicPr>
          <p:cNvPr id="27" name="Gambar 26">
            <a:extLst>
              <a:ext uri="{FF2B5EF4-FFF2-40B4-BE49-F238E27FC236}">
                <a16:creationId xmlns:a16="http://schemas.microsoft.com/office/drawing/2014/main" id="{18BC78C5-71BE-4CCE-823C-30D2250E0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1" y="576469"/>
            <a:ext cx="7635251" cy="5724717"/>
          </a:xfrm>
          <a:prstGeom prst="rect">
            <a:avLst/>
          </a:prstGeom>
        </p:spPr>
      </p:pic>
      <p:pic>
        <p:nvPicPr>
          <p:cNvPr id="28" name="Gambar 27">
            <a:extLst>
              <a:ext uri="{FF2B5EF4-FFF2-40B4-BE49-F238E27FC236}">
                <a16:creationId xmlns:a16="http://schemas.microsoft.com/office/drawing/2014/main" id="{7A3490E5-C698-49B2-B51B-07DECA17A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540" y="3487255"/>
            <a:ext cx="269602" cy="269602"/>
          </a:xfrm>
          <a:prstGeom prst="rect">
            <a:avLst/>
          </a:prstGeom>
        </p:spPr>
      </p:pic>
      <p:pic>
        <p:nvPicPr>
          <p:cNvPr id="29" name="Gambar 28">
            <a:extLst>
              <a:ext uri="{FF2B5EF4-FFF2-40B4-BE49-F238E27FC236}">
                <a16:creationId xmlns:a16="http://schemas.microsoft.com/office/drawing/2014/main" id="{99E5C5B6-155D-4912-B750-C82AD78CE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8566" y="3465893"/>
            <a:ext cx="298177" cy="298177"/>
          </a:xfrm>
          <a:prstGeom prst="rect">
            <a:avLst/>
          </a:prstGeom>
        </p:spPr>
      </p:pic>
      <p:pic>
        <p:nvPicPr>
          <p:cNvPr id="30" name="Gambar 29">
            <a:extLst>
              <a:ext uri="{FF2B5EF4-FFF2-40B4-BE49-F238E27FC236}">
                <a16:creationId xmlns:a16="http://schemas.microsoft.com/office/drawing/2014/main" id="{23E12789-F9C5-4BBD-B577-5943DFAB9A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289" y="3303579"/>
            <a:ext cx="269602" cy="269602"/>
          </a:xfrm>
          <a:prstGeom prst="rect">
            <a:avLst/>
          </a:prstGeom>
        </p:spPr>
      </p:pic>
      <p:sp>
        <p:nvSpPr>
          <p:cNvPr id="31" name="Kotak Teks 30">
            <a:extLst>
              <a:ext uri="{FF2B5EF4-FFF2-40B4-BE49-F238E27FC236}">
                <a16:creationId xmlns:a16="http://schemas.microsoft.com/office/drawing/2014/main" id="{6028F69B-DC7D-42D1-B4E4-135F6F6A5644}"/>
              </a:ext>
            </a:extLst>
          </p:cNvPr>
          <p:cNvSpPr txBox="1"/>
          <p:nvPr/>
        </p:nvSpPr>
        <p:spPr>
          <a:xfrm>
            <a:off x="4263538" y="3452511"/>
            <a:ext cx="236616" cy="261610"/>
          </a:xfrm>
          <a:prstGeom prst="rect">
            <a:avLst/>
          </a:prstGeom>
          <a:noFill/>
        </p:spPr>
        <p:txBody>
          <a:bodyPr wrap="square" rtlCol="0">
            <a:spAutoFit/>
          </a:bodyPr>
          <a:lstStyle/>
          <a:p>
            <a:r>
              <a:rPr lang="en-US" sz="1100" dirty="0"/>
              <a:t>1</a:t>
            </a:r>
            <a:endParaRPr lang="id-ID" sz="1100" dirty="0"/>
          </a:p>
        </p:txBody>
      </p:sp>
      <p:sp>
        <p:nvSpPr>
          <p:cNvPr id="32" name="Kotak Teks 31">
            <a:extLst>
              <a:ext uri="{FF2B5EF4-FFF2-40B4-BE49-F238E27FC236}">
                <a16:creationId xmlns:a16="http://schemas.microsoft.com/office/drawing/2014/main" id="{2608FAAD-3B67-4054-B6D4-2AB1FB78EBA6}"/>
              </a:ext>
            </a:extLst>
          </p:cNvPr>
          <p:cNvSpPr txBox="1"/>
          <p:nvPr/>
        </p:nvSpPr>
        <p:spPr>
          <a:xfrm>
            <a:off x="4150782" y="3297098"/>
            <a:ext cx="236616" cy="230832"/>
          </a:xfrm>
          <a:prstGeom prst="rect">
            <a:avLst/>
          </a:prstGeom>
          <a:noFill/>
        </p:spPr>
        <p:txBody>
          <a:bodyPr wrap="square" rtlCol="0">
            <a:spAutoFit/>
          </a:bodyPr>
          <a:lstStyle/>
          <a:p>
            <a:r>
              <a:rPr lang="en-US" sz="900" dirty="0"/>
              <a:t>2</a:t>
            </a:r>
            <a:endParaRPr lang="id-ID" sz="900" dirty="0"/>
          </a:p>
        </p:txBody>
      </p:sp>
      <p:sp>
        <p:nvSpPr>
          <p:cNvPr id="33" name="Kotak Teks 32">
            <a:extLst>
              <a:ext uri="{FF2B5EF4-FFF2-40B4-BE49-F238E27FC236}">
                <a16:creationId xmlns:a16="http://schemas.microsoft.com/office/drawing/2014/main" id="{65B6B2B2-444A-434C-9000-E62D9278E45B}"/>
              </a:ext>
            </a:extLst>
          </p:cNvPr>
          <p:cNvSpPr txBox="1"/>
          <p:nvPr/>
        </p:nvSpPr>
        <p:spPr>
          <a:xfrm>
            <a:off x="4573388" y="3465894"/>
            <a:ext cx="204201" cy="230832"/>
          </a:xfrm>
          <a:prstGeom prst="rect">
            <a:avLst/>
          </a:prstGeom>
          <a:noFill/>
        </p:spPr>
        <p:txBody>
          <a:bodyPr wrap="square" rtlCol="0">
            <a:spAutoFit/>
          </a:bodyPr>
          <a:lstStyle/>
          <a:p>
            <a:r>
              <a:rPr lang="en-US" sz="900" dirty="0"/>
              <a:t>4</a:t>
            </a:r>
            <a:endParaRPr lang="id-ID" sz="900" dirty="0"/>
          </a:p>
        </p:txBody>
      </p:sp>
      <p:pic>
        <p:nvPicPr>
          <p:cNvPr id="36" name="Gambar 35">
            <a:extLst>
              <a:ext uri="{FF2B5EF4-FFF2-40B4-BE49-F238E27FC236}">
                <a16:creationId xmlns:a16="http://schemas.microsoft.com/office/drawing/2014/main" id="{99D513DC-A957-4C6A-BD76-C23616197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6939" y="4306296"/>
            <a:ext cx="269602" cy="269602"/>
          </a:xfrm>
          <a:prstGeom prst="rect">
            <a:avLst/>
          </a:prstGeom>
        </p:spPr>
      </p:pic>
      <p:sp>
        <p:nvSpPr>
          <p:cNvPr id="37" name="Kotak Teks 36">
            <a:extLst>
              <a:ext uri="{FF2B5EF4-FFF2-40B4-BE49-F238E27FC236}">
                <a16:creationId xmlns:a16="http://schemas.microsoft.com/office/drawing/2014/main" id="{3330322F-88FD-4A46-95D7-742C6A02F005}"/>
              </a:ext>
            </a:extLst>
          </p:cNvPr>
          <p:cNvSpPr txBox="1"/>
          <p:nvPr/>
        </p:nvSpPr>
        <p:spPr>
          <a:xfrm>
            <a:off x="5731760" y="4306296"/>
            <a:ext cx="236616" cy="230832"/>
          </a:xfrm>
          <a:prstGeom prst="rect">
            <a:avLst/>
          </a:prstGeom>
          <a:noFill/>
        </p:spPr>
        <p:txBody>
          <a:bodyPr wrap="square" rtlCol="0">
            <a:spAutoFit/>
          </a:bodyPr>
          <a:lstStyle/>
          <a:p>
            <a:r>
              <a:rPr lang="en-US" sz="900" dirty="0"/>
              <a:t>1</a:t>
            </a:r>
            <a:endParaRPr lang="id-ID" sz="900" dirty="0"/>
          </a:p>
        </p:txBody>
      </p:sp>
      <p:pic>
        <p:nvPicPr>
          <p:cNvPr id="38" name="Gambar 37">
            <a:extLst>
              <a:ext uri="{FF2B5EF4-FFF2-40B4-BE49-F238E27FC236}">
                <a16:creationId xmlns:a16="http://schemas.microsoft.com/office/drawing/2014/main" id="{9644DC9A-DC2A-4E79-8EB2-53A91D97E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0034" y="4095961"/>
            <a:ext cx="269602" cy="269602"/>
          </a:xfrm>
          <a:prstGeom prst="rect">
            <a:avLst/>
          </a:prstGeom>
        </p:spPr>
      </p:pic>
      <p:sp>
        <p:nvSpPr>
          <p:cNvPr id="39" name="Kotak Teks 38">
            <a:extLst>
              <a:ext uri="{FF2B5EF4-FFF2-40B4-BE49-F238E27FC236}">
                <a16:creationId xmlns:a16="http://schemas.microsoft.com/office/drawing/2014/main" id="{C459C414-BEE9-4A66-B475-2B912762521E}"/>
              </a:ext>
            </a:extLst>
          </p:cNvPr>
          <p:cNvSpPr txBox="1"/>
          <p:nvPr/>
        </p:nvSpPr>
        <p:spPr>
          <a:xfrm>
            <a:off x="1941445" y="4077634"/>
            <a:ext cx="236616" cy="230832"/>
          </a:xfrm>
          <a:prstGeom prst="rect">
            <a:avLst/>
          </a:prstGeom>
          <a:noFill/>
        </p:spPr>
        <p:txBody>
          <a:bodyPr wrap="square" rtlCol="0">
            <a:spAutoFit/>
          </a:bodyPr>
          <a:lstStyle/>
          <a:p>
            <a:r>
              <a:rPr lang="en-US" sz="900" dirty="0"/>
              <a:t>9</a:t>
            </a:r>
            <a:endParaRPr lang="id-ID" sz="900" dirty="0"/>
          </a:p>
        </p:txBody>
      </p:sp>
      <p:pic>
        <p:nvPicPr>
          <p:cNvPr id="40" name="Gambar 39">
            <a:extLst>
              <a:ext uri="{FF2B5EF4-FFF2-40B4-BE49-F238E27FC236}">
                <a16:creationId xmlns:a16="http://schemas.microsoft.com/office/drawing/2014/main" id="{95A0E36D-760C-40A3-A9E4-A922C38F83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7480" y="4079117"/>
            <a:ext cx="269602" cy="269602"/>
          </a:xfrm>
          <a:prstGeom prst="rect">
            <a:avLst/>
          </a:prstGeom>
        </p:spPr>
      </p:pic>
      <p:sp>
        <p:nvSpPr>
          <p:cNvPr id="41" name="Kotak Teks 40">
            <a:extLst>
              <a:ext uri="{FF2B5EF4-FFF2-40B4-BE49-F238E27FC236}">
                <a16:creationId xmlns:a16="http://schemas.microsoft.com/office/drawing/2014/main" id="{84A67E7D-DE43-4FCF-9496-6A36FC7AF389}"/>
              </a:ext>
            </a:extLst>
          </p:cNvPr>
          <p:cNvSpPr txBox="1"/>
          <p:nvPr/>
        </p:nvSpPr>
        <p:spPr>
          <a:xfrm>
            <a:off x="5549845" y="4080162"/>
            <a:ext cx="296600" cy="200055"/>
          </a:xfrm>
          <a:prstGeom prst="rect">
            <a:avLst/>
          </a:prstGeom>
          <a:noFill/>
        </p:spPr>
        <p:txBody>
          <a:bodyPr wrap="square" rtlCol="0">
            <a:spAutoFit/>
          </a:bodyPr>
          <a:lstStyle/>
          <a:p>
            <a:r>
              <a:rPr lang="en-US" sz="700" dirty="0"/>
              <a:t>11</a:t>
            </a:r>
            <a:endParaRPr lang="id-ID" sz="700" dirty="0"/>
          </a:p>
        </p:txBody>
      </p:sp>
      <p:pic>
        <p:nvPicPr>
          <p:cNvPr id="42" name="Gambar 41">
            <a:extLst>
              <a:ext uri="{FF2B5EF4-FFF2-40B4-BE49-F238E27FC236}">
                <a16:creationId xmlns:a16="http://schemas.microsoft.com/office/drawing/2014/main" id="{012A1085-6697-46C4-A0ED-9AEDBB1D0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0538" y="3758281"/>
            <a:ext cx="269602" cy="269602"/>
          </a:xfrm>
          <a:prstGeom prst="rect">
            <a:avLst/>
          </a:prstGeom>
        </p:spPr>
      </p:pic>
      <p:sp>
        <p:nvSpPr>
          <p:cNvPr id="43" name="Kotak Teks 42">
            <a:extLst>
              <a:ext uri="{FF2B5EF4-FFF2-40B4-BE49-F238E27FC236}">
                <a16:creationId xmlns:a16="http://schemas.microsoft.com/office/drawing/2014/main" id="{D6BE95BE-6D51-4A37-B774-C083ACE9A0FC}"/>
              </a:ext>
            </a:extLst>
          </p:cNvPr>
          <p:cNvSpPr txBox="1"/>
          <p:nvPr/>
        </p:nvSpPr>
        <p:spPr>
          <a:xfrm>
            <a:off x="4321949" y="3739954"/>
            <a:ext cx="236616" cy="230832"/>
          </a:xfrm>
          <a:prstGeom prst="rect">
            <a:avLst/>
          </a:prstGeom>
          <a:noFill/>
        </p:spPr>
        <p:txBody>
          <a:bodyPr wrap="square" rtlCol="0">
            <a:spAutoFit/>
          </a:bodyPr>
          <a:lstStyle/>
          <a:p>
            <a:r>
              <a:rPr lang="en-US" sz="900" dirty="0"/>
              <a:t>6</a:t>
            </a:r>
            <a:endParaRPr lang="id-ID" sz="900" dirty="0"/>
          </a:p>
        </p:txBody>
      </p:sp>
      <p:pic>
        <p:nvPicPr>
          <p:cNvPr id="44" name="Gambar 43">
            <a:extLst>
              <a:ext uri="{FF2B5EF4-FFF2-40B4-BE49-F238E27FC236}">
                <a16:creationId xmlns:a16="http://schemas.microsoft.com/office/drawing/2014/main" id="{6F1F76D6-8EBC-4851-AE29-1D35D9950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480" y="3668570"/>
            <a:ext cx="269602" cy="269602"/>
          </a:xfrm>
          <a:prstGeom prst="rect">
            <a:avLst/>
          </a:prstGeom>
        </p:spPr>
      </p:pic>
      <p:sp>
        <p:nvSpPr>
          <p:cNvPr id="45" name="Kotak Teks 44">
            <a:extLst>
              <a:ext uri="{FF2B5EF4-FFF2-40B4-BE49-F238E27FC236}">
                <a16:creationId xmlns:a16="http://schemas.microsoft.com/office/drawing/2014/main" id="{8B968838-9764-4565-BE36-5A8594ADC67C}"/>
              </a:ext>
            </a:extLst>
          </p:cNvPr>
          <p:cNvSpPr txBox="1"/>
          <p:nvPr/>
        </p:nvSpPr>
        <p:spPr>
          <a:xfrm>
            <a:off x="5953400" y="3648571"/>
            <a:ext cx="236616" cy="230832"/>
          </a:xfrm>
          <a:prstGeom prst="rect">
            <a:avLst/>
          </a:prstGeom>
          <a:noFill/>
        </p:spPr>
        <p:txBody>
          <a:bodyPr wrap="square" rtlCol="0">
            <a:spAutoFit/>
          </a:bodyPr>
          <a:lstStyle/>
          <a:p>
            <a:r>
              <a:rPr lang="en-US" sz="900" dirty="0"/>
              <a:t>7</a:t>
            </a:r>
            <a:endParaRPr lang="id-ID" sz="900" dirty="0"/>
          </a:p>
        </p:txBody>
      </p:sp>
      <p:pic>
        <p:nvPicPr>
          <p:cNvPr id="48" name="Gambar 47">
            <a:extLst>
              <a:ext uri="{FF2B5EF4-FFF2-40B4-BE49-F238E27FC236}">
                <a16:creationId xmlns:a16="http://schemas.microsoft.com/office/drawing/2014/main" id="{C542978F-E61A-481E-9ABF-C4439905E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63" y="3104072"/>
            <a:ext cx="269602" cy="269602"/>
          </a:xfrm>
          <a:prstGeom prst="rect">
            <a:avLst/>
          </a:prstGeom>
        </p:spPr>
      </p:pic>
      <p:sp>
        <p:nvSpPr>
          <p:cNvPr id="49" name="Kotak Teks 48">
            <a:extLst>
              <a:ext uri="{FF2B5EF4-FFF2-40B4-BE49-F238E27FC236}">
                <a16:creationId xmlns:a16="http://schemas.microsoft.com/office/drawing/2014/main" id="{AACFC604-B033-4C52-A1E0-5DFD056B5AB2}"/>
              </a:ext>
            </a:extLst>
          </p:cNvPr>
          <p:cNvSpPr txBox="1"/>
          <p:nvPr/>
        </p:nvSpPr>
        <p:spPr>
          <a:xfrm>
            <a:off x="4980854" y="3098322"/>
            <a:ext cx="381192" cy="200055"/>
          </a:xfrm>
          <a:prstGeom prst="rect">
            <a:avLst/>
          </a:prstGeom>
          <a:noFill/>
        </p:spPr>
        <p:txBody>
          <a:bodyPr wrap="square" rtlCol="0">
            <a:spAutoFit/>
          </a:bodyPr>
          <a:lstStyle/>
          <a:p>
            <a:r>
              <a:rPr lang="en-US" sz="700" dirty="0"/>
              <a:t>5</a:t>
            </a:r>
            <a:endParaRPr lang="id-ID" sz="700" dirty="0"/>
          </a:p>
        </p:txBody>
      </p:sp>
      <p:pic>
        <p:nvPicPr>
          <p:cNvPr id="52" name="Gambar 51">
            <a:extLst>
              <a:ext uri="{FF2B5EF4-FFF2-40B4-BE49-F238E27FC236}">
                <a16:creationId xmlns:a16="http://schemas.microsoft.com/office/drawing/2014/main" id="{67D69D90-46C4-448A-9E93-98908C479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9063" y="4631409"/>
            <a:ext cx="269602" cy="269602"/>
          </a:xfrm>
          <a:prstGeom prst="rect">
            <a:avLst/>
          </a:prstGeom>
        </p:spPr>
      </p:pic>
      <p:sp>
        <p:nvSpPr>
          <p:cNvPr id="53" name="Kotak Teks 52">
            <a:extLst>
              <a:ext uri="{FF2B5EF4-FFF2-40B4-BE49-F238E27FC236}">
                <a16:creationId xmlns:a16="http://schemas.microsoft.com/office/drawing/2014/main" id="{2EAD6AA5-2846-4874-A5BE-43C2FE65087B}"/>
              </a:ext>
            </a:extLst>
          </p:cNvPr>
          <p:cNvSpPr txBox="1"/>
          <p:nvPr/>
        </p:nvSpPr>
        <p:spPr>
          <a:xfrm>
            <a:off x="2431080" y="4624380"/>
            <a:ext cx="381192" cy="200055"/>
          </a:xfrm>
          <a:prstGeom prst="rect">
            <a:avLst/>
          </a:prstGeom>
          <a:noFill/>
        </p:spPr>
        <p:txBody>
          <a:bodyPr wrap="square" rtlCol="0">
            <a:spAutoFit/>
          </a:bodyPr>
          <a:lstStyle/>
          <a:p>
            <a:r>
              <a:rPr lang="en-US" sz="700" dirty="0"/>
              <a:t>10</a:t>
            </a:r>
            <a:endParaRPr lang="id-ID" sz="700" dirty="0"/>
          </a:p>
        </p:txBody>
      </p:sp>
      <p:pic>
        <p:nvPicPr>
          <p:cNvPr id="58" name="Gambar 57">
            <a:extLst>
              <a:ext uri="{FF2B5EF4-FFF2-40B4-BE49-F238E27FC236}">
                <a16:creationId xmlns:a16="http://schemas.microsoft.com/office/drawing/2014/main" id="{229AADA5-9D51-45C1-B307-CF24A8E5B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099" y="2890416"/>
            <a:ext cx="269602" cy="269602"/>
          </a:xfrm>
          <a:prstGeom prst="rect">
            <a:avLst/>
          </a:prstGeom>
        </p:spPr>
      </p:pic>
      <p:sp>
        <p:nvSpPr>
          <p:cNvPr id="59" name="Kotak Teks 58">
            <a:extLst>
              <a:ext uri="{FF2B5EF4-FFF2-40B4-BE49-F238E27FC236}">
                <a16:creationId xmlns:a16="http://schemas.microsoft.com/office/drawing/2014/main" id="{1D14188C-43B7-4361-82EC-2B94C543C17C}"/>
              </a:ext>
            </a:extLst>
          </p:cNvPr>
          <p:cNvSpPr txBox="1"/>
          <p:nvPr/>
        </p:nvSpPr>
        <p:spPr>
          <a:xfrm>
            <a:off x="3458262" y="2882554"/>
            <a:ext cx="381192" cy="200055"/>
          </a:xfrm>
          <a:prstGeom prst="rect">
            <a:avLst/>
          </a:prstGeom>
          <a:noFill/>
        </p:spPr>
        <p:txBody>
          <a:bodyPr wrap="square" rtlCol="0">
            <a:spAutoFit/>
          </a:bodyPr>
          <a:lstStyle/>
          <a:p>
            <a:r>
              <a:rPr lang="en-US" sz="700" dirty="0"/>
              <a:t>8</a:t>
            </a:r>
            <a:endParaRPr lang="id-ID" sz="700" dirty="0"/>
          </a:p>
        </p:txBody>
      </p:sp>
      <p:pic>
        <p:nvPicPr>
          <p:cNvPr id="64" name="Gambar 63">
            <a:extLst>
              <a:ext uri="{FF2B5EF4-FFF2-40B4-BE49-F238E27FC236}">
                <a16:creationId xmlns:a16="http://schemas.microsoft.com/office/drawing/2014/main" id="{9A6DA90A-62A6-4AF3-BC3D-1E8232D53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766" y="3517535"/>
            <a:ext cx="269602" cy="269602"/>
          </a:xfrm>
          <a:prstGeom prst="rect">
            <a:avLst/>
          </a:prstGeom>
        </p:spPr>
      </p:pic>
      <p:sp>
        <p:nvSpPr>
          <p:cNvPr id="65" name="Kotak Teks 64">
            <a:extLst>
              <a:ext uri="{FF2B5EF4-FFF2-40B4-BE49-F238E27FC236}">
                <a16:creationId xmlns:a16="http://schemas.microsoft.com/office/drawing/2014/main" id="{EBC13825-7104-4011-A35C-E8B218E3DA3B}"/>
              </a:ext>
            </a:extLst>
          </p:cNvPr>
          <p:cNvSpPr txBox="1"/>
          <p:nvPr/>
        </p:nvSpPr>
        <p:spPr>
          <a:xfrm>
            <a:off x="4961805" y="3517535"/>
            <a:ext cx="287853" cy="200055"/>
          </a:xfrm>
          <a:prstGeom prst="rect">
            <a:avLst/>
          </a:prstGeom>
          <a:noFill/>
        </p:spPr>
        <p:txBody>
          <a:bodyPr wrap="square" rtlCol="0">
            <a:spAutoFit/>
          </a:bodyPr>
          <a:lstStyle/>
          <a:p>
            <a:r>
              <a:rPr lang="en-US" sz="700" dirty="0"/>
              <a:t>7</a:t>
            </a:r>
            <a:endParaRPr lang="id-ID" sz="700" dirty="0"/>
          </a:p>
        </p:txBody>
      </p:sp>
      <p:pic>
        <p:nvPicPr>
          <p:cNvPr id="66" name="Gambar 65">
            <a:extLst>
              <a:ext uri="{FF2B5EF4-FFF2-40B4-BE49-F238E27FC236}">
                <a16:creationId xmlns:a16="http://schemas.microsoft.com/office/drawing/2014/main" id="{031364F1-FFCF-4F29-B5C1-0B6C91E77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4873" y="3360183"/>
            <a:ext cx="269602" cy="269602"/>
          </a:xfrm>
          <a:prstGeom prst="rect">
            <a:avLst/>
          </a:prstGeom>
        </p:spPr>
      </p:pic>
      <p:sp>
        <p:nvSpPr>
          <p:cNvPr id="67" name="Kotak Teks 66">
            <a:extLst>
              <a:ext uri="{FF2B5EF4-FFF2-40B4-BE49-F238E27FC236}">
                <a16:creationId xmlns:a16="http://schemas.microsoft.com/office/drawing/2014/main" id="{271D2B00-C3FF-4BFE-BFED-D5139930C799}"/>
              </a:ext>
            </a:extLst>
          </p:cNvPr>
          <p:cNvSpPr txBox="1"/>
          <p:nvPr/>
        </p:nvSpPr>
        <p:spPr>
          <a:xfrm>
            <a:off x="5824873" y="3360183"/>
            <a:ext cx="381192" cy="200055"/>
          </a:xfrm>
          <a:prstGeom prst="rect">
            <a:avLst/>
          </a:prstGeom>
          <a:noFill/>
        </p:spPr>
        <p:txBody>
          <a:bodyPr wrap="square" rtlCol="0">
            <a:spAutoFit/>
          </a:bodyPr>
          <a:lstStyle/>
          <a:p>
            <a:r>
              <a:rPr lang="en-US" sz="700" dirty="0"/>
              <a:t>13</a:t>
            </a:r>
            <a:endParaRPr lang="id-ID" sz="700" dirty="0"/>
          </a:p>
        </p:txBody>
      </p:sp>
      <p:pic>
        <p:nvPicPr>
          <p:cNvPr id="68" name="Gambar 67">
            <a:extLst>
              <a:ext uri="{FF2B5EF4-FFF2-40B4-BE49-F238E27FC236}">
                <a16:creationId xmlns:a16="http://schemas.microsoft.com/office/drawing/2014/main" id="{E55072BB-2576-4691-98E2-DAE7824EA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656" y="2986513"/>
            <a:ext cx="269602" cy="269602"/>
          </a:xfrm>
          <a:prstGeom prst="rect">
            <a:avLst/>
          </a:prstGeom>
        </p:spPr>
      </p:pic>
      <p:sp>
        <p:nvSpPr>
          <p:cNvPr id="69" name="Kotak Teks 68">
            <a:extLst>
              <a:ext uri="{FF2B5EF4-FFF2-40B4-BE49-F238E27FC236}">
                <a16:creationId xmlns:a16="http://schemas.microsoft.com/office/drawing/2014/main" id="{9881EB35-51BF-488E-A158-3E57C7CFC8D5}"/>
              </a:ext>
            </a:extLst>
          </p:cNvPr>
          <p:cNvSpPr txBox="1"/>
          <p:nvPr/>
        </p:nvSpPr>
        <p:spPr>
          <a:xfrm>
            <a:off x="3672622" y="2976367"/>
            <a:ext cx="330329" cy="200055"/>
          </a:xfrm>
          <a:prstGeom prst="rect">
            <a:avLst/>
          </a:prstGeom>
          <a:noFill/>
        </p:spPr>
        <p:txBody>
          <a:bodyPr wrap="square" rtlCol="0">
            <a:spAutoFit/>
          </a:bodyPr>
          <a:lstStyle/>
          <a:p>
            <a:r>
              <a:rPr lang="en-US" sz="700" dirty="0"/>
              <a:t>2</a:t>
            </a:r>
            <a:endParaRPr lang="id-ID" sz="700" dirty="0"/>
          </a:p>
        </p:txBody>
      </p:sp>
      <p:cxnSp>
        <p:nvCxnSpPr>
          <p:cNvPr id="72" name="Konektor Lurus 71">
            <a:extLst>
              <a:ext uri="{FF2B5EF4-FFF2-40B4-BE49-F238E27FC236}">
                <a16:creationId xmlns:a16="http://schemas.microsoft.com/office/drawing/2014/main" id="{1C4FEFA5-DB7F-4BB2-B29B-9A21EBC42FD8}"/>
              </a:ext>
            </a:extLst>
          </p:cNvPr>
          <p:cNvCxnSpPr>
            <a:cxnSpLocks/>
          </p:cNvCxnSpPr>
          <p:nvPr/>
        </p:nvCxnSpPr>
        <p:spPr>
          <a:xfrm flipH="1">
            <a:off x="7710144" y="1082844"/>
            <a:ext cx="433" cy="521427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07DEBBBC-B1CC-4EAE-A12D-A17D15668D70}"/>
              </a:ext>
            </a:extLst>
          </p:cNvPr>
          <p:cNvSpPr/>
          <p:nvPr/>
        </p:nvSpPr>
        <p:spPr>
          <a:xfrm>
            <a:off x="7534292" y="1172071"/>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4</a:t>
            </a:r>
            <a:endParaRPr lang="id-ID" sz="1400" b="1" dirty="0">
              <a:solidFill>
                <a:srgbClr val="003402"/>
              </a:solidFill>
            </a:endParaRPr>
          </a:p>
        </p:txBody>
      </p:sp>
      <p:sp>
        <p:nvSpPr>
          <p:cNvPr id="74" name="Kotak Teks 73">
            <a:extLst>
              <a:ext uri="{FF2B5EF4-FFF2-40B4-BE49-F238E27FC236}">
                <a16:creationId xmlns:a16="http://schemas.microsoft.com/office/drawing/2014/main" id="{D05279CF-7CD3-41F0-8D02-848984057479}"/>
              </a:ext>
            </a:extLst>
          </p:cNvPr>
          <p:cNvSpPr txBox="1"/>
          <p:nvPr/>
        </p:nvSpPr>
        <p:spPr>
          <a:xfrm>
            <a:off x="7865606" y="1300104"/>
            <a:ext cx="196666" cy="243867"/>
          </a:xfrm>
          <a:prstGeom prst="rect">
            <a:avLst/>
          </a:prstGeom>
          <a:noFill/>
        </p:spPr>
        <p:txBody>
          <a:bodyPr wrap="square" rtlCol="0">
            <a:spAutoFit/>
          </a:bodyPr>
          <a:lstStyle/>
          <a:p>
            <a:endParaRPr lang="id-ID" sz="1100" dirty="0"/>
          </a:p>
        </p:txBody>
      </p:sp>
      <p:sp>
        <p:nvSpPr>
          <p:cNvPr id="75" name="Kotak Teks 74">
            <a:extLst>
              <a:ext uri="{FF2B5EF4-FFF2-40B4-BE49-F238E27FC236}">
                <a16:creationId xmlns:a16="http://schemas.microsoft.com/office/drawing/2014/main" id="{61F143AD-ADC1-4974-9F67-E8C236D2E1A6}"/>
              </a:ext>
            </a:extLst>
          </p:cNvPr>
          <p:cNvSpPr txBox="1"/>
          <p:nvPr/>
        </p:nvSpPr>
        <p:spPr>
          <a:xfrm>
            <a:off x="7734743" y="1430909"/>
            <a:ext cx="48673" cy="344284"/>
          </a:xfrm>
          <a:prstGeom prst="rect">
            <a:avLst/>
          </a:prstGeom>
          <a:noFill/>
        </p:spPr>
        <p:txBody>
          <a:bodyPr wrap="square" rtlCol="0">
            <a:spAutoFit/>
          </a:bodyPr>
          <a:lstStyle/>
          <a:p>
            <a:endParaRPr lang="id-ID" dirty="0"/>
          </a:p>
        </p:txBody>
      </p:sp>
      <p:sp>
        <p:nvSpPr>
          <p:cNvPr id="76" name="Oval 75">
            <a:extLst>
              <a:ext uri="{FF2B5EF4-FFF2-40B4-BE49-F238E27FC236}">
                <a16:creationId xmlns:a16="http://schemas.microsoft.com/office/drawing/2014/main" id="{169C1873-9711-4A80-837E-27AD4B99784F}"/>
              </a:ext>
            </a:extLst>
          </p:cNvPr>
          <p:cNvSpPr/>
          <p:nvPr/>
        </p:nvSpPr>
        <p:spPr>
          <a:xfrm>
            <a:off x="7549598" y="1779607"/>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5</a:t>
            </a:r>
            <a:endParaRPr lang="id-ID" sz="1400" b="1" dirty="0">
              <a:solidFill>
                <a:srgbClr val="003402"/>
              </a:solidFill>
            </a:endParaRPr>
          </a:p>
        </p:txBody>
      </p:sp>
      <p:sp>
        <p:nvSpPr>
          <p:cNvPr id="77" name="Oval 76">
            <a:extLst>
              <a:ext uri="{FF2B5EF4-FFF2-40B4-BE49-F238E27FC236}">
                <a16:creationId xmlns:a16="http://schemas.microsoft.com/office/drawing/2014/main" id="{4D42A976-EEFB-42EA-8E3A-B085E6FA1609}"/>
              </a:ext>
            </a:extLst>
          </p:cNvPr>
          <p:cNvSpPr/>
          <p:nvPr/>
        </p:nvSpPr>
        <p:spPr>
          <a:xfrm>
            <a:off x="7532036" y="2249013"/>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6</a:t>
            </a:r>
            <a:endParaRPr lang="id-ID" sz="1400" b="1" dirty="0">
              <a:solidFill>
                <a:srgbClr val="003402"/>
              </a:solidFill>
            </a:endParaRPr>
          </a:p>
        </p:txBody>
      </p:sp>
      <p:sp>
        <p:nvSpPr>
          <p:cNvPr id="78" name="Kotak Teks 77">
            <a:extLst>
              <a:ext uri="{FF2B5EF4-FFF2-40B4-BE49-F238E27FC236}">
                <a16:creationId xmlns:a16="http://schemas.microsoft.com/office/drawing/2014/main" id="{B842386B-89A3-402F-AE02-998EEBBFF05E}"/>
              </a:ext>
            </a:extLst>
          </p:cNvPr>
          <p:cNvSpPr txBox="1"/>
          <p:nvPr/>
        </p:nvSpPr>
        <p:spPr>
          <a:xfrm>
            <a:off x="7680232" y="2854066"/>
            <a:ext cx="48673" cy="344284"/>
          </a:xfrm>
          <a:prstGeom prst="rect">
            <a:avLst/>
          </a:prstGeom>
          <a:noFill/>
        </p:spPr>
        <p:txBody>
          <a:bodyPr wrap="square" rtlCol="0">
            <a:spAutoFit/>
          </a:bodyPr>
          <a:lstStyle/>
          <a:p>
            <a:endParaRPr lang="id-ID" dirty="0"/>
          </a:p>
        </p:txBody>
      </p:sp>
      <p:sp>
        <p:nvSpPr>
          <p:cNvPr id="79" name="Oval 78">
            <a:extLst>
              <a:ext uri="{FF2B5EF4-FFF2-40B4-BE49-F238E27FC236}">
                <a16:creationId xmlns:a16="http://schemas.microsoft.com/office/drawing/2014/main" id="{E411744F-FCB8-4C2B-A611-9C80C59AC438}"/>
              </a:ext>
            </a:extLst>
          </p:cNvPr>
          <p:cNvSpPr/>
          <p:nvPr/>
        </p:nvSpPr>
        <p:spPr>
          <a:xfrm>
            <a:off x="7549597" y="2748657"/>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7</a:t>
            </a:r>
            <a:endParaRPr lang="id-ID" sz="1400" b="1" dirty="0">
              <a:solidFill>
                <a:srgbClr val="003402"/>
              </a:solidFill>
            </a:endParaRPr>
          </a:p>
        </p:txBody>
      </p:sp>
      <p:sp>
        <p:nvSpPr>
          <p:cNvPr id="80" name="Oval 79">
            <a:extLst>
              <a:ext uri="{FF2B5EF4-FFF2-40B4-BE49-F238E27FC236}">
                <a16:creationId xmlns:a16="http://schemas.microsoft.com/office/drawing/2014/main" id="{76E2625C-E8BF-4F96-9F65-8B789C22B658}"/>
              </a:ext>
            </a:extLst>
          </p:cNvPr>
          <p:cNvSpPr/>
          <p:nvPr/>
        </p:nvSpPr>
        <p:spPr>
          <a:xfrm>
            <a:off x="7542141" y="3202458"/>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8</a:t>
            </a:r>
            <a:endParaRPr lang="id-ID" sz="1400" b="1" dirty="0">
              <a:solidFill>
                <a:srgbClr val="003402"/>
              </a:solidFill>
            </a:endParaRPr>
          </a:p>
        </p:txBody>
      </p:sp>
      <p:sp>
        <p:nvSpPr>
          <p:cNvPr id="81" name="Kotak Teks 80">
            <a:extLst>
              <a:ext uri="{FF2B5EF4-FFF2-40B4-BE49-F238E27FC236}">
                <a16:creationId xmlns:a16="http://schemas.microsoft.com/office/drawing/2014/main" id="{D378E169-145F-4DEC-A32B-023244882B12}"/>
              </a:ext>
            </a:extLst>
          </p:cNvPr>
          <p:cNvSpPr txBox="1"/>
          <p:nvPr/>
        </p:nvSpPr>
        <p:spPr>
          <a:xfrm>
            <a:off x="7693040" y="4067849"/>
            <a:ext cx="48673" cy="344284"/>
          </a:xfrm>
          <a:prstGeom prst="rect">
            <a:avLst/>
          </a:prstGeom>
          <a:noFill/>
        </p:spPr>
        <p:txBody>
          <a:bodyPr wrap="square" rtlCol="0">
            <a:spAutoFit/>
          </a:bodyPr>
          <a:lstStyle/>
          <a:p>
            <a:endParaRPr lang="id-ID" dirty="0"/>
          </a:p>
        </p:txBody>
      </p:sp>
      <p:sp>
        <p:nvSpPr>
          <p:cNvPr id="82" name="Oval 81">
            <a:extLst>
              <a:ext uri="{FF2B5EF4-FFF2-40B4-BE49-F238E27FC236}">
                <a16:creationId xmlns:a16="http://schemas.microsoft.com/office/drawing/2014/main" id="{6931CB03-9BB6-418A-BE9A-0BA6C6D8FF0A}"/>
              </a:ext>
            </a:extLst>
          </p:cNvPr>
          <p:cNvSpPr/>
          <p:nvPr/>
        </p:nvSpPr>
        <p:spPr>
          <a:xfrm>
            <a:off x="7529286" y="3648943"/>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9</a:t>
            </a:r>
            <a:endParaRPr lang="id-ID" sz="1400" b="1" dirty="0">
              <a:solidFill>
                <a:srgbClr val="003402"/>
              </a:solidFill>
            </a:endParaRPr>
          </a:p>
        </p:txBody>
      </p:sp>
      <p:sp>
        <p:nvSpPr>
          <p:cNvPr id="83" name="Oval 82">
            <a:extLst>
              <a:ext uri="{FF2B5EF4-FFF2-40B4-BE49-F238E27FC236}">
                <a16:creationId xmlns:a16="http://schemas.microsoft.com/office/drawing/2014/main" id="{598208F0-E623-4C74-B2B4-CDE40B54F2C0}"/>
              </a:ext>
            </a:extLst>
          </p:cNvPr>
          <p:cNvSpPr/>
          <p:nvPr/>
        </p:nvSpPr>
        <p:spPr>
          <a:xfrm>
            <a:off x="7556553" y="4302096"/>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sz="1400" b="1" dirty="0">
              <a:solidFill>
                <a:srgbClr val="003402"/>
              </a:solidFill>
            </a:endParaRPr>
          </a:p>
        </p:txBody>
      </p:sp>
      <p:sp>
        <p:nvSpPr>
          <p:cNvPr id="84" name="Kotak Teks 83">
            <a:extLst>
              <a:ext uri="{FF2B5EF4-FFF2-40B4-BE49-F238E27FC236}">
                <a16:creationId xmlns:a16="http://schemas.microsoft.com/office/drawing/2014/main" id="{F4C10836-8DED-4DF7-958B-D9D54A5E02C2}"/>
              </a:ext>
            </a:extLst>
          </p:cNvPr>
          <p:cNvSpPr txBox="1"/>
          <p:nvPr/>
        </p:nvSpPr>
        <p:spPr>
          <a:xfrm>
            <a:off x="7708346" y="5398053"/>
            <a:ext cx="48673" cy="344284"/>
          </a:xfrm>
          <a:prstGeom prst="rect">
            <a:avLst/>
          </a:prstGeom>
          <a:noFill/>
        </p:spPr>
        <p:txBody>
          <a:bodyPr wrap="square" rtlCol="0">
            <a:spAutoFit/>
          </a:bodyPr>
          <a:lstStyle/>
          <a:p>
            <a:endParaRPr lang="id-ID" dirty="0"/>
          </a:p>
        </p:txBody>
      </p:sp>
      <p:sp>
        <p:nvSpPr>
          <p:cNvPr id="86" name="Oval 85">
            <a:extLst>
              <a:ext uri="{FF2B5EF4-FFF2-40B4-BE49-F238E27FC236}">
                <a16:creationId xmlns:a16="http://schemas.microsoft.com/office/drawing/2014/main" id="{5E6DEF0F-7B20-44FB-83CE-0EC6D7247770}"/>
              </a:ext>
            </a:extLst>
          </p:cNvPr>
          <p:cNvSpPr/>
          <p:nvPr/>
        </p:nvSpPr>
        <p:spPr>
          <a:xfrm>
            <a:off x="7556553" y="4831942"/>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sz="1400" b="1" dirty="0">
              <a:solidFill>
                <a:srgbClr val="003402"/>
              </a:solidFill>
            </a:endParaRPr>
          </a:p>
        </p:txBody>
      </p:sp>
      <p:sp>
        <p:nvSpPr>
          <p:cNvPr id="87" name="Kotak Teks 86">
            <a:extLst>
              <a:ext uri="{FF2B5EF4-FFF2-40B4-BE49-F238E27FC236}">
                <a16:creationId xmlns:a16="http://schemas.microsoft.com/office/drawing/2014/main" id="{7B89E029-43B3-4741-A47E-1CCF35E2F794}"/>
              </a:ext>
            </a:extLst>
          </p:cNvPr>
          <p:cNvSpPr txBox="1"/>
          <p:nvPr/>
        </p:nvSpPr>
        <p:spPr>
          <a:xfrm>
            <a:off x="7676957" y="5975719"/>
            <a:ext cx="48673" cy="344284"/>
          </a:xfrm>
          <a:prstGeom prst="rect">
            <a:avLst/>
          </a:prstGeom>
          <a:noFill/>
        </p:spPr>
        <p:txBody>
          <a:bodyPr wrap="square" rtlCol="0">
            <a:spAutoFit/>
          </a:bodyPr>
          <a:lstStyle/>
          <a:p>
            <a:endParaRPr lang="id-ID" dirty="0"/>
          </a:p>
        </p:txBody>
      </p:sp>
      <p:cxnSp>
        <p:nvCxnSpPr>
          <p:cNvPr id="88" name="Konektor Lurus 87">
            <a:extLst>
              <a:ext uri="{FF2B5EF4-FFF2-40B4-BE49-F238E27FC236}">
                <a16:creationId xmlns:a16="http://schemas.microsoft.com/office/drawing/2014/main" id="{C736EF4D-6912-4A45-B33F-BC7278980319}"/>
              </a:ext>
            </a:extLst>
          </p:cNvPr>
          <p:cNvCxnSpPr>
            <a:cxnSpLocks/>
          </p:cNvCxnSpPr>
          <p:nvPr/>
        </p:nvCxnSpPr>
        <p:spPr>
          <a:xfrm>
            <a:off x="4391445" y="5189037"/>
            <a:ext cx="4741" cy="119384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A5118763-D261-4202-87CC-9275262879EE}"/>
              </a:ext>
            </a:extLst>
          </p:cNvPr>
          <p:cNvSpPr/>
          <p:nvPr/>
        </p:nvSpPr>
        <p:spPr>
          <a:xfrm>
            <a:off x="4252006" y="5346288"/>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2</a:t>
            </a:r>
            <a:endParaRPr lang="id-ID" sz="1400" b="1" dirty="0">
              <a:solidFill>
                <a:srgbClr val="003402"/>
              </a:solidFill>
            </a:endParaRPr>
          </a:p>
        </p:txBody>
      </p:sp>
      <p:sp>
        <p:nvSpPr>
          <p:cNvPr id="90" name="Kotak Teks 89">
            <a:extLst>
              <a:ext uri="{FF2B5EF4-FFF2-40B4-BE49-F238E27FC236}">
                <a16:creationId xmlns:a16="http://schemas.microsoft.com/office/drawing/2014/main" id="{9656EC01-2686-4C4E-AA0F-05CC8CC101BD}"/>
              </a:ext>
            </a:extLst>
          </p:cNvPr>
          <p:cNvSpPr txBox="1"/>
          <p:nvPr/>
        </p:nvSpPr>
        <p:spPr>
          <a:xfrm>
            <a:off x="-701038" y="768398"/>
            <a:ext cx="196666" cy="243867"/>
          </a:xfrm>
          <a:prstGeom prst="rect">
            <a:avLst/>
          </a:prstGeom>
          <a:noFill/>
        </p:spPr>
        <p:txBody>
          <a:bodyPr wrap="square" rtlCol="0">
            <a:spAutoFit/>
          </a:bodyPr>
          <a:lstStyle/>
          <a:p>
            <a:endParaRPr lang="id-ID" sz="1100" dirty="0"/>
          </a:p>
        </p:txBody>
      </p:sp>
      <p:sp>
        <p:nvSpPr>
          <p:cNvPr id="91" name="Kotak Teks 90">
            <a:extLst>
              <a:ext uri="{FF2B5EF4-FFF2-40B4-BE49-F238E27FC236}">
                <a16:creationId xmlns:a16="http://schemas.microsoft.com/office/drawing/2014/main" id="{E2A4A1D5-70CA-49CA-930A-1CFAE6CB26A3}"/>
              </a:ext>
            </a:extLst>
          </p:cNvPr>
          <p:cNvSpPr txBox="1"/>
          <p:nvPr/>
        </p:nvSpPr>
        <p:spPr>
          <a:xfrm>
            <a:off x="4415610" y="5537102"/>
            <a:ext cx="48673" cy="344284"/>
          </a:xfrm>
          <a:prstGeom prst="rect">
            <a:avLst/>
          </a:prstGeom>
          <a:noFill/>
        </p:spPr>
        <p:txBody>
          <a:bodyPr wrap="square" rtlCol="0">
            <a:spAutoFit/>
          </a:bodyPr>
          <a:lstStyle/>
          <a:p>
            <a:endParaRPr lang="id-ID" dirty="0"/>
          </a:p>
        </p:txBody>
      </p:sp>
      <p:sp>
        <p:nvSpPr>
          <p:cNvPr id="92" name="Oval 91">
            <a:extLst>
              <a:ext uri="{FF2B5EF4-FFF2-40B4-BE49-F238E27FC236}">
                <a16:creationId xmlns:a16="http://schemas.microsoft.com/office/drawing/2014/main" id="{0CC9FE9E-636D-4B2B-8086-3D701323DBF7}"/>
              </a:ext>
            </a:extLst>
          </p:cNvPr>
          <p:cNvSpPr/>
          <p:nvPr/>
        </p:nvSpPr>
        <p:spPr>
          <a:xfrm>
            <a:off x="4248446" y="5848595"/>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3</a:t>
            </a:r>
            <a:endParaRPr lang="id-ID" sz="1400" b="1" dirty="0">
              <a:solidFill>
                <a:srgbClr val="003402"/>
              </a:solidFill>
            </a:endParaRPr>
          </a:p>
        </p:txBody>
      </p:sp>
      <p:cxnSp>
        <p:nvCxnSpPr>
          <p:cNvPr id="104" name="Konektor Lurus 103">
            <a:extLst>
              <a:ext uri="{FF2B5EF4-FFF2-40B4-BE49-F238E27FC236}">
                <a16:creationId xmlns:a16="http://schemas.microsoft.com/office/drawing/2014/main" id="{78DF4D79-1954-4BFB-894B-2C66458B3B0D}"/>
              </a:ext>
            </a:extLst>
          </p:cNvPr>
          <p:cNvCxnSpPr>
            <a:cxnSpLocks/>
          </p:cNvCxnSpPr>
          <p:nvPr/>
        </p:nvCxnSpPr>
        <p:spPr>
          <a:xfrm>
            <a:off x="208976" y="5627654"/>
            <a:ext cx="0" cy="61329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E865F7AC-50B9-4554-AC54-472E03E127EF}"/>
              </a:ext>
            </a:extLst>
          </p:cNvPr>
          <p:cNvSpPr/>
          <p:nvPr/>
        </p:nvSpPr>
        <p:spPr>
          <a:xfrm>
            <a:off x="28835" y="5680065"/>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rgbClr val="003402"/>
                </a:solidFill>
              </a:rPr>
              <a:t>1</a:t>
            </a:r>
            <a:endParaRPr lang="id-ID" sz="1400" b="1" dirty="0">
              <a:solidFill>
                <a:srgbClr val="003402"/>
              </a:solidFill>
            </a:endParaRPr>
          </a:p>
        </p:txBody>
      </p:sp>
      <p:sp>
        <p:nvSpPr>
          <p:cNvPr id="106" name="Kotak Teks 105">
            <a:extLst>
              <a:ext uri="{FF2B5EF4-FFF2-40B4-BE49-F238E27FC236}">
                <a16:creationId xmlns:a16="http://schemas.microsoft.com/office/drawing/2014/main" id="{80959B71-9F73-4E8F-8D9E-F06ADCD0D6BB}"/>
              </a:ext>
            </a:extLst>
          </p:cNvPr>
          <p:cNvSpPr txBox="1"/>
          <p:nvPr/>
        </p:nvSpPr>
        <p:spPr>
          <a:xfrm>
            <a:off x="233141" y="5975719"/>
            <a:ext cx="48673" cy="344284"/>
          </a:xfrm>
          <a:prstGeom prst="rect">
            <a:avLst/>
          </a:prstGeom>
          <a:noFill/>
        </p:spPr>
        <p:txBody>
          <a:bodyPr wrap="square" rtlCol="0">
            <a:spAutoFit/>
          </a:bodyPr>
          <a:lstStyle/>
          <a:p>
            <a:endParaRPr lang="id-ID" dirty="0"/>
          </a:p>
        </p:txBody>
      </p:sp>
      <p:sp>
        <p:nvSpPr>
          <p:cNvPr id="113" name="Oval 112">
            <a:extLst>
              <a:ext uri="{FF2B5EF4-FFF2-40B4-BE49-F238E27FC236}">
                <a16:creationId xmlns:a16="http://schemas.microsoft.com/office/drawing/2014/main" id="{15E7D464-F07E-4366-98F4-75521C18A4EC}"/>
              </a:ext>
            </a:extLst>
          </p:cNvPr>
          <p:cNvSpPr/>
          <p:nvPr/>
        </p:nvSpPr>
        <p:spPr>
          <a:xfrm>
            <a:off x="7560036" y="5243392"/>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sz="1400" b="1" dirty="0">
              <a:solidFill>
                <a:srgbClr val="003402"/>
              </a:solidFill>
            </a:endParaRPr>
          </a:p>
        </p:txBody>
      </p:sp>
      <p:sp>
        <p:nvSpPr>
          <p:cNvPr id="114" name="Oval 113">
            <a:extLst>
              <a:ext uri="{FF2B5EF4-FFF2-40B4-BE49-F238E27FC236}">
                <a16:creationId xmlns:a16="http://schemas.microsoft.com/office/drawing/2014/main" id="{CF59AFB3-F60B-427F-AEB8-8E83525B3F44}"/>
              </a:ext>
            </a:extLst>
          </p:cNvPr>
          <p:cNvSpPr/>
          <p:nvPr/>
        </p:nvSpPr>
        <p:spPr>
          <a:xfrm>
            <a:off x="7549596" y="5757997"/>
            <a:ext cx="317495" cy="278001"/>
          </a:xfrm>
          <a:prstGeom prst="ellipse">
            <a:avLst/>
          </a:prstGeom>
          <a:solidFill>
            <a:srgbClr val="FFFF0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sz="1400" b="1" dirty="0">
              <a:solidFill>
                <a:srgbClr val="003402"/>
              </a:solidFill>
            </a:endParaRPr>
          </a:p>
        </p:txBody>
      </p:sp>
      <p:sp>
        <p:nvSpPr>
          <p:cNvPr id="115" name="Kotak Teks 114">
            <a:extLst>
              <a:ext uri="{FF2B5EF4-FFF2-40B4-BE49-F238E27FC236}">
                <a16:creationId xmlns:a16="http://schemas.microsoft.com/office/drawing/2014/main" id="{D44B4A78-82AA-455B-9FA8-47C0C9F91BC6}"/>
              </a:ext>
            </a:extLst>
          </p:cNvPr>
          <p:cNvSpPr txBox="1"/>
          <p:nvPr/>
        </p:nvSpPr>
        <p:spPr>
          <a:xfrm>
            <a:off x="7550911" y="4306601"/>
            <a:ext cx="344966" cy="276999"/>
          </a:xfrm>
          <a:prstGeom prst="rect">
            <a:avLst/>
          </a:prstGeom>
          <a:noFill/>
        </p:spPr>
        <p:txBody>
          <a:bodyPr wrap="none" rtlCol="0">
            <a:spAutoFit/>
          </a:bodyPr>
          <a:lstStyle/>
          <a:p>
            <a:r>
              <a:rPr lang="en-US" sz="1200" dirty="0"/>
              <a:t>10</a:t>
            </a:r>
            <a:endParaRPr lang="id-ID" sz="1200" dirty="0"/>
          </a:p>
        </p:txBody>
      </p:sp>
      <p:sp>
        <p:nvSpPr>
          <p:cNvPr id="116" name="Kotak Teks 115">
            <a:extLst>
              <a:ext uri="{FF2B5EF4-FFF2-40B4-BE49-F238E27FC236}">
                <a16:creationId xmlns:a16="http://schemas.microsoft.com/office/drawing/2014/main" id="{42BCA6A0-D968-48A5-8950-C7EA780551ED}"/>
              </a:ext>
            </a:extLst>
          </p:cNvPr>
          <p:cNvSpPr txBox="1"/>
          <p:nvPr/>
        </p:nvSpPr>
        <p:spPr>
          <a:xfrm>
            <a:off x="7556341" y="4833284"/>
            <a:ext cx="344966" cy="276999"/>
          </a:xfrm>
          <a:prstGeom prst="rect">
            <a:avLst/>
          </a:prstGeom>
          <a:noFill/>
        </p:spPr>
        <p:txBody>
          <a:bodyPr wrap="none" rtlCol="0">
            <a:spAutoFit/>
          </a:bodyPr>
          <a:lstStyle/>
          <a:p>
            <a:r>
              <a:rPr lang="en-US" sz="1200" dirty="0"/>
              <a:t>11</a:t>
            </a:r>
            <a:endParaRPr lang="id-ID" sz="1200" dirty="0"/>
          </a:p>
        </p:txBody>
      </p:sp>
      <p:sp>
        <p:nvSpPr>
          <p:cNvPr id="117" name="Kotak Teks 116">
            <a:extLst>
              <a:ext uri="{FF2B5EF4-FFF2-40B4-BE49-F238E27FC236}">
                <a16:creationId xmlns:a16="http://schemas.microsoft.com/office/drawing/2014/main" id="{0A537CFD-49B4-47D2-9398-8441633BF36D}"/>
              </a:ext>
            </a:extLst>
          </p:cNvPr>
          <p:cNvSpPr txBox="1"/>
          <p:nvPr/>
        </p:nvSpPr>
        <p:spPr>
          <a:xfrm>
            <a:off x="7542817" y="5243052"/>
            <a:ext cx="344966" cy="276999"/>
          </a:xfrm>
          <a:prstGeom prst="rect">
            <a:avLst/>
          </a:prstGeom>
          <a:noFill/>
        </p:spPr>
        <p:txBody>
          <a:bodyPr wrap="none" rtlCol="0">
            <a:spAutoFit/>
          </a:bodyPr>
          <a:lstStyle/>
          <a:p>
            <a:r>
              <a:rPr lang="en-US" sz="1200" dirty="0"/>
              <a:t>12</a:t>
            </a:r>
            <a:endParaRPr lang="id-ID" sz="1200" dirty="0"/>
          </a:p>
        </p:txBody>
      </p:sp>
      <p:sp>
        <p:nvSpPr>
          <p:cNvPr id="118" name="Kotak Teks 117">
            <a:extLst>
              <a:ext uri="{FF2B5EF4-FFF2-40B4-BE49-F238E27FC236}">
                <a16:creationId xmlns:a16="http://schemas.microsoft.com/office/drawing/2014/main" id="{693A4D54-DD8B-4673-BD53-2D1E653F5DB5}"/>
              </a:ext>
            </a:extLst>
          </p:cNvPr>
          <p:cNvSpPr txBox="1"/>
          <p:nvPr/>
        </p:nvSpPr>
        <p:spPr>
          <a:xfrm>
            <a:off x="7556341" y="5782802"/>
            <a:ext cx="344966" cy="276999"/>
          </a:xfrm>
          <a:prstGeom prst="rect">
            <a:avLst/>
          </a:prstGeom>
          <a:noFill/>
        </p:spPr>
        <p:txBody>
          <a:bodyPr wrap="none" rtlCol="0">
            <a:spAutoFit/>
          </a:bodyPr>
          <a:lstStyle/>
          <a:p>
            <a:r>
              <a:rPr lang="en-US" sz="1200" dirty="0"/>
              <a:t>13</a:t>
            </a:r>
            <a:endParaRPr lang="id-ID" sz="1200" dirty="0"/>
          </a:p>
        </p:txBody>
      </p:sp>
      <p:pic>
        <p:nvPicPr>
          <p:cNvPr id="120" name="Gambar 119">
            <a:extLst>
              <a:ext uri="{FF2B5EF4-FFF2-40B4-BE49-F238E27FC236}">
                <a16:creationId xmlns:a16="http://schemas.microsoft.com/office/drawing/2014/main" id="{4D4DA481-1759-49D5-A83B-B6CB25283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020" y="2624733"/>
            <a:ext cx="269602" cy="269602"/>
          </a:xfrm>
          <a:prstGeom prst="rect">
            <a:avLst/>
          </a:prstGeom>
        </p:spPr>
      </p:pic>
      <p:sp>
        <p:nvSpPr>
          <p:cNvPr id="121" name="Kotak Teks 120">
            <a:extLst>
              <a:ext uri="{FF2B5EF4-FFF2-40B4-BE49-F238E27FC236}">
                <a16:creationId xmlns:a16="http://schemas.microsoft.com/office/drawing/2014/main" id="{F096CFFA-D4E5-4061-941F-20F62D6AE968}"/>
              </a:ext>
            </a:extLst>
          </p:cNvPr>
          <p:cNvSpPr txBox="1"/>
          <p:nvPr/>
        </p:nvSpPr>
        <p:spPr>
          <a:xfrm>
            <a:off x="3770018" y="2589989"/>
            <a:ext cx="236616" cy="261610"/>
          </a:xfrm>
          <a:prstGeom prst="rect">
            <a:avLst/>
          </a:prstGeom>
          <a:noFill/>
        </p:spPr>
        <p:txBody>
          <a:bodyPr wrap="square" rtlCol="0">
            <a:spAutoFit/>
          </a:bodyPr>
          <a:lstStyle/>
          <a:p>
            <a:r>
              <a:rPr lang="en-US" sz="1100" dirty="0"/>
              <a:t>3</a:t>
            </a:r>
            <a:endParaRPr lang="id-ID" sz="1100" dirty="0"/>
          </a:p>
        </p:txBody>
      </p:sp>
      <p:pic>
        <p:nvPicPr>
          <p:cNvPr id="122" name="Gambar 121">
            <a:extLst>
              <a:ext uri="{FF2B5EF4-FFF2-40B4-BE49-F238E27FC236}">
                <a16:creationId xmlns:a16="http://schemas.microsoft.com/office/drawing/2014/main" id="{01261F54-D660-46F1-BC22-C178F1749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576" y="4392859"/>
            <a:ext cx="269602" cy="269602"/>
          </a:xfrm>
          <a:prstGeom prst="rect">
            <a:avLst/>
          </a:prstGeom>
        </p:spPr>
      </p:pic>
      <p:sp>
        <p:nvSpPr>
          <p:cNvPr id="123" name="Kotak Teks 122">
            <a:extLst>
              <a:ext uri="{FF2B5EF4-FFF2-40B4-BE49-F238E27FC236}">
                <a16:creationId xmlns:a16="http://schemas.microsoft.com/office/drawing/2014/main" id="{430EAC6B-A6DB-4D73-AA9C-BA78BD7BAE75}"/>
              </a:ext>
            </a:extLst>
          </p:cNvPr>
          <p:cNvSpPr txBox="1"/>
          <p:nvPr/>
        </p:nvSpPr>
        <p:spPr>
          <a:xfrm>
            <a:off x="5838593" y="4385830"/>
            <a:ext cx="381192" cy="200055"/>
          </a:xfrm>
          <a:prstGeom prst="rect">
            <a:avLst/>
          </a:prstGeom>
          <a:noFill/>
        </p:spPr>
        <p:txBody>
          <a:bodyPr wrap="square" rtlCol="0">
            <a:spAutoFit/>
          </a:bodyPr>
          <a:lstStyle/>
          <a:p>
            <a:r>
              <a:rPr lang="en-US" sz="700" dirty="0"/>
              <a:t>12</a:t>
            </a:r>
            <a:endParaRPr lang="id-ID" sz="700" dirty="0"/>
          </a:p>
        </p:txBody>
      </p:sp>
      <p:sp>
        <p:nvSpPr>
          <p:cNvPr id="85" name="TextBox 84">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9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339519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FBBAA00E-D9FC-406A-A27C-5BE82B8DE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043" y="1052463"/>
            <a:ext cx="1206583" cy="12822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5">
            <a:extLst>
              <a:ext uri="{FF2B5EF4-FFF2-40B4-BE49-F238E27FC236}">
                <a16:creationId xmlns:a16="http://schemas.microsoft.com/office/drawing/2014/main" id="{C4B29FC8-CF1B-4D3F-A995-D3151A52D66F}"/>
              </a:ext>
            </a:extLst>
          </p:cNvPr>
          <p:cNvPicPr>
            <a:picLocks noChangeAspect="1"/>
          </p:cNvPicPr>
          <p:nvPr/>
        </p:nvPicPr>
        <p:blipFill rotWithShape="1">
          <a:blip r:embed="rId4">
            <a:extLst>
              <a:ext uri="{28A0092B-C50C-407E-A947-70E740481C1C}">
                <a14:useLocalDpi xmlns:a14="http://schemas.microsoft.com/office/drawing/2010/main" val="0"/>
              </a:ext>
            </a:extLst>
          </a:blip>
          <a:srcRect t="3522" r="8847" b="14405"/>
          <a:stretch/>
        </p:blipFill>
        <p:spPr>
          <a:xfrm>
            <a:off x="7186112" y="4402797"/>
            <a:ext cx="1092218" cy="12203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6">
            <a:extLst>
              <a:ext uri="{FF2B5EF4-FFF2-40B4-BE49-F238E27FC236}">
                <a16:creationId xmlns:a16="http://schemas.microsoft.com/office/drawing/2014/main" id="{D66A2442-C6C2-4C3A-B023-46D51A320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4704" y="2454850"/>
            <a:ext cx="1160145" cy="118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8">
            <a:extLst>
              <a:ext uri="{FF2B5EF4-FFF2-40B4-BE49-F238E27FC236}">
                <a16:creationId xmlns:a16="http://schemas.microsoft.com/office/drawing/2014/main" id="{69C11A54-51C0-4D81-98EE-106FC285E7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022"/>
          <a:stretch/>
        </p:blipFill>
        <p:spPr>
          <a:xfrm>
            <a:off x="4349729" y="2487792"/>
            <a:ext cx="1166551" cy="1150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9">
            <a:extLst>
              <a:ext uri="{FF2B5EF4-FFF2-40B4-BE49-F238E27FC236}">
                <a16:creationId xmlns:a16="http://schemas.microsoft.com/office/drawing/2014/main" id="{DEEF2BFE-679C-4ECF-AABA-D2540FDAD9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85" b="14468"/>
          <a:stretch/>
        </p:blipFill>
        <p:spPr>
          <a:xfrm>
            <a:off x="6196964" y="1116176"/>
            <a:ext cx="1176832" cy="1208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0">
            <a:extLst>
              <a:ext uri="{FF2B5EF4-FFF2-40B4-BE49-F238E27FC236}">
                <a16:creationId xmlns:a16="http://schemas.microsoft.com/office/drawing/2014/main" id="{29BBB4FA-5D7C-42EF-9E29-DB6B4C1C382C}"/>
              </a:ext>
            </a:extLst>
          </p:cNvPr>
          <p:cNvPicPr>
            <a:picLocks noChangeAspect="1"/>
          </p:cNvPicPr>
          <p:nvPr/>
        </p:nvPicPr>
        <p:blipFill rotWithShape="1">
          <a:blip r:embed="rId8">
            <a:extLst>
              <a:ext uri="{28A0092B-C50C-407E-A947-70E740481C1C}">
                <a14:useLocalDpi xmlns:a14="http://schemas.microsoft.com/office/drawing/2010/main" val="0"/>
              </a:ext>
            </a:extLst>
          </a:blip>
          <a:srcRect b="21043"/>
          <a:stretch/>
        </p:blipFill>
        <p:spPr>
          <a:xfrm>
            <a:off x="2484336" y="2447481"/>
            <a:ext cx="1157052" cy="11766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1">
            <a:extLst>
              <a:ext uri="{FF2B5EF4-FFF2-40B4-BE49-F238E27FC236}">
                <a16:creationId xmlns:a16="http://schemas.microsoft.com/office/drawing/2014/main" id="{46DF680F-5CE3-4770-80F4-35E73C16D84B}"/>
              </a:ext>
            </a:extLst>
          </p:cNvPr>
          <p:cNvSpPr txBox="1"/>
          <p:nvPr/>
        </p:nvSpPr>
        <p:spPr>
          <a:xfrm>
            <a:off x="1524000" y="1289098"/>
            <a:ext cx="3077724" cy="954107"/>
          </a:xfrm>
          <a:prstGeom prst="rect">
            <a:avLst/>
          </a:prstGeom>
          <a:noFill/>
        </p:spPr>
        <p:txBody>
          <a:bodyPr wrap="square" rtlCol="0">
            <a:spAutoFit/>
          </a:bodyPr>
          <a:lstStyle/>
          <a:p>
            <a:pPr algn="r"/>
            <a:r>
              <a:rPr lang="en-AU" b="1" dirty="0"/>
              <a:t>Chairperson</a:t>
            </a:r>
          </a:p>
          <a:p>
            <a:pPr algn="r"/>
            <a:r>
              <a:rPr lang="en-AU" dirty="0" err="1">
                <a:solidFill>
                  <a:schemeClr val="bg1"/>
                </a:solidFill>
              </a:rPr>
              <a:t>Prof.</a:t>
            </a:r>
            <a:r>
              <a:rPr lang="en-AU" dirty="0">
                <a:solidFill>
                  <a:schemeClr val="bg1"/>
                </a:solidFill>
              </a:rPr>
              <a:t> </a:t>
            </a:r>
            <a:r>
              <a:rPr lang="en-AU" dirty="0" err="1">
                <a:solidFill>
                  <a:schemeClr val="bg1"/>
                </a:solidFill>
              </a:rPr>
              <a:t>Dr.</a:t>
            </a:r>
            <a:r>
              <a:rPr lang="en-AU" dirty="0">
                <a:solidFill>
                  <a:schemeClr val="bg1"/>
                </a:solidFill>
              </a:rPr>
              <a:t> </a:t>
            </a:r>
            <a:r>
              <a:rPr lang="en-AU" dirty="0" err="1">
                <a:solidFill>
                  <a:schemeClr val="bg1"/>
                </a:solidFill>
              </a:rPr>
              <a:t>Riri</a:t>
            </a:r>
            <a:r>
              <a:rPr lang="en-AU" dirty="0">
                <a:solidFill>
                  <a:schemeClr val="bg1"/>
                </a:solidFill>
              </a:rPr>
              <a:t> </a:t>
            </a:r>
            <a:r>
              <a:rPr lang="en-AU" dirty="0" err="1">
                <a:solidFill>
                  <a:schemeClr val="bg1"/>
                </a:solidFill>
              </a:rPr>
              <a:t>Fitri</a:t>
            </a:r>
            <a:r>
              <a:rPr lang="en-AU" dirty="0">
                <a:solidFill>
                  <a:schemeClr val="bg1"/>
                </a:solidFill>
              </a:rPr>
              <a:t> Sari, M.Sc., MM</a:t>
            </a:r>
          </a:p>
          <a:p>
            <a:pPr algn="r"/>
            <a:endParaRPr lang="en-AU" dirty="0">
              <a:solidFill>
                <a:schemeClr val="bg1"/>
              </a:solidFill>
            </a:endParaRPr>
          </a:p>
          <a:p>
            <a:pPr algn="r"/>
            <a:endParaRPr lang="en-US" dirty="0"/>
          </a:p>
        </p:txBody>
      </p:sp>
      <p:sp>
        <p:nvSpPr>
          <p:cNvPr id="20" name="TextBox 12">
            <a:extLst>
              <a:ext uri="{FF2B5EF4-FFF2-40B4-BE49-F238E27FC236}">
                <a16:creationId xmlns:a16="http://schemas.microsoft.com/office/drawing/2014/main" id="{BD6AD6C8-6EEA-4202-A295-E7623B2E83DB}"/>
              </a:ext>
            </a:extLst>
          </p:cNvPr>
          <p:cNvSpPr txBox="1"/>
          <p:nvPr/>
        </p:nvSpPr>
        <p:spPr>
          <a:xfrm>
            <a:off x="7470346" y="1248890"/>
            <a:ext cx="3378182" cy="954107"/>
          </a:xfrm>
          <a:prstGeom prst="rect">
            <a:avLst/>
          </a:prstGeom>
          <a:noFill/>
        </p:spPr>
        <p:txBody>
          <a:bodyPr wrap="square" rtlCol="0">
            <a:spAutoFit/>
          </a:bodyPr>
          <a:lstStyle/>
          <a:p>
            <a:r>
              <a:rPr lang="en-AU" b="1" dirty="0"/>
              <a:t>Secretary</a:t>
            </a:r>
          </a:p>
          <a:p>
            <a:r>
              <a:rPr lang="en-AU" dirty="0" err="1">
                <a:solidFill>
                  <a:schemeClr val="bg1"/>
                </a:solidFill>
              </a:rPr>
              <a:t>Dr.</a:t>
            </a:r>
            <a:r>
              <a:rPr lang="en-AU" dirty="0">
                <a:solidFill>
                  <a:schemeClr val="bg1"/>
                </a:solidFill>
              </a:rPr>
              <a:t> </a:t>
            </a:r>
            <a:r>
              <a:rPr lang="en-AU" dirty="0" err="1">
                <a:solidFill>
                  <a:schemeClr val="bg1"/>
                </a:solidFill>
              </a:rPr>
              <a:t>Nyoman</a:t>
            </a:r>
            <a:r>
              <a:rPr lang="en-AU" dirty="0">
                <a:solidFill>
                  <a:schemeClr val="bg1"/>
                </a:solidFill>
              </a:rPr>
              <a:t> </a:t>
            </a:r>
            <a:r>
              <a:rPr lang="en-AU" dirty="0" err="1">
                <a:solidFill>
                  <a:schemeClr val="bg1"/>
                </a:solidFill>
              </a:rPr>
              <a:t>Suwartha</a:t>
            </a:r>
            <a:r>
              <a:rPr lang="en-AU" dirty="0">
                <a:solidFill>
                  <a:schemeClr val="bg1"/>
                </a:solidFill>
              </a:rPr>
              <a:t>, S.T., M.T., </a:t>
            </a:r>
            <a:r>
              <a:rPr lang="en-AU" dirty="0" err="1">
                <a:solidFill>
                  <a:schemeClr val="bg1"/>
                </a:solidFill>
              </a:rPr>
              <a:t>M.Agr</a:t>
            </a:r>
            <a:endParaRPr lang="en-AU" dirty="0">
              <a:solidFill>
                <a:schemeClr val="bg1"/>
              </a:solidFill>
            </a:endParaRPr>
          </a:p>
          <a:p>
            <a:endParaRPr lang="en-AU" dirty="0">
              <a:solidFill>
                <a:schemeClr val="bg1"/>
              </a:solidFill>
            </a:endParaRPr>
          </a:p>
          <a:p>
            <a:endParaRPr lang="en-US" dirty="0"/>
          </a:p>
        </p:txBody>
      </p:sp>
      <p:sp>
        <p:nvSpPr>
          <p:cNvPr id="21" name="TextBox 13">
            <a:extLst>
              <a:ext uri="{FF2B5EF4-FFF2-40B4-BE49-F238E27FC236}">
                <a16:creationId xmlns:a16="http://schemas.microsoft.com/office/drawing/2014/main" id="{10AFA210-76AE-4E3E-89A2-3A6899AEEF5E}"/>
              </a:ext>
            </a:extLst>
          </p:cNvPr>
          <p:cNvSpPr txBox="1"/>
          <p:nvPr/>
        </p:nvSpPr>
        <p:spPr>
          <a:xfrm>
            <a:off x="1972965" y="3614550"/>
            <a:ext cx="2137870" cy="646331"/>
          </a:xfrm>
          <a:prstGeom prst="rect">
            <a:avLst/>
          </a:prstGeom>
          <a:noFill/>
        </p:spPr>
        <p:txBody>
          <a:bodyPr wrap="square" rtlCol="0" anchor="ctr">
            <a:spAutoFit/>
          </a:bodyPr>
          <a:lstStyle/>
          <a:p>
            <a:pPr algn="ctr"/>
            <a:r>
              <a:rPr lang="en-AU" sz="1200" b="1" dirty="0"/>
              <a:t>Expert Member</a:t>
            </a:r>
          </a:p>
          <a:p>
            <a:pPr algn="ctr"/>
            <a:r>
              <a:rPr lang="en-AU" sz="1200" dirty="0" err="1">
                <a:solidFill>
                  <a:schemeClr val="bg1"/>
                </a:solidFill>
              </a:rPr>
              <a:t>Prof.</a:t>
            </a:r>
            <a:r>
              <a:rPr lang="en-AU" sz="1200" dirty="0">
                <a:solidFill>
                  <a:schemeClr val="bg1"/>
                </a:solidFill>
              </a:rPr>
              <a:t> </a:t>
            </a:r>
            <a:r>
              <a:rPr lang="en-AU" sz="1200" dirty="0" err="1">
                <a:solidFill>
                  <a:schemeClr val="bg1"/>
                </a:solidFill>
              </a:rPr>
              <a:t>Dr.</a:t>
            </a:r>
            <a:r>
              <a:rPr lang="en-AU" sz="1200" dirty="0">
                <a:solidFill>
                  <a:schemeClr val="bg1"/>
                </a:solidFill>
              </a:rPr>
              <a:t> Ir. Tommy </a:t>
            </a:r>
            <a:r>
              <a:rPr lang="en-AU" sz="1200" dirty="0" err="1">
                <a:solidFill>
                  <a:schemeClr val="bg1"/>
                </a:solidFill>
              </a:rPr>
              <a:t>Ilyas</a:t>
            </a:r>
            <a:r>
              <a:rPr lang="en-AU" sz="1200" dirty="0">
                <a:solidFill>
                  <a:schemeClr val="bg1"/>
                </a:solidFill>
              </a:rPr>
              <a:t>, </a:t>
            </a:r>
            <a:r>
              <a:rPr lang="en-AU" sz="1200" dirty="0" err="1">
                <a:solidFill>
                  <a:schemeClr val="bg1"/>
                </a:solidFill>
              </a:rPr>
              <a:t>M.Eng</a:t>
            </a:r>
            <a:r>
              <a:rPr lang="en-US" sz="1200" dirty="0"/>
              <a:t>.</a:t>
            </a:r>
            <a:endParaRPr lang="en-AU" sz="1200" dirty="0">
              <a:solidFill>
                <a:schemeClr val="bg1"/>
              </a:solidFill>
            </a:endParaRPr>
          </a:p>
        </p:txBody>
      </p:sp>
      <p:sp>
        <p:nvSpPr>
          <p:cNvPr id="22" name="TextBox 14">
            <a:extLst>
              <a:ext uri="{FF2B5EF4-FFF2-40B4-BE49-F238E27FC236}">
                <a16:creationId xmlns:a16="http://schemas.microsoft.com/office/drawing/2014/main" id="{39AB0C24-16F1-4C76-A18C-958F39F4BD09}"/>
              </a:ext>
            </a:extLst>
          </p:cNvPr>
          <p:cNvSpPr txBox="1"/>
          <p:nvPr/>
        </p:nvSpPr>
        <p:spPr>
          <a:xfrm>
            <a:off x="4168609" y="3729955"/>
            <a:ext cx="1652016" cy="461665"/>
          </a:xfrm>
          <a:prstGeom prst="rect">
            <a:avLst/>
          </a:prstGeom>
          <a:noFill/>
        </p:spPr>
        <p:txBody>
          <a:bodyPr wrap="square" rtlCol="0" anchor="ctr">
            <a:spAutoFit/>
          </a:bodyPr>
          <a:lstStyle/>
          <a:p>
            <a:pPr algn="ctr"/>
            <a:r>
              <a:rPr lang="en-AU" sz="1200" b="1" dirty="0"/>
              <a:t>Expert Member</a:t>
            </a:r>
          </a:p>
          <a:p>
            <a:pPr algn="ctr"/>
            <a:r>
              <a:rPr lang="en-AU" sz="1200" dirty="0" err="1">
                <a:solidFill>
                  <a:schemeClr val="bg1"/>
                </a:solidFill>
              </a:rPr>
              <a:t>Junaidi</a:t>
            </a:r>
            <a:r>
              <a:rPr lang="en-AU" sz="1200" dirty="0">
                <a:solidFill>
                  <a:schemeClr val="bg1"/>
                </a:solidFill>
              </a:rPr>
              <a:t>, S.S., M.A.</a:t>
            </a:r>
          </a:p>
        </p:txBody>
      </p:sp>
      <p:sp>
        <p:nvSpPr>
          <p:cNvPr id="23" name="TextBox 15">
            <a:extLst>
              <a:ext uri="{FF2B5EF4-FFF2-40B4-BE49-F238E27FC236}">
                <a16:creationId xmlns:a16="http://schemas.microsoft.com/office/drawing/2014/main" id="{58F37748-C5B7-4D36-83E5-C9D0DB8EC58D}"/>
              </a:ext>
            </a:extLst>
          </p:cNvPr>
          <p:cNvSpPr txBox="1"/>
          <p:nvPr/>
        </p:nvSpPr>
        <p:spPr>
          <a:xfrm>
            <a:off x="5946451" y="3624928"/>
            <a:ext cx="2440125" cy="646331"/>
          </a:xfrm>
          <a:prstGeom prst="rect">
            <a:avLst/>
          </a:prstGeom>
          <a:noFill/>
        </p:spPr>
        <p:txBody>
          <a:bodyPr wrap="square" rtlCol="0" anchor="ctr">
            <a:spAutoFit/>
          </a:bodyPr>
          <a:lstStyle/>
          <a:p>
            <a:pPr algn="ctr"/>
            <a:r>
              <a:rPr lang="en-AU" sz="1200" b="1" dirty="0"/>
              <a:t>Expert Member</a:t>
            </a:r>
          </a:p>
          <a:p>
            <a:pPr algn="ctr"/>
            <a:r>
              <a:rPr lang="en-AU" sz="1200" dirty="0" err="1">
                <a:solidFill>
                  <a:schemeClr val="bg1"/>
                </a:solidFill>
              </a:rPr>
              <a:t>drg</a:t>
            </a:r>
            <a:r>
              <a:rPr lang="en-AU" sz="1200" dirty="0">
                <a:solidFill>
                  <a:schemeClr val="bg1"/>
                </a:solidFill>
              </a:rPr>
              <a:t>. </a:t>
            </a:r>
            <a:r>
              <a:rPr lang="en-AU" sz="1200" dirty="0" err="1">
                <a:solidFill>
                  <a:schemeClr val="bg1"/>
                </a:solidFill>
              </a:rPr>
              <a:t>Baiduri</a:t>
            </a:r>
            <a:r>
              <a:rPr lang="en-AU" sz="1200" dirty="0">
                <a:solidFill>
                  <a:schemeClr val="bg1"/>
                </a:solidFill>
              </a:rPr>
              <a:t> </a:t>
            </a:r>
            <a:r>
              <a:rPr lang="en-AU" sz="1200" dirty="0" err="1">
                <a:solidFill>
                  <a:schemeClr val="bg1"/>
                </a:solidFill>
              </a:rPr>
              <a:t>Widanarko</a:t>
            </a:r>
            <a:r>
              <a:rPr lang="en-AU" sz="1200" dirty="0">
                <a:solidFill>
                  <a:schemeClr val="bg1"/>
                </a:solidFill>
              </a:rPr>
              <a:t>, MKKK., PhD</a:t>
            </a:r>
          </a:p>
        </p:txBody>
      </p:sp>
      <p:sp>
        <p:nvSpPr>
          <p:cNvPr id="24" name="TextBox 16">
            <a:extLst>
              <a:ext uri="{FF2B5EF4-FFF2-40B4-BE49-F238E27FC236}">
                <a16:creationId xmlns:a16="http://schemas.microsoft.com/office/drawing/2014/main" id="{8CEF1FFA-2B79-4CC2-99B8-3FAFE8312C98}"/>
              </a:ext>
            </a:extLst>
          </p:cNvPr>
          <p:cNvSpPr txBox="1"/>
          <p:nvPr/>
        </p:nvSpPr>
        <p:spPr>
          <a:xfrm>
            <a:off x="8499596" y="3617800"/>
            <a:ext cx="2147768" cy="646331"/>
          </a:xfrm>
          <a:prstGeom prst="rect">
            <a:avLst/>
          </a:prstGeom>
          <a:noFill/>
        </p:spPr>
        <p:txBody>
          <a:bodyPr wrap="square" rtlCol="0" anchor="ctr">
            <a:spAutoFit/>
          </a:bodyPr>
          <a:lstStyle/>
          <a:p>
            <a:pPr algn="ctr"/>
            <a:r>
              <a:rPr lang="en-AU" sz="1200" b="1" dirty="0"/>
              <a:t>Expert Member</a:t>
            </a:r>
          </a:p>
          <a:p>
            <a:pPr algn="ctr"/>
            <a:r>
              <a:rPr lang="en-AU" sz="1200" dirty="0" err="1">
                <a:solidFill>
                  <a:schemeClr val="bg1"/>
                </a:solidFill>
              </a:rPr>
              <a:t>Prof.</a:t>
            </a:r>
            <a:r>
              <a:rPr lang="en-AU" sz="1200" dirty="0">
                <a:solidFill>
                  <a:schemeClr val="bg1"/>
                </a:solidFill>
              </a:rPr>
              <a:t> Ir. </a:t>
            </a:r>
            <a:r>
              <a:rPr lang="en-AU" sz="1200" dirty="0" err="1">
                <a:solidFill>
                  <a:schemeClr val="bg1"/>
                </a:solidFill>
              </a:rPr>
              <a:t>Gunawan</a:t>
            </a:r>
            <a:r>
              <a:rPr lang="en-AU" sz="1200" dirty="0">
                <a:solidFill>
                  <a:schemeClr val="bg1"/>
                </a:solidFill>
              </a:rPr>
              <a:t> </a:t>
            </a:r>
            <a:r>
              <a:rPr lang="en-AU" sz="1200" dirty="0" err="1">
                <a:solidFill>
                  <a:schemeClr val="bg1"/>
                </a:solidFill>
              </a:rPr>
              <a:t>Tjahjono</a:t>
            </a:r>
            <a:r>
              <a:rPr lang="en-AU" sz="1200" dirty="0">
                <a:solidFill>
                  <a:schemeClr val="bg1"/>
                </a:solidFill>
              </a:rPr>
              <a:t>, Ph.D., </a:t>
            </a:r>
            <a:r>
              <a:rPr lang="en-AU" sz="1200" dirty="0" err="1">
                <a:solidFill>
                  <a:schemeClr val="bg1"/>
                </a:solidFill>
              </a:rPr>
              <a:t>M.Arch</a:t>
            </a:r>
            <a:endParaRPr lang="en-AU" sz="1200" dirty="0">
              <a:solidFill>
                <a:schemeClr val="bg1"/>
              </a:solidFill>
            </a:endParaRPr>
          </a:p>
        </p:txBody>
      </p:sp>
      <p:sp>
        <p:nvSpPr>
          <p:cNvPr id="25" name="TextBox 17">
            <a:extLst>
              <a:ext uri="{FF2B5EF4-FFF2-40B4-BE49-F238E27FC236}">
                <a16:creationId xmlns:a16="http://schemas.microsoft.com/office/drawing/2014/main" id="{30018753-6385-4ED6-97D3-CC5AADA29C71}"/>
              </a:ext>
            </a:extLst>
          </p:cNvPr>
          <p:cNvSpPr txBox="1"/>
          <p:nvPr/>
        </p:nvSpPr>
        <p:spPr>
          <a:xfrm>
            <a:off x="8698294" y="5693788"/>
            <a:ext cx="1858211" cy="646331"/>
          </a:xfrm>
          <a:prstGeom prst="rect">
            <a:avLst/>
          </a:prstGeom>
          <a:noFill/>
        </p:spPr>
        <p:txBody>
          <a:bodyPr wrap="square" rtlCol="0">
            <a:spAutoFit/>
          </a:bodyPr>
          <a:lstStyle/>
          <a:p>
            <a:pPr algn="ctr"/>
            <a:r>
              <a:rPr lang="en-AU" sz="1200" b="1" dirty="0"/>
              <a:t>Communication and Administration</a:t>
            </a:r>
          </a:p>
          <a:p>
            <a:pPr algn="ctr"/>
            <a:r>
              <a:rPr lang="en-AU" sz="1200" dirty="0" err="1">
                <a:solidFill>
                  <a:schemeClr val="bg1"/>
                </a:solidFill>
              </a:rPr>
              <a:t>Hastin</a:t>
            </a:r>
            <a:r>
              <a:rPr lang="en-AU" sz="1200" dirty="0">
                <a:solidFill>
                  <a:schemeClr val="bg1"/>
                </a:solidFill>
              </a:rPr>
              <a:t> </a:t>
            </a:r>
            <a:r>
              <a:rPr lang="en-AU" sz="1200" dirty="0" err="1">
                <a:solidFill>
                  <a:schemeClr val="bg1"/>
                </a:solidFill>
              </a:rPr>
              <a:t>Setiani</a:t>
            </a:r>
            <a:r>
              <a:rPr lang="en-AU" sz="1200" dirty="0">
                <a:solidFill>
                  <a:schemeClr val="bg1"/>
                </a:solidFill>
              </a:rPr>
              <a:t>, </a:t>
            </a:r>
            <a:r>
              <a:rPr lang="en-AU" sz="1200" dirty="0" err="1">
                <a:solidFill>
                  <a:schemeClr val="bg1"/>
                </a:solidFill>
              </a:rPr>
              <a:t>S.Si</a:t>
            </a:r>
            <a:endParaRPr lang="en-AU" sz="1200" dirty="0">
              <a:solidFill>
                <a:schemeClr val="bg1"/>
              </a:solidFill>
            </a:endParaRPr>
          </a:p>
        </p:txBody>
      </p:sp>
      <p:sp>
        <p:nvSpPr>
          <p:cNvPr id="26" name="TextBox 18">
            <a:extLst>
              <a:ext uri="{FF2B5EF4-FFF2-40B4-BE49-F238E27FC236}">
                <a16:creationId xmlns:a16="http://schemas.microsoft.com/office/drawing/2014/main" id="{F6F243D4-7B2C-48B7-BAFE-E5A46551E5D6}"/>
              </a:ext>
            </a:extLst>
          </p:cNvPr>
          <p:cNvSpPr txBox="1"/>
          <p:nvPr/>
        </p:nvSpPr>
        <p:spPr>
          <a:xfrm>
            <a:off x="6787811" y="5658083"/>
            <a:ext cx="1888823" cy="646331"/>
          </a:xfrm>
          <a:prstGeom prst="rect">
            <a:avLst/>
          </a:prstGeom>
          <a:noFill/>
        </p:spPr>
        <p:txBody>
          <a:bodyPr wrap="square" rtlCol="0">
            <a:spAutoFit/>
          </a:bodyPr>
          <a:lstStyle/>
          <a:p>
            <a:pPr algn="ctr"/>
            <a:r>
              <a:rPr lang="en-AU" sz="1200" b="1" dirty="0"/>
              <a:t>Communication and Administration</a:t>
            </a:r>
          </a:p>
          <a:p>
            <a:pPr algn="ctr"/>
            <a:r>
              <a:rPr lang="en-AU" sz="1200" dirty="0">
                <a:solidFill>
                  <a:schemeClr val="bg1"/>
                </a:solidFill>
              </a:rPr>
              <a:t>Arsy </a:t>
            </a:r>
            <a:r>
              <a:rPr lang="en-AU" sz="1200" dirty="0" err="1">
                <a:solidFill>
                  <a:schemeClr val="bg1"/>
                </a:solidFill>
              </a:rPr>
              <a:t>Imanda</a:t>
            </a:r>
            <a:r>
              <a:rPr lang="en-AU" sz="1200" dirty="0">
                <a:solidFill>
                  <a:schemeClr val="bg1"/>
                </a:solidFill>
              </a:rPr>
              <a:t> N.R., </a:t>
            </a:r>
            <a:r>
              <a:rPr lang="en-AU" sz="1200" dirty="0" err="1">
                <a:solidFill>
                  <a:schemeClr val="bg1"/>
                </a:solidFill>
              </a:rPr>
              <a:t>S.Si</a:t>
            </a:r>
            <a:endParaRPr lang="en-AU" sz="1200" dirty="0">
              <a:solidFill>
                <a:schemeClr val="bg1"/>
              </a:solidFill>
            </a:endParaRPr>
          </a:p>
        </p:txBody>
      </p:sp>
      <p:sp>
        <p:nvSpPr>
          <p:cNvPr id="27" name="TextBox 19">
            <a:extLst>
              <a:ext uri="{FF2B5EF4-FFF2-40B4-BE49-F238E27FC236}">
                <a16:creationId xmlns:a16="http://schemas.microsoft.com/office/drawing/2014/main" id="{1813D316-AC3B-49E2-8D26-4758A53D4BD0}"/>
              </a:ext>
            </a:extLst>
          </p:cNvPr>
          <p:cNvSpPr txBox="1"/>
          <p:nvPr/>
        </p:nvSpPr>
        <p:spPr>
          <a:xfrm>
            <a:off x="4835556" y="5550331"/>
            <a:ext cx="1994672" cy="830997"/>
          </a:xfrm>
          <a:prstGeom prst="rect">
            <a:avLst/>
          </a:prstGeom>
          <a:noFill/>
        </p:spPr>
        <p:txBody>
          <a:bodyPr wrap="square" rtlCol="0">
            <a:spAutoFit/>
          </a:bodyPr>
          <a:lstStyle/>
          <a:p>
            <a:pPr algn="ctr"/>
            <a:r>
              <a:rPr lang="en-AU" sz="1200" b="1" dirty="0"/>
              <a:t>Analyst and International Communication</a:t>
            </a:r>
          </a:p>
          <a:p>
            <a:pPr algn="ctr"/>
            <a:r>
              <a:rPr lang="en-AU" sz="1200" dirty="0">
                <a:solidFill>
                  <a:schemeClr val="bg1"/>
                </a:solidFill>
              </a:rPr>
              <a:t>Sabrina </a:t>
            </a:r>
            <a:r>
              <a:rPr lang="en-AU" sz="1200" dirty="0" err="1">
                <a:solidFill>
                  <a:schemeClr val="bg1"/>
                </a:solidFill>
              </a:rPr>
              <a:t>Hikmah</a:t>
            </a:r>
            <a:r>
              <a:rPr lang="en-AU" sz="1200" dirty="0">
                <a:solidFill>
                  <a:schemeClr val="bg1"/>
                </a:solidFill>
              </a:rPr>
              <a:t> R., </a:t>
            </a:r>
            <a:r>
              <a:rPr lang="en-AU" sz="1200" dirty="0" err="1">
                <a:solidFill>
                  <a:schemeClr val="bg1"/>
                </a:solidFill>
              </a:rPr>
              <a:t>S.Si</a:t>
            </a:r>
            <a:endParaRPr lang="en-AU" sz="1200" dirty="0">
              <a:solidFill>
                <a:schemeClr val="bg1"/>
              </a:solidFill>
            </a:endParaRPr>
          </a:p>
        </p:txBody>
      </p:sp>
      <p:sp>
        <p:nvSpPr>
          <p:cNvPr id="28" name="TextBox 20">
            <a:extLst>
              <a:ext uri="{FF2B5EF4-FFF2-40B4-BE49-F238E27FC236}">
                <a16:creationId xmlns:a16="http://schemas.microsoft.com/office/drawing/2014/main" id="{BB575F3F-240F-43DC-A335-2EA43958034D}"/>
              </a:ext>
            </a:extLst>
          </p:cNvPr>
          <p:cNvSpPr txBox="1"/>
          <p:nvPr/>
        </p:nvSpPr>
        <p:spPr>
          <a:xfrm>
            <a:off x="3194606" y="5685335"/>
            <a:ext cx="1744551" cy="646331"/>
          </a:xfrm>
          <a:prstGeom prst="rect">
            <a:avLst/>
          </a:prstGeom>
          <a:noFill/>
        </p:spPr>
        <p:txBody>
          <a:bodyPr wrap="square" rtlCol="0">
            <a:spAutoFit/>
          </a:bodyPr>
          <a:lstStyle/>
          <a:p>
            <a:pPr algn="ctr"/>
            <a:r>
              <a:rPr lang="en-AU" sz="1200" b="1" dirty="0"/>
              <a:t>Programmer</a:t>
            </a:r>
          </a:p>
          <a:p>
            <a:pPr algn="ctr"/>
            <a:r>
              <a:rPr lang="en-AU" sz="1200" dirty="0" err="1">
                <a:solidFill>
                  <a:schemeClr val="bg1"/>
                </a:solidFill>
              </a:rPr>
              <a:t>Dr.</a:t>
            </a:r>
            <a:r>
              <a:rPr lang="en-AU" sz="1200" dirty="0">
                <a:solidFill>
                  <a:schemeClr val="bg1"/>
                </a:solidFill>
              </a:rPr>
              <a:t> </a:t>
            </a:r>
            <a:r>
              <a:rPr lang="en-AU" sz="1200" dirty="0" err="1">
                <a:solidFill>
                  <a:schemeClr val="bg1"/>
                </a:solidFill>
              </a:rPr>
              <a:t>Ruki</a:t>
            </a:r>
            <a:r>
              <a:rPr lang="en-AU" sz="1200" dirty="0">
                <a:solidFill>
                  <a:schemeClr val="bg1"/>
                </a:solidFill>
              </a:rPr>
              <a:t> </a:t>
            </a:r>
            <a:r>
              <a:rPr lang="en-AU" sz="1200" dirty="0" err="1">
                <a:solidFill>
                  <a:schemeClr val="bg1"/>
                </a:solidFill>
              </a:rPr>
              <a:t>Harwahyu</a:t>
            </a:r>
            <a:r>
              <a:rPr lang="en-AU" sz="1200" dirty="0">
                <a:solidFill>
                  <a:schemeClr val="bg1"/>
                </a:solidFill>
              </a:rPr>
              <a:t>, S.T., </a:t>
            </a:r>
            <a:r>
              <a:rPr lang="en-AU" sz="1200" dirty="0" err="1">
                <a:solidFill>
                  <a:schemeClr val="bg1"/>
                </a:solidFill>
              </a:rPr>
              <a:t>M.Sc</a:t>
            </a:r>
            <a:endParaRPr lang="en-AU" sz="1200" dirty="0">
              <a:solidFill>
                <a:schemeClr val="bg1"/>
              </a:solidFill>
            </a:endParaRPr>
          </a:p>
        </p:txBody>
      </p:sp>
      <p:sp>
        <p:nvSpPr>
          <p:cNvPr id="29" name="TextBox 21">
            <a:extLst>
              <a:ext uri="{FF2B5EF4-FFF2-40B4-BE49-F238E27FC236}">
                <a16:creationId xmlns:a16="http://schemas.microsoft.com/office/drawing/2014/main" id="{642CAEC1-5FBE-4DEC-ABB0-8288FFDD86B4}"/>
              </a:ext>
            </a:extLst>
          </p:cNvPr>
          <p:cNvSpPr txBox="1"/>
          <p:nvPr/>
        </p:nvSpPr>
        <p:spPr>
          <a:xfrm>
            <a:off x="1524000" y="5827660"/>
            <a:ext cx="1823310" cy="461665"/>
          </a:xfrm>
          <a:prstGeom prst="rect">
            <a:avLst/>
          </a:prstGeom>
          <a:noFill/>
        </p:spPr>
        <p:txBody>
          <a:bodyPr wrap="square" rtlCol="0">
            <a:spAutoFit/>
          </a:bodyPr>
          <a:lstStyle/>
          <a:p>
            <a:pPr algn="ctr"/>
            <a:r>
              <a:rPr lang="en-AU" sz="1200" b="1" dirty="0"/>
              <a:t>Programmer</a:t>
            </a:r>
          </a:p>
          <a:p>
            <a:pPr algn="ctr"/>
            <a:r>
              <a:rPr lang="en-AU" sz="1200" dirty="0" err="1">
                <a:solidFill>
                  <a:schemeClr val="bg1"/>
                </a:solidFill>
              </a:rPr>
              <a:t>Rinoto</a:t>
            </a:r>
            <a:r>
              <a:rPr lang="en-AU" sz="1200" dirty="0">
                <a:solidFill>
                  <a:schemeClr val="bg1"/>
                </a:solidFill>
              </a:rPr>
              <a:t> </a:t>
            </a:r>
            <a:r>
              <a:rPr lang="en-AU" sz="1200" dirty="0" err="1">
                <a:solidFill>
                  <a:schemeClr val="bg1"/>
                </a:solidFill>
              </a:rPr>
              <a:t>Cahyo</a:t>
            </a:r>
            <a:r>
              <a:rPr lang="en-AU" sz="1200" dirty="0">
                <a:solidFill>
                  <a:schemeClr val="bg1"/>
                </a:solidFill>
              </a:rPr>
              <a:t>, </a:t>
            </a:r>
            <a:r>
              <a:rPr lang="en-AU" sz="1200" dirty="0" err="1">
                <a:solidFill>
                  <a:schemeClr val="bg1"/>
                </a:solidFill>
              </a:rPr>
              <a:t>S.Tr</a:t>
            </a:r>
            <a:endParaRPr lang="en-AU" sz="1200" dirty="0">
              <a:solidFill>
                <a:schemeClr val="bg1"/>
              </a:solidFill>
            </a:endParaRPr>
          </a:p>
        </p:txBody>
      </p:sp>
      <p:pic>
        <p:nvPicPr>
          <p:cNvPr id="30" name="Picture 22">
            <a:extLst>
              <a:ext uri="{FF2B5EF4-FFF2-40B4-BE49-F238E27FC236}">
                <a16:creationId xmlns:a16="http://schemas.microsoft.com/office/drawing/2014/main" id="{7C6388B4-9D5D-44E6-B51B-5833483AAF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9700" y="4390891"/>
            <a:ext cx="1207561" cy="1262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24">
            <a:extLst>
              <a:ext uri="{FF2B5EF4-FFF2-40B4-BE49-F238E27FC236}">
                <a16:creationId xmlns:a16="http://schemas.microsoft.com/office/drawing/2014/main" id="{EB8075AC-FA8B-4652-A0EA-773441146F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4413" r="38124" b="23280"/>
          <a:stretch/>
        </p:blipFill>
        <p:spPr>
          <a:xfrm>
            <a:off x="5283599" y="4311940"/>
            <a:ext cx="1061013" cy="1250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29">
            <a:extLst>
              <a:ext uri="{FF2B5EF4-FFF2-40B4-BE49-F238E27FC236}">
                <a16:creationId xmlns:a16="http://schemas.microsoft.com/office/drawing/2014/main" id="{4F0DB0D3-559A-4D90-8CE8-B0D85CA0FA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5286" y="4437112"/>
            <a:ext cx="1147768" cy="13258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Title 1">
            <a:extLst>
              <a:ext uri="{FF2B5EF4-FFF2-40B4-BE49-F238E27FC236}">
                <a16:creationId xmlns:a16="http://schemas.microsoft.com/office/drawing/2014/main" id="{0ABD8DD0-0127-4010-9CFB-AE6CD5DBC7FD}"/>
              </a:ext>
            </a:extLst>
          </p:cNvPr>
          <p:cNvSpPr>
            <a:spLocks noGrp="1"/>
          </p:cNvSpPr>
          <p:nvPr>
            <p:ph type="title" idx="4294967295"/>
          </p:nvPr>
        </p:nvSpPr>
        <p:spPr>
          <a:xfrm>
            <a:off x="1524000" y="222250"/>
            <a:ext cx="9144000" cy="628650"/>
          </a:xfrm>
          <a:solidFill>
            <a:srgbClr val="F8F8F8">
              <a:alpha val="50196"/>
            </a:srgbClr>
          </a:solidFill>
        </p:spPr>
        <p:txBody>
          <a:bodyPr>
            <a:normAutofit/>
          </a:bodyPr>
          <a:lstStyle/>
          <a:p>
            <a:pPr algn="ctr"/>
            <a:r>
              <a:rPr lang="en-US" b="1" dirty="0">
                <a:solidFill>
                  <a:srgbClr val="00B050"/>
                </a:solidFill>
                <a:effectLst>
                  <a:outerShdw blurRad="38100" dist="38100" dir="2700000" algn="tl">
                    <a:srgbClr val="000000">
                      <a:alpha val="43137"/>
                    </a:srgbClr>
                  </a:outerShdw>
                </a:effectLst>
              </a:rPr>
              <a:t>UI </a:t>
            </a:r>
            <a:r>
              <a:rPr lang="en-US" b="1" dirty="0" err="1">
                <a:solidFill>
                  <a:srgbClr val="00B050"/>
                </a:solidFill>
                <a:effectLst>
                  <a:outerShdw blurRad="38100" dist="38100" dir="2700000" algn="tl">
                    <a:srgbClr val="000000">
                      <a:alpha val="43137"/>
                    </a:srgbClr>
                  </a:outerShdw>
                </a:effectLst>
              </a:rPr>
              <a:t>GreenMetric</a:t>
            </a:r>
            <a:r>
              <a:rPr lang="en-US" b="1" dirty="0">
                <a:solidFill>
                  <a:srgbClr val="00B050"/>
                </a:solidFill>
                <a:effectLst>
                  <a:outerShdw blurRad="38100" dist="38100" dir="2700000" algn="tl">
                    <a:srgbClr val="000000">
                      <a:alpha val="43137"/>
                    </a:srgbClr>
                  </a:outerShdw>
                </a:effectLst>
              </a:rPr>
              <a:t> Team</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69701" y="2420888"/>
            <a:ext cx="1086740" cy="12175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16236" y="4284985"/>
            <a:ext cx="1301289" cy="1301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35"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1937731533"/>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choralsociety.org/photo/thank-you-wordle-in-multiple-langu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340769"/>
            <a:ext cx="11403015" cy="4392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8"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
        <p:nvSpPr>
          <p:cNvPr id="2" name="Rectangle 1"/>
          <p:cNvSpPr/>
          <p:nvPr/>
        </p:nvSpPr>
        <p:spPr>
          <a:xfrm>
            <a:off x="378568" y="1340769"/>
            <a:ext cx="5040560" cy="646331"/>
          </a:xfrm>
          <a:prstGeom prst="rect">
            <a:avLst/>
          </a:prstGeom>
        </p:spPr>
        <p:txBody>
          <a:bodyPr wrap="square">
            <a:spAutoFit/>
          </a:bodyPr>
          <a:lstStyle/>
          <a:p>
            <a:r>
              <a:rPr lang="id-ID" sz="3600" dirty="0">
                <a:latin typeface="Britannic Bold" pitchFamily="34" charset="0"/>
                <a:hlinkClick r:id="rId4"/>
              </a:rPr>
              <a:t>Ülken rahmet</a:t>
            </a:r>
            <a:endParaRPr lang="id-ID" sz="3600" dirty="0">
              <a:latin typeface="Britannic Bold" pitchFamily="34" charset="0"/>
            </a:endParaRPr>
          </a:p>
        </p:txBody>
      </p:sp>
      <p:sp>
        <p:nvSpPr>
          <p:cNvPr id="3" name="Rectangle 2"/>
          <p:cNvSpPr/>
          <p:nvPr/>
        </p:nvSpPr>
        <p:spPr>
          <a:xfrm>
            <a:off x="359494" y="1916832"/>
            <a:ext cx="1560042" cy="307777"/>
          </a:xfrm>
          <a:prstGeom prst="rect">
            <a:avLst/>
          </a:prstGeom>
        </p:spPr>
        <p:txBody>
          <a:bodyPr wrap="none">
            <a:spAutoFit/>
          </a:bodyPr>
          <a:lstStyle/>
          <a:p>
            <a:r>
              <a:rPr lang="az-Cyrl-AZ" b="1" dirty="0">
                <a:solidFill>
                  <a:srgbClr val="002060"/>
                </a:solidFill>
                <a:latin typeface="Arial Black" pitchFamily="34" charset="0"/>
              </a:rPr>
              <a:t>Үлкен ра</a:t>
            </a:r>
            <a:r>
              <a:rPr lang="id-ID" b="1" dirty="0">
                <a:solidFill>
                  <a:srgbClr val="002060"/>
                </a:solidFill>
                <a:latin typeface="Arial Black" pitchFamily="34" charset="0"/>
              </a:rPr>
              <a:t>x</a:t>
            </a:r>
            <a:r>
              <a:rPr lang="az-Cyrl-AZ" b="1" dirty="0">
                <a:solidFill>
                  <a:srgbClr val="002060"/>
                </a:solidFill>
                <a:latin typeface="Arial Black" pitchFamily="34" charset="0"/>
              </a:rPr>
              <a:t>мет</a:t>
            </a:r>
            <a:endParaRPr lang="id-ID" b="1" dirty="0">
              <a:solidFill>
                <a:srgbClr val="002060"/>
              </a:solidFill>
              <a:latin typeface="Arial Black" pitchFamily="34" charset="0"/>
            </a:endParaRPr>
          </a:p>
        </p:txBody>
      </p:sp>
    </p:spTree>
    <p:extLst>
      <p:ext uri="{BB962C8B-B14F-4D97-AF65-F5344CB8AC3E}">
        <p14:creationId xmlns:p14="http://schemas.microsoft.com/office/powerpoint/2010/main" val="320276532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gray">
          <a:xfrm>
            <a:off x="2881964" y="2132856"/>
            <a:ext cx="8614636" cy="42021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College Green Report Card </a:t>
            </a:r>
            <a:r>
              <a:rPr lang="en-US" sz="2400" b="0" dirty="0">
                <a:solidFill>
                  <a:schemeClr val="accent4">
                    <a:lumMod val="75000"/>
                  </a:schemeClr>
                </a:solidFill>
                <a:latin typeface="Calibri" pitchFamily="34" charset="0"/>
                <a:cs typeface="Calibri" pitchFamily="34" charset="0"/>
              </a:rPr>
              <a:t>(</a:t>
            </a:r>
            <a:r>
              <a:rPr lang="en-US" sz="2400" b="0" dirty="0">
                <a:solidFill>
                  <a:schemeClr val="accent4">
                    <a:lumMod val="75000"/>
                  </a:schemeClr>
                </a:solidFill>
                <a:latin typeface="Calibri" pitchFamily="34" charset="0"/>
                <a:cs typeface="Calibri" pitchFamily="34" charset="0"/>
                <a:hlinkClick r:id="rId3"/>
              </a:rPr>
              <a:t>www.greenreportcard.org</a:t>
            </a:r>
            <a:r>
              <a:rPr lang="en-US" sz="2400" b="0" dirty="0">
                <a:solidFill>
                  <a:schemeClr val="accent4">
                    <a:lumMod val="75000"/>
                  </a:schemeClr>
                </a:solidFill>
                <a:latin typeface="Calibri" pitchFamily="34" charset="0"/>
                <a:cs typeface="Calibri" pitchFamily="34" charset="0"/>
              </a:rPr>
              <a:t>)</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Green League </a:t>
            </a:r>
            <a:r>
              <a:rPr lang="en-US" sz="2400" b="0" dirty="0">
                <a:solidFill>
                  <a:schemeClr val="accent4">
                    <a:lumMod val="75000"/>
                  </a:schemeClr>
                </a:solidFill>
                <a:latin typeface="Calibri" pitchFamily="34" charset="0"/>
                <a:cs typeface="Calibri" pitchFamily="34" charset="0"/>
              </a:rPr>
              <a:t>(</a:t>
            </a:r>
            <a:r>
              <a:rPr lang="en-US" sz="2400" b="0" dirty="0">
                <a:solidFill>
                  <a:srgbClr val="FFFF00"/>
                </a:solidFill>
                <a:latin typeface="Calibri" pitchFamily="34" charset="0"/>
                <a:cs typeface="Calibri" pitchFamily="34" charset="0"/>
                <a:hlinkClick r:id="rId4"/>
              </a:rPr>
              <a:t>https://peopleandplanet.org/university-league</a:t>
            </a:r>
            <a:r>
              <a:rPr lang="en-US" sz="2400" b="0" dirty="0">
                <a:solidFill>
                  <a:schemeClr val="accent4">
                    <a:lumMod val="75000"/>
                  </a:schemeClr>
                </a:solidFill>
                <a:latin typeface="Calibri" pitchFamily="34" charset="0"/>
                <a:cs typeface="Calibri" pitchFamily="34" charset="0"/>
              </a:rPr>
              <a:t>)</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Green Cool University </a:t>
            </a:r>
            <a:r>
              <a:rPr lang="en-US" sz="2400" b="0" dirty="0">
                <a:solidFill>
                  <a:schemeClr val="accent4">
                    <a:lumMod val="75000"/>
                  </a:schemeClr>
                </a:solidFill>
                <a:latin typeface="Calibri" pitchFamily="34" charset="0"/>
                <a:cs typeface="Calibri" pitchFamily="34" charset="0"/>
              </a:rPr>
              <a:t>(</a:t>
            </a:r>
            <a:r>
              <a:rPr lang="en-US" sz="2400" b="0" dirty="0">
                <a:solidFill>
                  <a:schemeClr val="accent4">
                    <a:lumMod val="75000"/>
                  </a:schemeClr>
                </a:solidFill>
                <a:latin typeface="Calibri" pitchFamily="34" charset="0"/>
                <a:cs typeface="Calibri" pitchFamily="34" charset="0"/>
                <a:hlinkClick r:id="rId5"/>
              </a:rPr>
              <a:t>http://www.sierraclub.org/sierra/coolschools-2015</a:t>
            </a:r>
            <a:r>
              <a:rPr lang="en-US" sz="2400" b="0" dirty="0">
                <a:solidFill>
                  <a:schemeClr val="accent4">
                    <a:lumMod val="75000"/>
                  </a:schemeClr>
                </a:solidFill>
                <a:latin typeface="Calibri" pitchFamily="34" charset="0"/>
                <a:cs typeface="Calibri" pitchFamily="34" charset="0"/>
              </a:rPr>
              <a:t>)</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Sustainability Tracking Assessment and Rating System (STARS) – </a:t>
            </a:r>
            <a:r>
              <a:rPr lang="en-US" sz="2400" b="0" dirty="0">
                <a:solidFill>
                  <a:schemeClr val="accent4">
                    <a:lumMod val="75000"/>
                  </a:schemeClr>
                </a:solidFill>
                <a:latin typeface="Calibri" pitchFamily="34" charset="0"/>
                <a:cs typeface="Calibri" pitchFamily="34" charset="0"/>
              </a:rPr>
              <a:t>(</a:t>
            </a:r>
            <a:r>
              <a:rPr lang="en-US" sz="2400" b="0" dirty="0">
                <a:solidFill>
                  <a:schemeClr val="accent4">
                    <a:lumMod val="75000"/>
                  </a:schemeClr>
                </a:solidFill>
                <a:latin typeface="Calibri" pitchFamily="34" charset="0"/>
                <a:cs typeface="Calibri" pitchFamily="34" charset="0"/>
                <a:hlinkClick r:id="rId6"/>
              </a:rPr>
              <a:t>https://stars.aashe.org/</a:t>
            </a:r>
            <a:r>
              <a:rPr lang="en-US" sz="2400" b="0" dirty="0">
                <a:solidFill>
                  <a:schemeClr val="accent4">
                    <a:lumMod val="75000"/>
                  </a:schemeClr>
                </a:solidFill>
                <a:latin typeface="Calibri" pitchFamily="34" charset="0"/>
                <a:cs typeface="Calibri" pitchFamily="34" charset="0"/>
              </a:rPr>
              <a:t>)</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The Holcim Sustainability Awards,</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GREENSHIP</a:t>
            </a:r>
          </a:p>
          <a:p>
            <a:pPr lvl="0" eaLnBrk="1" fontAlgn="auto" hangingPunct="1">
              <a:spcBef>
                <a:spcPts val="0"/>
              </a:spcBef>
              <a:spcAft>
                <a:spcPts val="0"/>
              </a:spcAft>
              <a:buClr>
                <a:srgbClr val="8EC641"/>
              </a:buClr>
              <a:buSzPct val="100000"/>
              <a:buFont typeface="Roboto"/>
              <a:buChar char="◍"/>
            </a:pPr>
            <a:r>
              <a:rPr lang="en-US" b="0" dirty="0">
                <a:solidFill>
                  <a:schemeClr val="accent4">
                    <a:lumMod val="75000"/>
                  </a:schemeClr>
                </a:solidFill>
                <a:latin typeface="Calibri" pitchFamily="34" charset="0"/>
                <a:cs typeface="Calibri" pitchFamily="34" charset="0"/>
              </a:rPr>
              <a:t>Berlin Principles</a:t>
            </a:r>
          </a:p>
        </p:txBody>
      </p:sp>
      <p:sp>
        <p:nvSpPr>
          <p:cNvPr id="5" name="Text Placeholder 3"/>
          <p:cNvSpPr txBox="1">
            <a:spLocks/>
          </p:cNvSpPr>
          <p:nvPr/>
        </p:nvSpPr>
        <p:spPr>
          <a:xfrm>
            <a:off x="8178456" y="6613716"/>
            <a:ext cx="2489544" cy="221588"/>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r">
              <a:spcBef>
                <a:spcPts val="0"/>
              </a:spcBef>
              <a:buNone/>
            </a:pPr>
            <a:r>
              <a:rPr lang="en-US" sz="1600" b="0">
                <a:solidFill>
                  <a:srgbClr val="006C12"/>
                </a:solidFill>
                <a:latin typeface="Calibri" panose="020F0502020204030204" pitchFamily="34" charset="0"/>
              </a:rPr>
              <a:t>UI </a:t>
            </a:r>
            <a:r>
              <a:rPr lang="en-US" sz="1400" b="0">
                <a:solidFill>
                  <a:srgbClr val="006C12"/>
                </a:solidFill>
                <a:latin typeface="Calibri" panose="020F0502020204030204" pitchFamily="34" charset="0"/>
              </a:rPr>
              <a:t>GreenMetric©201</a:t>
            </a:r>
            <a:r>
              <a:rPr lang="id-ID" sz="1600" b="0" dirty="0">
                <a:solidFill>
                  <a:srgbClr val="006C12"/>
                </a:solidFill>
                <a:latin typeface="Calibri" panose="020F0502020204030204" pitchFamily="34" charset="0"/>
              </a:rPr>
              <a:t>6</a:t>
            </a:r>
            <a:endParaRPr lang="en-US" sz="1600" b="0" dirty="0">
              <a:solidFill>
                <a:srgbClr val="006C12"/>
              </a:solidFill>
              <a:latin typeface="Calibri" panose="020F0502020204030204" pitchFamily="34" charset="0"/>
            </a:endParaRPr>
          </a:p>
        </p:txBody>
      </p:sp>
      <p:sp>
        <p:nvSpPr>
          <p:cNvPr id="7" name="TextBox 6"/>
          <p:cNvSpPr txBox="1"/>
          <p:nvPr/>
        </p:nvSpPr>
        <p:spPr>
          <a:xfrm>
            <a:off x="7684326" y="6648719"/>
            <a:ext cx="3325116" cy="2539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050" b="1" dirty="0">
                <a:solidFill>
                  <a:prstClr val="white"/>
                </a:solidFill>
              </a:rPr>
              <a:t>UI GreenMetric World University Ranking 2017</a:t>
            </a:r>
          </a:p>
        </p:txBody>
      </p:sp>
      <p:sp>
        <p:nvSpPr>
          <p:cNvPr id="12" name="Title 2">
            <a:extLst>
              <a:ext uri="{FF2B5EF4-FFF2-40B4-BE49-F238E27FC236}">
                <a16:creationId xmlns:a16="http://schemas.microsoft.com/office/drawing/2014/main" id="{10AC9999-4B21-4E7D-94BA-E35A8FC35F52}"/>
              </a:ext>
            </a:extLst>
          </p:cNvPr>
          <p:cNvSpPr txBox="1">
            <a:spLocks/>
          </p:cNvSpPr>
          <p:nvPr/>
        </p:nvSpPr>
        <p:spPr>
          <a:xfrm>
            <a:off x="2881964" y="908720"/>
            <a:ext cx="8398612" cy="1008111"/>
          </a:xfrm>
          <a:prstGeom prst="rect">
            <a:avLst/>
          </a:prstGeom>
          <a:solidFill>
            <a:srgbClr val="92D050">
              <a:alpha val="46000"/>
            </a:srgbClr>
          </a:solid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3600" b="1" i="0" u="none" strike="noStrike" cap="none">
                <a:solidFill>
                  <a:srgbClr val="003402"/>
                </a:solidFill>
                <a:effectLst>
                  <a:outerShdw blurRad="50800" dist="38100" dir="2700000" algn="tl" rotWithShape="0">
                    <a:prstClr val="black">
                      <a:alpha val="40000"/>
                    </a:prstClr>
                  </a:outerShdw>
                </a:effectLst>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r>
              <a:rPr lang="en-AU" sz="4400" b="0" dirty="0">
                <a:solidFill>
                  <a:schemeClr val="accent2"/>
                </a:solidFill>
                <a:effectLst>
                  <a:outerShdw blurRad="38100" dist="38100" dir="2700000" algn="tl">
                    <a:srgbClr val="000000">
                      <a:alpha val="43137"/>
                    </a:srgbClr>
                  </a:outerShdw>
                </a:effectLst>
              </a:rPr>
              <a:t>Referred established models</a:t>
            </a:r>
            <a:endParaRPr lang="en-AU" sz="4400" b="0" dirty="0">
              <a:ln w="22225">
                <a:solidFill>
                  <a:schemeClr val="accent2"/>
                </a:solidFill>
                <a:prstDash val="solid"/>
              </a:ln>
              <a:solidFill>
                <a:schemeClr val="accent2"/>
              </a:solidFill>
              <a:effectLst/>
            </a:endParaRPr>
          </a:p>
        </p:txBody>
      </p:sp>
      <p:sp>
        <p:nvSpPr>
          <p:cNvPr id="11" name="TextBox 10">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3"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274585198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7368" y="3283910"/>
            <a:ext cx="7128791" cy="1546500"/>
          </a:xfrm>
        </p:spPr>
        <p:txBody>
          <a:bodyPr>
            <a:normAutofit/>
          </a:bodyPr>
          <a:lstStyle/>
          <a:p>
            <a:pPr algn="r"/>
            <a:r>
              <a:rPr lang="en-NZ" sz="4000" dirty="0"/>
              <a:t>UI GreenMetric Rankings </a:t>
            </a:r>
            <a:br>
              <a:rPr lang="en-NZ" sz="4000" dirty="0"/>
            </a:br>
            <a:r>
              <a:rPr lang="mr-IN" sz="4000" dirty="0"/>
              <a:t>– </a:t>
            </a:r>
            <a:r>
              <a:rPr lang="id-ID" sz="4900" dirty="0">
                <a:solidFill>
                  <a:schemeClr val="accent3">
                    <a:lumMod val="75000"/>
                  </a:schemeClr>
                </a:solidFill>
              </a:rPr>
              <a:t>Criteria &amp; Process</a:t>
            </a:r>
            <a:endParaRPr lang="en-NZ" sz="4000" dirty="0"/>
          </a:p>
        </p:txBody>
      </p:sp>
      <p:pic>
        <p:nvPicPr>
          <p:cNvPr id="12" name="Picture 11">
            <a:extLst>
              <a:ext uri="{FF2B5EF4-FFF2-40B4-BE49-F238E27FC236}">
                <a16:creationId xmlns:a16="http://schemas.microsoft.com/office/drawing/2014/main" id="{03A645F2-F7A2-46BA-978A-65E068033E3F}"/>
              </a:ext>
            </a:extLst>
          </p:cNvPr>
          <p:cNvPicPr>
            <a:picLocks noChangeAspect="1"/>
          </p:cNvPicPr>
          <p:nvPr/>
        </p:nvPicPr>
        <p:blipFill>
          <a:blip r:embed="rId2"/>
          <a:stretch>
            <a:fillRect/>
          </a:stretch>
        </p:blipFill>
        <p:spPr>
          <a:xfrm>
            <a:off x="7752184" y="2564904"/>
            <a:ext cx="4166089" cy="3066174"/>
          </a:xfrm>
          <a:prstGeom prst="rect">
            <a:avLst/>
          </a:prstGeom>
        </p:spPr>
      </p:pic>
      <p:sp>
        <p:nvSpPr>
          <p:cNvPr id="5" name="Title 3"/>
          <p:cNvSpPr txBox="1">
            <a:spLocks/>
          </p:cNvSpPr>
          <p:nvPr/>
        </p:nvSpPr>
        <p:spPr>
          <a:xfrm>
            <a:off x="2783632" y="69783"/>
            <a:ext cx="9134641" cy="101064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ct val="100000"/>
              <a:buFont typeface="Roboto Slab"/>
              <a:buNone/>
              <a:defRPr sz="2400" b="1" i="0" u="none" strike="noStrike" cap="none">
                <a:solidFill>
                  <a:srgbClr val="8EC641"/>
                </a:solidFill>
                <a:latin typeface="Roboto Slab"/>
                <a:ea typeface="Roboto Slab"/>
                <a:cs typeface="Roboto Slab"/>
                <a:sym typeface="Roboto Slab"/>
              </a:defRPr>
            </a:lvl1pPr>
            <a:lvl2pPr lvl="1">
              <a:spcBef>
                <a:spcPts val="0"/>
              </a:spcBef>
              <a:buClr>
                <a:schemeClr val="dk1"/>
              </a:buClr>
              <a:buSzPct val="100000"/>
              <a:buFont typeface="Oxygen"/>
              <a:buNone/>
              <a:defRPr sz="2400" b="1">
                <a:solidFill>
                  <a:schemeClr val="dk1"/>
                </a:solidFill>
                <a:latin typeface="Oxygen"/>
                <a:ea typeface="Oxygen"/>
                <a:cs typeface="Oxygen"/>
                <a:sym typeface="Oxygen"/>
              </a:defRPr>
            </a:lvl2pPr>
            <a:lvl3pPr lvl="2">
              <a:spcBef>
                <a:spcPts val="0"/>
              </a:spcBef>
              <a:buClr>
                <a:schemeClr val="dk1"/>
              </a:buClr>
              <a:buSzPct val="100000"/>
              <a:buFont typeface="Oxygen"/>
              <a:buNone/>
              <a:defRPr sz="2400" b="1">
                <a:solidFill>
                  <a:schemeClr val="dk1"/>
                </a:solidFill>
                <a:latin typeface="Oxygen"/>
                <a:ea typeface="Oxygen"/>
                <a:cs typeface="Oxygen"/>
                <a:sym typeface="Oxygen"/>
              </a:defRPr>
            </a:lvl3pPr>
            <a:lvl4pPr lvl="3">
              <a:spcBef>
                <a:spcPts val="0"/>
              </a:spcBef>
              <a:buClr>
                <a:schemeClr val="dk1"/>
              </a:buClr>
              <a:buSzPct val="100000"/>
              <a:buFont typeface="Oxygen"/>
              <a:buNone/>
              <a:defRPr sz="2400" b="1">
                <a:solidFill>
                  <a:schemeClr val="dk1"/>
                </a:solidFill>
                <a:latin typeface="Oxygen"/>
                <a:ea typeface="Oxygen"/>
                <a:cs typeface="Oxygen"/>
                <a:sym typeface="Oxygen"/>
              </a:defRPr>
            </a:lvl4pPr>
            <a:lvl5pPr lvl="4">
              <a:spcBef>
                <a:spcPts val="0"/>
              </a:spcBef>
              <a:buClr>
                <a:schemeClr val="dk1"/>
              </a:buClr>
              <a:buSzPct val="100000"/>
              <a:buFont typeface="Oxygen"/>
              <a:buNone/>
              <a:defRPr sz="2400" b="1">
                <a:solidFill>
                  <a:schemeClr val="dk1"/>
                </a:solidFill>
                <a:latin typeface="Oxygen"/>
                <a:ea typeface="Oxygen"/>
                <a:cs typeface="Oxygen"/>
                <a:sym typeface="Oxygen"/>
              </a:defRPr>
            </a:lvl5pPr>
            <a:lvl6pPr lvl="5">
              <a:spcBef>
                <a:spcPts val="0"/>
              </a:spcBef>
              <a:buClr>
                <a:schemeClr val="dk1"/>
              </a:buClr>
              <a:buSzPct val="100000"/>
              <a:buFont typeface="Oxygen"/>
              <a:buNone/>
              <a:defRPr sz="2400" b="1">
                <a:solidFill>
                  <a:schemeClr val="dk1"/>
                </a:solidFill>
                <a:latin typeface="Oxygen"/>
                <a:ea typeface="Oxygen"/>
                <a:cs typeface="Oxygen"/>
                <a:sym typeface="Oxygen"/>
              </a:defRPr>
            </a:lvl6pPr>
            <a:lvl7pPr lvl="6">
              <a:spcBef>
                <a:spcPts val="0"/>
              </a:spcBef>
              <a:buClr>
                <a:schemeClr val="dk1"/>
              </a:buClr>
              <a:buSzPct val="100000"/>
              <a:buFont typeface="Oxygen"/>
              <a:buNone/>
              <a:defRPr sz="2400" b="1">
                <a:solidFill>
                  <a:schemeClr val="dk1"/>
                </a:solidFill>
                <a:latin typeface="Oxygen"/>
                <a:ea typeface="Oxygen"/>
                <a:cs typeface="Oxygen"/>
                <a:sym typeface="Oxygen"/>
              </a:defRPr>
            </a:lvl7pPr>
            <a:lvl8pPr lvl="7">
              <a:spcBef>
                <a:spcPts val="0"/>
              </a:spcBef>
              <a:buClr>
                <a:schemeClr val="dk1"/>
              </a:buClr>
              <a:buSzPct val="100000"/>
              <a:buFont typeface="Oxygen"/>
              <a:buNone/>
              <a:defRPr sz="2400" b="1">
                <a:solidFill>
                  <a:schemeClr val="dk1"/>
                </a:solidFill>
                <a:latin typeface="Oxygen"/>
                <a:ea typeface="Oxygen"/>
                <a:cs typeface="Oxygen"/>
                <a:sym typeface="Oxygen"/>
              </a:defRPr>
            </a:lvl8pPr>
            <a:lvl9pPr lvl="8">
              <a:spcBef>
                <a:spcPts val="0"/>
              </a:spcBef>
              <a:buClr>
                <a:schemeClr val="dk1"/>
              </a:buClr>
              <a:buSzPct val="100000"/>
              <a:buFont typeface="Oxygen"/>
              <a:buNone/>
              <a:defRPr sz="2400" b="1">
                <a:solidFill>
                  <a:schemeClr val="dk1"/>
                </a:solidFill>
                <a:latin typeface="Oxygen"/>
                <a:ea typeface="Oxygen"/>
                <a:cs typeface="Oxygen"/>
                <a:sym typeface="Oxygen"/>
              </a:defRPr>
            </a:lvl9pPr>
          </a:lstStyle>
          <a:p>
            <a:pPr algn="r"/>
            <a:r>
              <a:rPr lang="id-ID" sz="5400" dirty="0">
                <a:solidFill>
                  <a:srgbClr val="FFFF00"/>
                </a:solidFill>
              </a:rPr>
              <a:t>Methodology &amp; Results</a:t>
            </a:r>
            <a:endParaRPr lang="en-US" sz="5400" dirty="0">
              <a:solidFill>
                <a:srgbClr val="FFFF00"/>
              </a:solidFill>
            </a:endParaRPr>
          </a:p>
        </p:txBody>
      </p:sp>
    </p:spTree>
    <p:extLst>
      <p:ext uri="{BB962C8B-B14F-4D97-AF65-F5344CB8AC3E}">
        <p14:creationId xmlns:p14="http://schemas.microsoft.com/office/powerpoint/2010/main" val="298315915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1571626" y="2482330"/>
            <a:ext cx="2209799" cy="1514100"/>
          </a:xfrm>
          <a:prstGeom prst="rect">
            <a:avLst/>
          </a:prstGeom>
        </p:spPr>
        <p:txBody>
          <a:bodyPr lIns="91425" tIns="91425" rIns="91425" bIns="91425" anchor="t" anchorCtr="0">
            <a:noAutofit/>
          </a:bodyPr>
          <a:lstStyle/>
          <a:p>
            <a:pPr>
              <a:buNone/>
            </a:pPr>
            <a:r>
              <a:rPr lang="en-US" b="1" dirty="0"/>
              <a:t>Setting and </a:t>
            </a:r>
            <a:r>
              <a:rPr lang="en-US" b="1" dirty="0" err="1"/>
              <a:t>Infrastucture</a:t>
            </a:r>
            <a:endParaRPr lang="en" b="1" dirty="0"/>
          </a:p>
          <a:p>
            <a:pPr>
              <a:buNone/>
            </a:pPr>
            <a:r>
              <a:rPr lang="en-US" sz="1200" dirty="0"/>
              <a:t>The aim is to trigger the participating university to provide more space for greenery and in safeguarding environment, as well ad the development of sustainable energy</a:t>
            </a:r>
          </a:p>
        </p:txBody>
      </p:sp>
      <p:sp>
        <p:nvSpPr>
          <p:cNvPr id="222" name="Shape 222"/>
          <p:cNvSpPr txBox="1">
            <a:spLocks noGrp="1"/>
          </p:cNvSpPr>
          <p:nvPr>
            <p:ph type="body" idx="2"/>
          </p:nvPr>
        </p:nvSpPr>
        <p:spPr>
          <a:xfrm>
            <a:off x="5255739" y="2565719"/>
            <a:ext cx="2460860" cy="1514100"/>
          </a:xfrm>
          <a:prstGeom prst="rect">
            <a:avLst/>
          </a:prstGeom>
        </p:spPr>
        <p:txBody>
          <a:bodyPr lIns="91425" tIns="91425" rIns="91425" bIns="91425" anchor="t" anchorCtr="0">
            <a:noAutofit/>
          </a:bodyPr>
          <a:lstStyle/>
          <a:p>
            <a:pPr>
              <a:buNone/>
            </a:pPr>
            <a:r>
              <a:rPr lang="en-US" b="1" dirty="0"/>
              <a:t>Energy and Climate Change </a:t>
            </a:r>
          </a:p>
          <a:p>
            <a:pPr>
              <a:buNone/>
            </a:pPr>
            <a:r>
              <a:rPr lang="en-US" sz="1200" dirty="0"/>
              <a:t>With this indicator, universities are expected to increase the effort in energy efficiency on their building and to care more about nature and energy resource</a:t>
            </a:r>
          </a:p>
        </p:txBody>
      </p:sp>
      <p:sp>
        <p:nvSpPr>
          <p:cNvPr id="223" name="Shape 223"/>
          <p:cNvSpPr txBox="1">
            <a:spLocks noGrp="1"/>
          </p:cNvSpPr>
          <p:nvPr>
            <p:ph type="body" idx="3"/>
          </p:nvPr>
        </p:nvSpPr>
        <p:spPr>
          <a:xfrm>
            <a:off x="9077119" y="2493754"/>
            <a:ext cx="3016799" cy="1514100"/>
          </a:xfrm>
          <a:prstGeom prst="rect">
            <a:avLst/>
          </a:prstGeom>
        </p:spPr>
        <p:txBody>
          <a:bodyPr lIns="91425" tIns="91425" rIns="91425" bIns="91425" anchor="t" anchorCtr="0">
            <a:noAutofit/>
          </a:bodyPr>
          <a:lstStyle/>
          <a:p>
            <a:pPr>
              <a:buNone/>
            </a:pPr>
            <a:r>
              <a:rPr lang="en-US" b="1" dirty="0"/>
              <a:t>Waste</a:t>
            </a:r>
            <a:endParaRPr lang="en" b="1" dirty="0"/>
          </a:p>
          <a:p>
            <a:pPr>
              <a:buNone/>
            </a:pPr>
            <a:r>
              <a:rPr lang="en-US" sz="1200" dirty="0"/>
              <a:t>Some programs and waste treatments should be among the concern of the university, i.e. recycling program, toxic waste recycling, organic waste treatment, inorganic waste treatment, sewerage disposal, policy to reduce the use of paper and plastic in campus</a:t>
            </a:r>
          </a:p>
          <a:p>
            <a:pPr>
              <a:buNone/>
            </a:pPr>
            <a:endParaRPr sz="1200" dirty="0"/>
          </a:p>
        </p:txBody>
      </p:sp>
      <p:sp>
        <p:nvSpPr>
          <p:cNvPr id="224" name="Shape 224"/>
          <p:cNvSpPr txBox="1">
            <a:spLocks noGrp="1"/>
          </p:cNvSpPr>
          <p:nvPr>
            <p:ph type="body" idx="1"/>
          </p:nvPr>
        </p:nvSpPr>
        <p:spPr>
          <a:xfrm>
            <a:off x="1578708" y="4326160"/>
            <a:ext cx="2209799" cy="1514100"/>
          </a:xfrm>
          <a:prstGeom prst="rect">
            <a:avLst/>
          </a:prstGeom>
        </p:spPr>
        <p:txBody>
          <a:bodyPr lIns="91425" tIns="91425" rIns="91425" bIns="91425" anchor="t" anchorCtr="0">
            <a:noAutofit/>
          </a:bodyPr>
          <a:lstStyle/>
          <a:p>
            <a:pPr>
              <a:buNone/>
            </a:pPr>
            <a:r>
              <a:rPr lang="en-US" b="1" dirty="0"/>
              <a:t>Water</a:t>
            </a:r>
            <a:endParaRPr lang="en" b="1" dirty="0"/>
          </a:p>
          <a:p>
            <a:pPr>
              <a:buNone/>
            </a:pPr>
            <a:r>
              <a:rPr lang="en-US" sz="1200" dirty="0"/>
              <a:t>The aim is that universities can decrease water usage, increase conservation program, and protect the habitat</a:t>
            </a:r>
          </a:p>
        </p:txBody>
      </p:sp>
      <p:sp>
        <p:nvSpPr>
          <p:cNvPr id="225" name="Shape 225"/>
          <p:cNvSpPr txBox="1">
            <a:spLocks noGrp="1"/>
          </p:cNvSpPr>
          <p:nvPr>
            <p:ph type="body" idx="2"/>
          </p:nvPr>
        </p:nvSpPr>
        <p:spPr>
          <a:xfrm>
            <a:off x="5255739" y="4338502"/>
            <a:ext cx="2174099" cy="1514100"/>
          </a:xfrm>
          <a:prstGeom prst="rect">
            <a:avLst/>
          </a:prstGeom>
        </p:spPr>
        <p:txBody>
          <a:bodyPr lIns="91425" tIns="91425" rIns="91425" bIns="91425" anchor="t" anchorCtr="0">
            <a:noAutofit/>
          </a:bodyPr>
          <a:lstStyle/>
          <a:p>
            <a:pPr>
              <a:buNone/>
            </a:pPr>
            <a:r>
              <a:rPr lang="en" b="1" dirty="0"/>
              <a:t>Transportation</a:t>
            </a:r>
          </a:p>
          <a:p>
            <a:pPr>
              <a:buNone/>
            </a:pPr>
            <a:r>
              <a:rPr lang="en-US" sz="1200" dirty="0"/>
              <a:t>Transportation policy to limit the number of motor vehicles in campus, the use of campus bus and bicycle will encourage a healthier environment</a:t>
            </a:r>
          </a:p>
        </p:txBody>
      </p:sp>
      <p:sp>
        <p:nvSpPr>
          <p:cNvPr id="226" name="Shape 226"/>
          <p:cNvSpPr txBox="1">
            <a:spLocks noGrp="1"/>
          </p:cNvSpPr>
          <p:nvPr>
            <p:ph type="body" idx="3"/>
          </p:nvPr>
        </p:nvSpPr>
        <p:spPr>
          <a:xfrm>
            <a:off x="9351728" y="4383376"/>
            <a:ext cx="2619295" cy="1514100"/>
          </a:xfrm>
          <a:prstGeom prst="rect">
            <a:avLst/>
          </a:prstGeom>
        </p:spPr>
        <p:txBody>
          <a:bodyPr lIns="91425" tIns="91425" rIns="91425" bIns="91425" anchor="t" anchorCtr="0">
            <a:noAutofit/>
          </a:bodyPr>
          <a:lstStyle/>
          <a:p>
            <a:pPr>
              <a:buNone/>
            </a:pPr>
            <a:r>
              <a:rPr lang="en-US" b="1" dirty="0"/>
              <a:t>Education</a:t>
            </a:r>
          </a:p>
          <a:p>
            <a:pPr>
              <a:buNone/>
            </a:pPr>
            <a:r>
              <a:rPr lang="en-US" sz="1200" dirty="0"/>
              <a:t>This expansion of the criteria based on the thought that university has an important role in creating the new generation concern with sustainability</a:t>
            </a:r>
          </a:p>
          <a:p>
            <a:pPr>
              <a:buNone/>
            </a:pPr>
            <a:endParaRPr sz="1200" dirty="0"/>
          </a:p>
        </p:txBody>
      </p:sp>
      <p:sp>
        <p:nvSpPr>
          <p:cNvPr id="227" name="Shape 227"/>
          <p:cNvSpPr txBox="1">
            <a:spLocks noGrp="1"/>
          </p:cNvSpPr>
          <p:nvPr>
            <p:ph type="title"/>
          </p:nvPr>
        </p:nvSpPr>
        <p:spPr>
          <a:xfrm>
            <a:off x="3503712" y="946903"/>
            <a:ext cx="6768752" cy="969300"/>
          </a:xfrm>
          <a:prstGeom prst="rect">
            <a:avLst/>
          </a:prstGeom>
          <a:solidFill>
            <a:schemeClr val="accent3">
              <a:lumMod val="40000"/>
              <a:lumOff val="60000"/>
              <a:alpha val="26000"/>
            </a:schemeClr>
          </a:solidFill>
        </p:spPr>
        <p:txBody>
          <a:bodyPr lIns="91425" tIns="91425" rIns="91425" bIns="91425" anchor="ctr" anchorCtr="0">
            <a:noAutofit/>
          </a:bodyPr>
          <a:lstStyle/>
          <a:p>
            <a:pPr algn="ctr"/>
            <a:r>
              <a:rPr lang="en-US" sz="4400" dirty="0">
                <a:solidFill>
                  <a:schemeClr val="accent3">
                    <a:lumMod val="75000"/>
                  </a:schemeClr>
                </a:solidFill>
              </a:rPr>
              <a:t>Criteria and Indicators</a:t>
            </a:r>
            <a:endParaRPr lang="en" sz="4400" dirty="0">
              <a:solidFill>
                <a:schemeClr val="accent3">
                  <a:lumMod val="75000"/>
                </a:schemeClr>
              </a:solidFill>
            </a:endParaRPr>
          </a:p>
        </p:txBody>
      </p:sp>
      <p:pic>
        <p:nvPicPr>
          <p:cNvPr id="25" name="Picture 24" descr="criteria&amp;indicator.png">
            <a:extLst>
              <a:ext uri="{FF2B5EF4-FFF2-40B4-BE49-F238E27FC236}">
                <a16:creationId xmlns:a16="http://schemas.microsoft.com/office/drawing/2014/main" id="{D2843C60-E66D-4AFA-9143-53E4E4B5BDFE}"/>
              </a:ext>
            </a:extLst>
          </p:cNvPr>
          <p:cNvPicPr>
            <a:picLocks noChangeAspect="1"/>
          </p:cNvPicPr>
          <p:nvPr/>
        </p:nvPicPr>
        <p:blipFill rotWithShape="1">
          <a:blip r:embed="rId3" cstate="print"/>
          <a:srcRect l="1559" t="28868" r="74774" b="51267"/>
          <a:stretch/>
        </p:blipFill>
        <p:spPr>
          <a:xfrm>
            <a:off x="220976" y="2571193"/>
            <a:ext cx="1304308" cy="1036156"/>
          </a:xfrm>
          <a:prstGeom prst="rect">
            <a:avLst/>
          </a:prstGeom>
        </p:spPr>
      </p:pic>
      <p:pic>
        <p:nvPicPr>
          <p:cNvPr id="31" name="Picture 30" descr="criteria&amp;indicator.png">
            <a:extLst>
              <a:ext uri="{FF2B5EF4-FFF2-40B4-BE49-F238E27FC236}">
                <a16:creationId xmlns:a16="http://schemas.microsoft.com/office/drawing/2014/main" id="{5B0B82E4-8AB7-43BD-95C9-C19AA9787111}"/>
              </a:ext>
            </a:extLst>
          </p:cNvPr>
          <p:cNvPicPr>
            <a:picLocks noChangeAspect="1"/>
          </p:cNvPicPr>
          <p:nvPr/>
        </p:nvPicPr>
        <p:blipFill rotWithShape="1">
          <a:blip r:embed="rId3" cstate="print"/>
          <a:srcRect l="39163" t="28961" r="36506" b="51233"/>
          <a:stretch/>
        </p:blipFill>
        <p:spPr>
          <a:xfrm>
            <a:off x="3846124" y="2565718"/>
            <a:ext cx="1409615" cy="1048159"/>
          </a:xfrm>
          <a:prstGeom prst="rect">
            <a:avLst/>
          </a:prstGeom>
        </p:spPr>
      </p:pic>
      <p:pic>
        <p:nvPicPr>
          <p:cNvPr id="32" name="Picture 31" descr="criteria&amp;indicator.png">
            <a:extLst>
              <a:ext uri="{FF2B5EF4-FFF2-40B4-BE49-F238E27FC236}">
                <a16:creationId xmlns:a16="http://schemas.microsoft.com/office/drawing/2014/main" id="{74946B54-DF83-429C-8C41-F2FF7EDAD84C}"/>
              </a:ext>
            </a:extLst>
          </p:cNvPr>
          <p:cNvPicPr>
            <a:picLocks noChangeAspect="1"/>
          </p:cNvPicPr>
          <p:nvPr/>
        </p:nvPicPr>
        <p:blipFill rotWithShape="1">
          <a:blip r:embed="rId3" cstate="print"/>
          <a:srcRect l="72424" t="28421" r="5833" b="52884"/>
          <a:stretch/>
        </p:blipFill>
        <p:spPr>
          <a:xfrm>
            <a:off x="7710066" y="2565719"/>
            <a:ext cx="1295821" cy="1054627"/>
          </a:xfrm>
          <a:prstGeom prst="rect">
            <a:avLst/>
          </a:prstGeom>
        </p:spPr>
      </p:pic>
      <p:pic>
        <p:nvPicPr>
          <p:cNvPr id="33" name="Picture 32" descr="criteria&amp;indicator.png">
            <a:extLst>
              <a:ext uri="{FF2B5EF4-FFF2-40B4-BE49-F238E27FC236}">
                <a16:creationId xmlns:a16="http://schemas.microsoft.com/office/drawing/2014/main" id="{EA37D7DC-3FD9-4853-8301-9DC5F3CD0B01}"/>
              </a:ext>
            </a:extLst>
          </p:cNvPr>
          <p:cNvPicPr>
            <a:picLocks noChangeAspect="1"/>
          </p:cNvPicPr>
          <p:nvPr/>
        </p:nvPicPr>
        <p:blipFill rotWithShape="1">
          <a:blip r:embed="rId3" cstate="print"/>
          <a:srcRect l="1560" t="62756" r="72561" b="17379"/>
          <a:stretch/>
        </p:blipFill>
        <p:spPr>
          <a:xfrm>
            <a:off x="220976" y="4451117"/>
            <a:ext cx="1427324" cy="1036967"/>
          </a:xfrm>
          <a:prstGeom prst="rect">
            <a:avLst/>
          </a:prstGeom>
        </p:spPr>
      </p:pic>
      <p:pic>
        <p:nvPicPr>
          <p:cNvPr id="34" name="Picture 33" descr="criteria&amp;indicator.png">
            <a:extLst>
              <a:ext uri="{FF2B5EF4-FFF2-40B4-BE49-F238E27FC236}">
                <a16:creationId xmlns:a16="http://schemas.microsoft.com/office/drawing/2014/main" id="{34B1E512-F131-4F4D-8A28-FF4D65D867F4}"/>
              </a:ext>
            </a:extLst>
          </p:cNvPr>
          <p:cNvPicPr>
            <a:picLocks noChangeAspect="1"/>
          </p:cNvPicPr>
          <p:nvPr/>
        </p:nvPicPr>
        <p:blipFill rotWithShape="1">
          <a:blip r:embed="rId3" cstate="print"/>
          <a:srcRect l="37624" t="59786" r="36497" b="17185"/>
          <a:stretch/>
        </p:blipFill>
        <p:spPr>
          <a:xfrm>
            <a:off x="3714622" y="4285996"/>
            <a:ext cx="1427323" cy="1202088"/>
          </a:xfrm>
          <a:prstGeom prst="rect">
            <a:avLst/>
          </a:prstGeom>
        </p:spPr>
      </p:pic>
      <p:pic>
        <p:nvPicPr>
          <p:cNvPr id="35" name="Picture 34" descr="criteria&amp;indicator.png">
            <a:extLst>
              <a:ext uri="{FF2B5EF4-FFF2-40B4-BE49-F238E27FC236}">
                <a16:creationId xmlns:a16="http://schemas.microsoft.com/office/drawing/2014/main" id="{E7EB8AE3-1F13-4B7E-8C67-EED905FFECFC}"/>
              </a:ext>
            </a:extLst>
          </p:cNvPr>
          <p:cNvPicPr>
            <a:picLocks noChangeAspect="1"/>
          </p:cNvPicPr>
          <p:nvPr/>
        </p:nvPicPr>
        <p:blipFill rotWithShape="1">
          <a:blip r:embed="rId3" cstate="print"/>
          <a:srcRect l="74121" t="63234" r="218" b="17379"/>
          <a:stretch/>
        </p:blipFill>
        <p:spPr>
          <a:xfrm>
            <a:off x="7710066" y="4492938"/>
            <a:ext cx="1584805" cy="1133196"/>
          </a:xfrm>
          <a:prstGeom prst="rect">
            <a:avLst/>
          </a:prstGeom>
        </p:spPr>
      </p:pic>
      <p:sp>
        <p:nvSpPr>
          <p:cNvPr id="19" name="TextBox 18">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20"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06902883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082BA-2300-48FF-BFA6-94D35377AF52}"/>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33C004A3-0170-4F59-AF01-C3372A64B0D8}"/>
              </a:ext>
            </a:extLst>
          </p:cNvPr>
          <p:cNvSpPr>
            <a:spLocks noGrp="1"/>
          </p:cNvSpPr>
          <p:nvPr>
            <p:ph type="title" idx="4294967295"/>
          </p:nvPr>
        </p:nvSpPr>
        <p:spPr>
          <a:xfrm>
            <a:off x="191344" y="1484784"/>
            <a:ext cx="11809312" cy="1224135"/>
          </a:xfrm>
          <a:solidFill>
            <a:schemeClr val="bg1"/>
          </a:solidFill>
        </p:spPr>
        <p:txBody>
          <a:bodyPr anchor="ctr"/>
          <a:lstStyle/>
          <a:p>
            <a:pPr algn="ctr"/>
            <a:r>
              <a:rPr lang="en-US" sz="4000" b="1" dirty="0">
                <a:solidFill>
                  <a:schemeClr val="accent3">
                    <a:lumMod val="75000"/>
                  </a:schemeClr>
                </a:solidFill>
              </a:rPr>
              <a:t>The Ranking Process</a:t>
            </a:r>
          </a:p>
        </p:txBody>
      </p:sp>
      <p:graphicFrame>
        <p:nvGraphicFramePr>
          <p:cNvPr id="5" name="Content Placeholder 3">
            <a:extLst>
              <a:ext uri="{FF2B5EF4-FFF2-40B4-BE49-F238E27FC236}">
                <a16:creationId xmlns:a16="http://schemas.microsoft.com/office/drawing/2014/main" id="{0A7C5A83-FF8C-4C77-8F29-E2866BD2A26F}"/>
              </a:ext>
            </a:extLst>
          </p:cNvPr>
          <p:cNvGraphicFramePr>
            <a:graphicFrameLocks/>
          </p:cNvGraphicFramePr>
          <p:nvPr>
            <p:extLst>
              <p:ext uri="{D42A27DB-BD31-4B8C-83A1-F6EECF244321}">
                <p14:modId xmlns:p14="http://schemas.microsoft.com/office/powerpoint/2010/main" val="2849187277"/>
              </p:ext>
            </p:extLst>
          </p:nvPr>
        </p:nvGraphicFramePr>
        <p:xfrm>
          <a:off x="191344" y="2492897"/>
          <a:ext cx="11809312" cy="4142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3F5933EA-0B1E-40FF-947A-F37FE7557E94}"/>
              </a:ext>
            </a:extLst>
          </p:cNvPr>
          <p:cNvSpPr txBox="1"/>
          <p:nvPr/>
        </p:nvSpPr>
        <p:spPr>
          <a:xfrm>
            <a:off x="-120352" y="6423719"/>
            <a:ext cx="12432704" cy="461665"/>
          </a:xfrm>
          <a:prstGeom prst="rect">
            <a:avLst/>
          </a:prstGeom>
          <a:solidFill>
            <a:srgbClr val="031B03"/>
          </a:solidFill>
          <a:ln>
            <a:solidFill>
              <a:srgbClr val="031B03"/>
            </a:solid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r>
              <a:rPr lang="en-US" sz="500" b="1" dirty="0">
                <a:solidFill>
                  <a:srgbClr val="FFFF00"/>
                </a:solidFill>
              </a:rPr>
              <a:t>           </a:t>
            </a:r>
            <a:endParaRPr lang="id-ID" sz="500" dirty="0">
              <a:solidFill>
                <a:srgbClr val="FFFF00"/>
              </a:solidFill>
            </a:endParaRPr>
          </a:p>
          <a:p>
            <a:r>
              <a:rPr lang="id-ID" dirty="0">
                <a:solidFill>
                  <a:srgbClr val="FFFF00"/>
                </a:solidFill>
              </a:rPr>
              <a:t>              </a:t>
            </a:r>
            <a:r>
              <a:rPr lang="en-US" dirty="0">
                <a:solidFill>
                  <a:srgbClr val="FFFF00"/>
                </a:solidFill>
              </a:rPr>
              <a:t>UI GreenMetric World University Rankings 2018</a:t>
            </a:r>
            <a:endParaRPr lang="id-ID" dirty="0">
              <a:solidFill>
                <a:srgbClr val="FFFF00"/>
              </a:solidFill>
            </a:endParaRPr>
          </a:p>
          <a:p>
            <a:endParaRPr lang="en-US" sz="500" dirty="0">
              <a:solidFill>
                <a:srgbClr val="FFFF00"/>
              </a:solidFill>
            </a:endParaRPr>
          </a:p>
        </p:txBody>
      </p:sp>
      <p:pic>
        <p:nvPicPr>
          <p:cNvPr id="11" name="Gambar 2">
            <a:extLst>
              <a:ext uri="{FF2B5EF4-FFF2-40B4-BE49-F238E27FC236}">
                <a16:creationId xmlns:a16="http://schemas.microsoft.com/office/drawing/2014/main" id="{A7C2409B-8664-44CD-9F8E-B615B55027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13" r="12369" b="43588"/>
          <a:stretch/>
        </p:blipFill>
        <p:spPr>
          <a:xfrm>
            <a:off x="75275" y="6456285"/>
            <a:ext cx="416192" cy="411532"/>
          </a:xfrm>
          <a:prstGeom prst="rect">
            <a:avLst/>
          </a:prstGeom>
        </p:spPr>
      </p:pic>
    </p:spTree>
    <p:extLst>
      <p:ext uri="{BB962C8B-B14F-4D97-AF65-F5344CB8AC3E}">
        <p14:creationId xmlns:p14="http://schemas.microsoft.com/office/powerpoint/2010/main" val="3893453624"/>
      </p:ext>
    </p:extLst>
  </p:cSld>
  <p:clrMapOvr>
    <a:masterClrMapping/>
  </p:clrMapOvr>
  <p:transition spd="slow">
    <p:wipe/>
  </p:transition>
</p:sld>
</file>

<file path=ppt/theme/theme1.xml><?xml version="1.0" encoding="utf-8"?>
<a:theme xmlns:a="http://schemas.openxmlformats.org/drawingml/2006/main" name="Ari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4081</TotalTime>
  <Words>3111</Words>
  <Application>Microsoft Office PowerPoint</Application>
  <PresentationFormat>Widescreen</PresentationFormat>
  <Paragraphs>768</Paragraphs>
  <Slides>59</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Segoe UI Semibold</vt:lpstr>
      <vt:lpstr>Calibri</vt:lpstr>
      <vt:lpstr>Arial Rounded MT Bold</vt:lpstr>
      <vt:lpstr>Roboto</vt:lpstr>
      <vt:lpstr>Arial Black</vt:lpstr>
      <vt:lpstr>Britannic Bold</vt:lpstr>
      <vt:lpstr>Oxygen</vt:lpstr>
      <vt:lpstr>Courier New</vt:lpstr>
      <vt:lpstr>Wingdings</vt:lpstr>
      <vt:lpstr>FrankRuehl</vt:lpstr>
      <vt:lpstr>Dubai Medium</vt:lpstr>
      <vt:lpstr>Georgia</vt:lpstr>
      <vt:lpstr>Roboto Slab</vt:lpstr>
      <vt:lpstr>Arial</vt:lpstr>
      <vt:lpstr>Times New Roman</vt:lpstr>
      <vt:lpstr>Segoe UI</vt:lpstr>
      <vt:lpstr>Ariel template</vt:lpstr>
      <vt:lpstr>Dr. Nyoman Suwartha nsuwartha@eng.ui.ac.id</vt:lpstr>
      <vt:lpstr>Outline </vt:lpstr>
      <vt:lpstr>UI GreenMetric Rankings  – the 8th year</vt:lpstr>
      <vt:lpstr>PowerPoint Presentation</vt:lpstr>
      <vt:lpstr>Overview of UIGM</vt:lpstr>
      <vt:lpstr>PowerPoint Presentation</vt:lpstr>
      <vt:lpstr>UI GreenMetric Rankings  – Criteria &amp; Process</vt:lpstr>
      <vt:lpstr>Criteria and Indicators</vt:lpstr>
      <vt:lpstr>The Ranking Process</vt:lpstr>
      <vt:lpstr>UI GreenMetric Rankings  – 8th Results</vt:lpstr>
      <vt:lpstr>Increasing Number of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UIGM results’ trend per region</vt:lpstr>
      <vt:lpstr>2017 Completed Agenda</vt:lpstr>
      <vt:lpstr>International Exposure</vt:lpstr>
      <vt:lpstr>UI GreenMetric Session </vt:lpstr>
      <vt:lpstr>International Exposure</vt:lpstr>
      <vt:lpstr>National Workshop on UI GreenMetric</vt:lpstr>
      <vt:lpstr>National Workshop on UI GreenMetric</vt:lpstr>
      <vt:lpstr>National Workshop on UI GreenMetric</vt:lpstr>
      <vt:lpstr>UI GreenMetric Session </vt:lpstr>
      <vt:lpstr>International Exposure</vt:lpstr>
      <vt:lpstr>National Workshop on UI GreenMetric</vt:lpstr>
      <vt:lpstr>National Workshop on UI GreenMetric</vt:lpstr>
      <vt:lpstr>International Exposure</vt:lpstr>
      <vt:lpstr>National Workshop on UI GreenMetric</vt:lpstr>
      <vt:lpstr>UI GreenMetric Rankings  – near future Challenges </vt:lpstr>
      <vt:lpstr>PowerPoint Presentation</vt:lpstr>
      <vt:lpstr>2013 International Workshop on UI GreenMetric (IWGM) </vt:lpstr>
      <vt:lpstr>2016 International Workshop on UI GreenMetric (IWGM) </vt:lpstr>
      <vt:lpstr>2017 International Workshop on UI GreenMetric (IWGM) </vt:lpstr>
      <vt:lpstr>PowerPoint Presentation</vt:lpstr>
      <vt:lpstr>PowerPoint Presentation</vt:lpstr>
      <vt:lpstr>PowerPoint Presentation</vt:lpstr>
      <vt:lpstr>Challenges </vt:lpstr>
      <vt:lpstr>PowerPoint Presentation</vt:lpstr>
      <vt:lpstr>PowerPoint Presentation</vt:lpstr>
      <vt:lpstr>PowerPoint Presentation</vt:lpstr>
      <vt:lpstr>Thematic Priority Activities</vt:lpstr>
      <vt:lpstr>PowerPoint Presentation</vt:lpstr>
      <vt:lpstr>UI GreenMetric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sonypro</dc:creator>
  <cp:lastModifiedBy>Arsy Imanda</cp:lastModifiedBy>
  <cp:revision>182</cp:revision>
  <dcterms:modified xsi:type="dcterms:W3CDTF">2018-04-27T16:06:03Z</dcterms:modified>
</cp:coreProperties>
</file>