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28"/>
  </p:notesMasterIdLst>
  <p:sldIdLst>
    <p:sldId id="256" r:id="rId4"/>
    <p:sldId id="433" r:id="rId5"/>
    <p:sldId id="435" r:id="rId6"/>
    <p:sldId id="437" r:id="rId7"/>
    <p:sldId id="379" r:id="rId8"/>
    <p:sldId id="378" r:id="rId9"/>
    <p:sldId id="380" r:id="rId10"/>
    <p:sldId id="381" r:id="rId11"/>
    <p:sldId id="382" r:id="rId12"/>
    <p:sldId id="384" r:id="rId13"/>
    <p:sldId id="385" r:id="rId14"/>
    <p:sldId id="386" r:id="rId15"/>
    <p:sldId id="389" r:id="rId16"/>
    <p:sldId id="390" r:id="rId17"/>
    <p:sldId id="391" r:id="rId18"/>
    <p:sldId id="394" r:id="rId19"/>
    <p:sldId id="397" r:id="rId20"/>
    <p:sldId id="398" r:id="rId21"/>
    <p:sldId id="401" r:id="rId22"/>
    <p:sldId id="400" r:id="rId23"/>
    <p:sldId id="402" r:id="rId24"/>
    <p:sldId id="403" r:id="rId25"/>
    <p:sldId id="406" r:id="rId26"/>
    <p:sldId id="26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661"/>
    <a:srgbClr val="0101F4"/>
    <a:srgbClr val="4B4C4B"/>
    <a:srgbClr val="F8B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2"/>
    <p:restoredTop sz="94643"/>
  </p:normalViewPr>
  <p:slideViewPr>
    <p:cSldViewPr>
      <p:cViewPr varScale="1">
        <p:scale>
          <a:sx n="65" d="100"/>
          <a:sy n="65" d="100"/>
        </p:scale>
        <p:origin x="-1936" y="-112"/>
      </p:cViewPr>
      <p:guideLst>
        <p:guide orient="horz" pos="1620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9FB937-E709-4B77-A787-97E81659C095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BDF2B10-EE29-4DE3-A6A5-D1D8E2CC2606}">
      <dgm:prSet phldrT="[Text]" custT="1"/>
      <dgm:spPr>
        <a:solidFill>
          <a:srgbClr val="DE9254"/>
        </a:solidFill>
      </dgm:spPr>
      <dgm:t>
        <a:bodyPr/>
        <a:lstStyle/>
        <a:p>
          <a:r>
            <a:rPr lang="id-ID" sz="4400" b="1" dirty="0" smtClean="0"/>
            <a:t>RENSTRA 2017-2022</a:t>
          </a:r>
          <a:endParaRPr lang="id-ID" sz="4400" b="1" dirty="0"/>
        </a:p>
      </dgm:t>
    </dgm:pt>
    <dgm:pt modelId="{6648D0F8-0459-4A2F-9F52-EC63B61B32CD}" type="parTrans" cxnId="{EF998161-9046-46C5-8571-BB1C87DDF53D}">
      <dgm:prSet/>
      <dgm:spPr/>
      <dgm:t>
        <a:bodyPr/>
        <a:lstStyle/>
        <a:p>
          <a:endParaRPr lang="id-ID"/>
        </a:p>
      </dgm:t>
    </dgm:pt>
    <dgm:pt modelId="{F2F0A75E-F3F5-40E7-AD5E-C45CCB9ABB2B}" type="sibTrans" cxnId="{EF998161-9046-46C5-8571-BB1C87DDF53D}">
      <dgm:prSet/>
      <dgm:spPr/>
      <dgm:t>
        <a:bodyPr/>
        <a:lstStyle/>
        <a:p>
          <a:endParaRPr lang="id-ID"/>
        </a:p>
      </dgm:t>
    </dgm:pt>
    <dgm:pt modelId="{2A13AE44-AF9F-4D03-97A2-514FDDDCCDC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id-ID" sz="1400" b="1" dirty="0" smtClean="0"/>
            <a:t>* </a:t>
          </a:r>
          <a:r>
            <a:rPr lang="id-ID" sz="1400" b="1" dirty="0" smtClean="0"/>
            <a:t>Visi                         * Misi                                       * Tujuan   * </a:t>
          </a:r>
          <a:r>
            <a:rPr lang="id-ID" sz="1200" b="1" dirty="0" smtClean="0"/>
            <a:t>Sasaran </a:t>
          </a:r>
          <a:endParaRPr lang="id-ID" sz="1200" b="1" dirty="0" smtClean="0"/>
        </a:p>
      </dgm:t>
    </dgm:pt>
    <dgm:pt modelId="{622DCB6A-82E5-4851-BD5B-14F54ACA3213}" type="parTrans" cxnId="{658EF951-A095-4078-8A80-40ED4EDC241D}">
      <dgm:prSet/>
      <dgm:spPr/>
      <dgm:t>
        <a:bodyPr/>
        <a:lstStyle/>
        <a:p>
          <a:endParaRPr lang="id-ID"/>
        </a:p>
      </dgm:t>
    </dgm:pt>
    <dgm:pt modelId="{57A0B8C2-E967-4F94-B867-17A4EF611B87}" type="sibTrans" cxnId="{658EF951-A095-4078-8A80-40ED4EDC241D}">
      <dgm:prSet/>
      <dgm:spPr/>
      <dgm:t>
        <a:bodyPr/>
        <a:lstStyle/>
        <a:p>
          <a:endParaRPr lang="id-ID"/>
        </a:p>
      </dgm:t>
    </dgm:pt>
    <dgm:pt modelId="{EFAB05B0-4B8D-4248-9640-5C702076F9A5}">
      <dgm:prSet phldrT="[Text]" custT="1"/>
      <dgm:spPr/>
      <dgm:t>
        <a:bodyPr/>
        <a:lstStyle/>
        <a:p>
          <a:pPr algn="ctr">
            <a:lnSpc>
              <a:spcPct val="150000"/>
            </a:lnSpc>
            <a:spcAft>
              <a:spcPts val="0"/>
            </a:spcAft>
          </a:pPr>
          <a:r>
            <a:rPr lang="id-ID" sz="1200" b="1" dirty="0" smtClean="0"/>
            <a:t>* Program   </a:t>
          </a:r>
          <a:r>
            <a:rPr lang="id-ID" sz="1200" b="1" dirty="0" smtClean="0"/>
            <a:t>        * </a:t>
          </a:r>
          <a:r>
            <a:rPr lang="id-ID" sz="1200" b="1" dirty="0" smtClean="0"/>
            <a:t>Kebijakan </a:t>
          </a:r>
        </a:p>
        <a:p>
          <a:pPr algn="ctr">
            <a:lnSpc>
              <a:spcPct val="150000"/>
            </a:lnSpc>
            <a:spcAft>
              <a:spcPts val="0"/>
            </a:spcAft>
          </a:pPr>
          <a:r>
            <a:rPr lang="id-ID" sz="1200" b="1" dirty="0" smtClean="0"/>
            <a:t>* Strategi</a:t>
          </a:r>
          <a:endParaRPr lang="id-ID" sz="1200" b="1" dirty="0"/>
        </a:p>
      </dgm:t>
    </dgm:pt>
    <dgm:pt modelId="{6C648637-46F4-47B6-8AC0-AC1F81092489}" type="parTrans" cxnId="{4AB2528E-71C5-43AA-9ABD-B3773E8AF259}">
      <dgm:prSet/>
      <dgm:spPr/>
      <dgm:t>
        <a:bodyPr/>
        <a:lstStyle/>
        <a:p>
          <a:endParaRPr lang="id-ID"/>
        </a:p>
      </dgm:t>
    </dgm:pt>
    <dgm:pt modelId="{BA57A906-E84A-47F9-8D8D-D3301269559D}" type="sibTrans" cxnId="{4AB2528E-71C5-43AA-9ABD-B3773E8AF259}">
      <dgm:prSet/>
      <dgm:spPr/>
      <dgm:t>
        <a:bodyPr/>
        <a:lstStyle/>
        <a:p>
          <a:endParaRPr lang="id-ID"/>
        </a:p>
      </dgm:t>
    </dgm:pt>
    <dgm:pt modelId="{C4FC84E1-60FA-4AA5-97CC-DCB8AB91B084}">
      <dgm:prSet phldrT="[Text]" custT="1"/>
      <dgm:spPr/>
      <dgm:t>
        <a:bodyPr/>
        <a:lstStyle/>
        <a:p>
          <a:r>
            <a:rPr lang="id-ID" sz="3200" b="1" dirty="0" smtClean="0"/>
            <a:t>RENOP 2018-2022</a:t>
          </a:r>
          <a:endParaRPr lang="id-ID" sz="3200" b="1" dirty="0"/>
        </a:p>
      </dgm:t>
    </dgm:pt>
    <dgm:pt modelId="{86B4CEFD-48FC-4056-8CC6-364422D781F8}" type="parTrans" cxnId="{64A83E08-104E-4968-A5D4-C52B7D7769FE}">
      <dgm:prSet/>
      <dgm:spPr/>
      <dgm:t>
        <a:bodyPr/>
        <a:lstStyle/>
        <a:p>
          <a:endParaRPr lang="id-ID"/>
        </a:p>
      </dgm:t>
    </dgm:pt>
    <dgm:pt modelId="{65A13F15-56FB-4D00-A8D4-E45D7D353188}" type="sibTrans" cxnId="{64A83E08-104E-4968-A5D4-C52B7D7769FE}">
      <dgm:prSet/>
      <dgm:spPr/>
      <dgm:t>
        <a:bodyPr/>
        <a:lstStyle/>
        <a:p>
          <a:endParaRPr lang="id-ID"/>
        </a:p>
      </dgm:t>
    </dgm:pt>
    <dgm:pt modelId="{A5A012AC-ECC5-4843-B60F-3255786BD962}">
      <dgm:prSet phldrT="[Text]"/>
      <dgm:spPr/>
      <dgm:t>
        <a:bodyPr/>
        <a:lstStyle/>
        <a:p>
          <a:r>
            <a:rPr lang="id-ID" dirty="0" smtClean="0"/>
            <a:t>Target Kinerja</a:t>
          </a:r>
          <a:endParaRPr lang="id-ID" dirty="0"/>
        </a:p>
      </dgm:t>
    </dgm:pt>
    <dgm:pt modelId="{F96F279F-32DA-4369-AF1D-A6A598E65F18}" type="parTrans" cxnId="{E55D4683-FB08-4F59-AD28-EAD67414F013}">
      <dgm:prSet/>
      <dgm:spPr/>
      <dgm:t>
        <a:bodyPr/>
        <a:lstStyle/>
        <a:p>
          <a:endParaRPr lang="id-ID"/>
        </a:p>
      </dgm:t>
    </dgm:pt>
    <dgm:pt modelId="{422001F5-CC51-44F4-8398-4E066CD1E161}" type="sibTrans" cxnId="{E55D4683-FB08-4F59-AD28-EAD67414F013}">
      <dgm:prSet/>
      <dgm:spPr/>
      <dgm:t>
        <a:bodyPr/>
        <a:lstStyle/>
        <a:p>
          <a:endParaRPr lang="id-ID"/>
        </a:p>
      </dgm:t>
    </dgm:pt>
    <dgm:pt modelId="{154D3D35-69C0-4E15-99C1-C7DA76383BB2}">
      <dgm:prSet phldrT="[Text]"/>
      <dgm:spPr/>
      <dgm:t>
        <a:bodyPr/>
        <a:lstStyle/>
        <a:p>
          <a:r>
            <a:rPr lang="id-ID" dirty="0" smtClean="0"/>
            <a:t>Indikator Kinerja</a:t>
          </a:r>
          <a:endParaRPr lang="id-ID" dirty="0"/>
        </a:p>
      </dgm:t>
    </dgm:pt>
    <dgm:pt modelId="{C6634509-627B-41C4-B1BC-864131B83D63}" type="parTrans" cxnId="{EF75A6DD-EE5B-4A5F-A219-0900C03EC395}">
      <dgm:prSet/>
      <dgm:spPr/>
      <dgm:t>
        <a:bodyPr/>
        <a:lstStyle/>
        <a:p>
          <a:endParaRPr lang="id-ID"/>
        </a:p>
      </dgm:t>
    </dgm:pt>
    <dgm:pt modelId="{2401ABFF-832B-4222-815A-DB476FCA8F58}" type="sibTrans" cxnId="{EF75A6DD-EE5B-4A5F-A219-0900C03EC395}">
      <dgm:prSet/>
      <dgm:spPr/>
      <dgm:t>
        <a:bodyPr/>
        <a:lstStyle/>
        <a:p>
          <a:endParaRPr lang="id-ID"/>
        </a:p>
      </dgm:t>
    </dgm:pt>
    <dgm:pt modelId="{4762C593-67AC-435B-B7B8-F7D4A81C97B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d-ID" sz="2800" b="1" dirty="0" smtClean="0"/>
            <a:t>RKT 2018 </a:t>
          </a:r>
          <a:endParaRPr lang="id-ID" sz="2800" b="1" dirty="0"/>
        </a:p>
      </dgm:t>
    </dgm:pt>
    <dgm:pt modelId="{4EBDAE23-CCF5-455A-8FCE-87BB5D779077}" type="parTrans" cxnId="{53123D3E-BBFE-413D-BE94-BF7C0436449A}">
      <dgm:prSet/>
      <dgm:spPr/>
      <dgm:t>
        <a:bodyPr/>
        <a:lstStyle/>
        <a:p>
          <a:endParaRPr lang="id-ID"/>
        </a:p>
      </dgm:t>
    </dgm:pt>
    <dgm:pt modelId="{53474551-1D72-4E44-B019-F26CCFC8D684}" type="sibTrans" cxnId="{53123D3E-BBFE-413D-BE94-BF7C0436449A}">
      <dgm:prSet/>
      <dgm:spPr/>
      <dgm:t>
        <a:bodyPr/>
        <a:lstStyle/>
        <a:p>
          <a:endParaRPr lang="id-ID"/>
        </a:p>
      </dgm:t>
    </dgm:pt>
    <dgm:pt modelId="{C3BB0940-E494-4261-91DF-45DB60F0268B}">
      <dgm:prSet phldrT="[Text]"/>
      <dgm:spPr/>
      <dgm:t>
        <a:bodyPr/>
        <a:lstStyle/>
        <a:p>
          <a:r>
            <a:rPr lang="id-ID" dirty="0" smtClean="0"/>
            <a:t>Target Kinerja</a:t>
          </a:r>
          <a:endParaRPr lang="id-ID" dirty="0"/>
        </a:p>
      </dgm:t>
    </dgm:pt>
    <dgm:pt modelId="{E36CD360-6A40-4E35-AD70-E598D974DD7B}" type="parTrans" cxnId="{D2DD658E-5337-4C93-9735-94866883721F}">
      <dgm:prSet/>
      <dgm:spPr/>
      <dgm:t>
        <a:bodyPr/>
        <a:lstStyle/>
        <a:p>
          <a:endParaRPr lang="id-ID"/>
        </a:p>
      </dgm:t>
    </dgm:pt>
    <dgm:pt modelId="{487EE18A-8F26-454B-BAA6-DED1F968FB5C}" type="sibTrans" cxnId="{D2DD658E-5337-4C93-9735-94866883721F}">
      <dgm:prSet/>
      <dgm:spPr/>
      <dgm:t>
        <a:bodyPr/>
        <a:lstStyle/>
        <a:p>
          <a:endParaRPr lang="id-ID"/>
        </a:p>
      </dgm:t>
    </dgm:pt>
    <dgm:pt modelId="{05299115-3104-4BED-A8C8-EE0F743EFC9C}">
      <dgm:prSet phldrT="[Text]"/>
      <dgm:spPr/>
      <dgm:t>
        <a:bodyPr/>
        <a:lstStyle/>
        <a:p>
          <a:r>
            <a:rPr lang="id-ID" dirty="0" smtClean="0"/>
            <a:t>Kegiatan Spesifik</a:t>
          </a:r>
          <a:endParaRPr lang="id-ID" dirty="0"/>
        </a:p>
      </dgm:t>
    </dgm:pt>
    <dgm:pt modelId="{90A2ABB4-D727-42D4-9B44-6BF52D623B89}" type="parTrans" cxnId="{98471AB0-04EE-4572-8561-5D6429481B62}">
      <dgm:prSet/>
      <dgm:spPr/>
      <dgm:t>
        <a:bodyPr/>
        <a:lstStyle/>
        <a:p>
          <a:endParaRPr lang="id-ID"/>
        </a:p>
      </dgm:t>
    </dgm:pt>
    <dgm:pt modelId="{5513141E-09A1-46BE-AAFE-19B9B26D84C6}" type="sibTrans" cxnId="{98471AB0-04EE-4572-8561-5D6429481B62}">
      <dgm:prSet/>
      <dgm:spPr/>
      <dgm:t>
        <a:bodyPr/>
        <a:lstStyle/>
        <a:p>
          <a:endParaRPr lang="id-ID"/>
        </a:p>
      </dgm:t>
    </dgm:pt>
    <dgm:pt modelId="{D1DFFE24-9823-4D6E-9381-B2ED54785823}">
      <dgm:prSet phldrT="[Text]"/>
      <dgm:spPr/>
      <dgm:t>
        <a:bodyPr/>
        <a:lstStyle/>
        <a:p>
          <a:r>
            <a:rPr lang="id-ID" dirty="0" smtClean="0"/>
            <a:t>Kegiatan</a:t>
          </a:r>
          <a:endParaRPr lang="id-ID" dirty="0"/>
        </a:p>
      </dgm:t>
    </dgm:pt>
    <dgm:pt modelId="{6FEE227A-787D-4442-873B-80526B4C4B9E}" type="parTrans" cxnId="{693A3787-75B9-403D-9F8D-340045656390}">
      <dgm:prSet/>
      <dgm:spPr/>
      <dgm:t>
        <a:bodyPr/>
        <a:lstStyle/>
        <a:p>
          <a:endParaRPr lang="id-ID"/>
        </a:p>
      </dgm:t>
    </dgm:pt>
    <dgm:pt modelId="{BAE823DC-0365-4E18-9FC0-98D4D20E4A3D}" type="sibTrans" cxnId="{693A3787-75B9-403D-9F8D-340045656390}">
      <dgm:prSet/>
      <dgm:spPr/>
      <dgm:t>
        <a:bodyPr/>
        <a:lstStyle/>
        <a:p>
          <a:endParaRPr lang="id-ID"/>
        </a:p>
      </dgm:t>
    </dgm:pt>
    <dgm:pt modelId="{4EA21F6F-EC50-4238-8D22-9055E40C5C7E}" type="pres">
      <dgm:prSet presAssocID="{E89FB937-E709-4B77-A787-97E81659C095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2B31B09F-DCEE-4851-B094-A33E8BD38BFB}" type="pres">
      <dgm:prSet presAssocID="{E89FB937-E709-4B77-A787-97E81659C095}" presName="outerBox" presStyleCnt="0"/>
      <dgm:spPr/>
    </dgm:pt>
    <dgm:pt modelId="{E2A77F29-6BA3-436B-B7B6-335DA57B8645}" type="pres">
      <dgm:prSet presAssocID="{E89FB937-E709-4B77-A787-97E81659C095}" presName="outerBoxParent" presStyleLbl="node1" presStyleIdx="0" presStyleCnt="3" custLinFactNeighborX="-391" custLinFactNeighborY="-35586"/>
      <dgm:spPr/>
      <dgm:t>
        <a:bodyPr/>
        <a:lstStyle/>
        <a:p>
          <a:endParaRPr lang="id-ID"/>
        </a:p>
      </dgm:t>
    </dgm:pt>
    <dgm:pt modelId="{76F9121F-D006-42D9-BB54-1CEE11218316}" type="pres">
      <dgm:prSet presAssocID="{E89FB937-E709-4B77-A787-97E81659C095}" presName="outerBoxChildren" presStyleCnt="0"/>
      <dgm:spPr/>
    </dgm:pt>
    <dgm:pt modelId="{54244915-7362-4C02-AE60-1EC4463CF44A}" type="pres">
      <dgm:prSet presAssocID="{2A13AE44-AF9F-4D03-97A2-514FDDDCCDC9}" presName="oChild" presStyleLbl="fgAcc1" presStyleIdx="0" presStyleCnt="7" custScaleX="9426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0A13C18-37A8-407B-AEB2-7D4EF9A56A07}" type="pres">
      <dgm:prSet presAssocID="{57A0B8C2-E967-4F94-B867-17A4EF611B87}" presName="outerSibTrans" presStyleCnt="0"/>
      <dgm:spPr/>
    </dgm:pt>
    <dgm:pt modelId="{07FB8787-1E37-4DC7-9481-147F39E50B46}" type="pres">
      <dgm:prSet presAssocID="{EFAB05B0-4B8D-4248-9640-5C702076F9A5}" presName="oChild" presStyleLbl="fgAcc1" presStyleIdx="1" presStyleCnt="7" custScaleX="11066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FCE38E4-DDD1-4991-B3DD-84B117FC8268}" type="pres">
      <dgm:prSet presAssocID="{E89FB937-E709-4B77-A787-97E81659C095}" presName="middleBox" presStyleCnt="0"/>
      <dgm:spPr/>
    </dgm:pt>
    <dgm:pt modelId="{36A26515-868C-4682-8581-ABD85552968C}" type="pres">
      <dgm:prSet presAssocID="{E89FB937-E709-4B77-A787-97E81659C095}" presName="middleBoxParent" presStyleLbl="node1" presStyleIdx="1" presStyleCnt="3" custLinFactNeighborX="615" custLinFactNeighborY="-2706"/>
      <dgm:spPr/>
      <dgm:t>
        <a:bodyPr/>
        <a:lstStyle/>
        <a:p>
          <a:endParaRPr lang="id-ID"/>
        </a:p>
      </dgm:t>
    </dgm:pt>
    <dgm:pt modelId="{15F58506-8550-4313-945D-539CC9852EA8}" type="pres">
      <dgm:prSet presAssocID="{E89FB937-E709-4B77-A787-97E81659C095}" presName="middleBoxChildren" presStyleCnt="0"/>
      <dgm:spPr/>
    </dgm:pt>
    <dgm:pt modelId="{CBBAFEDD-04CD-4B1B-B086-E6E8152D8AD7}" type="pres">
      <dgm:prSet presAssocID="{A5A012AC-ECC5-4843-B60F-3255786BD962}" presName="mChild" presStyleLbl="fgAcc1" presStyleIdx="2" presStyleCnt="7" custLinFactY="-50219" custLinFactNeighborX="4618" custLinFactNeighborY="-10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D35D9BD-2BCD-4EB6-92A2-69786B5D1DDE}" type="pres">
      <dgm:prSet presAssocID="{422001F5-CC51-44F4-8398-4E066CD1E161}" presName="middleSibTrans" presStyleCnt="0"/>
      <dgm:spPr/>
    </dgm:pt>
    <dgm:pt modelId="{D2A16DE8-61ED-47F8-97A0-1958C64694B8}" type="pres">
      <dgm:prSet presAssocID="{154D3D35-69C0-4E15-99C1-C7DA76383BB2}" presName="mChild" presStyleLbl="fgAcc1" presStyleIdx="3" presStyleCnt="7" custLinFactY="-29880" custLinFactNeighborX="4618" custLinFactNeighborY="-10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36A5851-AF0D-4985-9F8A-F40A33584132}" type="pres">
      <dgm:prSet presAssocID="{2401ABFF-832B-4222-815A-DB476FCA8F58}" presName="middleSibTrans" presStyleCnt="0"/>
      <dgm:spPr/>
    </dgm:pt>
    <dgm:pt modelId="{C7F82D3D-D049-4AF0-A9F0-BFAF47E9732E}" type="pres">
      <dgm:prSet presAssocID="{D1DFFE24-9823-4D6E-9381-B2ED54785823}" presName="mChild" presStyleLbl="fgAcc1" presStyleIdx="4" presStyleCnt="7" custLinFactY="-9542" custLinFactNeighborX="4618" custLinFactNeighborY="-10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BBF892A-055F-4448-8CF4-FDC4BC71F867}" type="pres">
      <dgm:prSet presAssocID="{E89FB937-E709-4B77-A787-97E81659C095}" presName="centerBox" presStyleCnt="0"/>
      <dgm:spPr/>
    </dgm:pt>
    <dgm:pt modelId="{FB110B14-E36B-481A-B125-C0820FEFF2EA}" type="pres">
      <dgm:prSet presAssocID="{E89FB937-E709-4B77-A787-97E81659C095}" presName="centerBoxParent" presStyleLbl="node1" presStyleIdx="2" presStyleCnt="3" custScaleX="98566" custScaleY="127726" custLinFactNeighborX="307" custLinFactNeighborY="-20101"/>
      <dgm:spPr/>
      <dgm:t>
        <a:bodyPr/>
        <a:lstStyle/>
        <a:p>
          <a:endParaRPr lang="id-ID"/>
        </a:p>
      </dgm:t>
    </dgm:pt>
    <dgm:pt modelId="{2E19A372-5B5E-427A-8DFB-FBFE9EB940AD}" type="pres">
      <dgm:prSet presAssocID="{E89FB937-E709-4B77-A787-97E81659C095}" presName="centerBoxChildren" presStyleCnt="0"/>
      <dgm:spPr/>
    </dgm:pt>
    <dgm:pt modelId="{4987048B-524A-459A-B62D-D7F67C85A916}" type="pres">
      <dgm:prSet presAssocID="{C3BB0940-E494-4261-91DF-45DB60F0268B}" presName="cChild" presStyleLbl="fgAcc1" presStyleIdx="5" presStyleCnt="7" custScaleX="36997" custScaleY="68662" custLinFactX="20373" custLinFactY="-25423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B01C7DB-3DBD-4882-AFE9-B2680E72215C}" type="pres">
      <dgm:prSet presAssocID="{487EE18A-8F26-454B-BAA6-DED1F968FB5C}" presName="centerSibTrans" presStyleCnt="0"/>
      <dgm:spPr/>
    </dgm:pt>
    <dgm:pt modelId="{690A7D35-DE0C-4CCF-9F26-8E9824962065}" type="pres">
      <dgm:prSet presAssocID="{05299115-3104-4BED-A8C8-EE0F743EFC9C}" presName="cChild" presStyleLbl="fgAcc1" presStyleIdx="6" presStyleCnt="7" custScaleX="33163" custScaleY="68662" custLinFactX="21818" custLinFactY="-25423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165AD871-916D-1D45-9754-D2FCCFA03599}" type="presOf" srcId="{2A13AE44-AF9F-4D03-97A2-514FDDDCCDC9}" destId="{54244915-7362-4C02-AE60-1EC4463CF44A}" srcOrd="0" destOrd="0" presId="urn:microsoft.com/office/officeart/2005/8/layout/target2"/>
    <dgm:cxn modelId="{56609E45-1EDF-E147-89CA-8E7A8AEA778B}" type="presOf" srcId="{C4FC84E1-60FA-4AA5-97CC-DCB8AB91B084}" destId="{36A26515-868C-4682-8581-ABD85552968C}" srcOrd="0" destOrd="0" presId="urn:microsoft.com/office/officeart/2005/8/layout/target2"/>
    <dgm:cxn modelId="{53123D3E-BBFE-413D-BE94-BF7C0436449A}" srcId="{E89FB937-E709-4B77-A787-97E81659C095}" destId="{4762C593-67AC-435B-B7B8-F7D4A81C97BD}" srcOrd="2" destOrd="0" parTransId="{4EBDAE23-CCF5-455A-8FCE-87BB5D779077}" sibTransId="{53474551-1D72-4E44-B019-F26CCFC8D684}"/>
    <dgm:cxn modelId="{EF998161-9046-46C5-8571-BB1C87DDF53D}" srcId="{E89FB937-E709-4B77-A787-97E81659C095}" destId="{3BDF2B10-EE29-4DE3-A6A5-D1D8E2CC2606}" srcOrd="0" destOrd="0" parTransId="{6648D0F8-0459-4A2F-9F52-EC63B61B32CD}" sibTransId="{F2F0A75E-F3F5-40E7-AD5E-C45CCB9ABB2B}"/>
    <dgm:cxn modelId="{E55D4683-FB08-4F59-AD28-EAD67414F013}" srcId="{C4FC84E1-60FA-4AA5-97CC-DCB8AB91B084}" destId="{A5A012AC-ECC5-4843-B60F-3255786BD962}" srcOrd="0" destOrd="0" parTransId="{F96F279F-32DA-4369-AF1D-A6A598E65F18}" sibTransId="{422001F5-CC51-44F4-8398-4E066CD1E161}"/>
    <dgm:cxn modelId="{F82B466C-AA6B-0F4C-9A47-1D5D66562B86}" type="presOf" srcId="{C3BB0940-E494-4261-91DF-45DB60F0268B}" destId="{4987048B-524A-459A-B62D-D7F67C85A916}" srcOrd="0" destOrd="0" presId="urn:microsoft.com/office/officeart/2005/8/layout/target2"/>
    <dgm:cxn modelId="{09B69D1A-1905-D945-BEB3-C3527CEA903C}" type="presOf" srcId="{154D3D35-69C0-4E15-99C1-C7DA76383BB2}" destId="{D2A16DE8-61ED-47F8-97A0-1958C64694B8}" srcOrd="0" destOrd="0" presId="urn:microsoft.com/office/officeart/2005/8/layout/target2"/>
    <dgm:cxn modelId="{98471AB0-04EE-4572-8561-5D6429481B62}" srcId="{4762C593-67AC-435B-B7B8-F7D4A81C97BD}" destId="{05299115-3104-4BED-A8C8-EE0F743EFC9C}" srcOrd="1" destOrd="0" parTransId="{90A2ABB4-D727-42D4-9B44-6BF52D623B89}" sibTransId="{5513141E-09A1-46BE-AAFE-19B9B26D84C6}"/>
    <dgm:cxn modelId="{4AB2528E-71C5-43AA-9ABD-B3773E8AF259}" srcId="{3BDF2B10-EE29-4DE3-A6A5-D1D8E2CC2606}" destId="{EFAB05B0-4B8D-4248-9640-5C702076F9A5}" srcOrd="1" destOrd="0" parTransId="{6C648637-46F4-47B6-8AC0-AC1F81092489}" sibTransId="{BA57A906-E84A-47F9-8D8D-D3301269559D}"/>
    <dgm:cxn modelId="{07620838-E556-3F4C-BEBB-7DCAC201F1C5}" type="presOf" srcId="{D1DFFE24-9823-4D6E-9381-B2ED54785823}" destId="{C7F82D3D-D049-4AF0-A9F0-BFAF47E9732E}" srcOrd="0" destOrd="0" presId="urn:microsoft.com/office/officeart/2005/8/layout/target2"/>
    <dgm:cxn modelId="{728CD04A-362C-B64C-9309-BEC3FCD79BD8}" type="presOf" srcId="{3BDF2B10-EE29-4DE3-A6A5-D1D8E2CC2606}" destId="{E2A77F29-6BA3-436B-B7B6-335DA57B8645}" srcOrd="0" destOrd="0" presId="urn:microsoft.com/office/officeart/2005/8/layout/target2"/>
    <dgm:cxn modelId="{419856B6-56B7-524E-A5FD-42C9BA82D4E7}" type="presOf" srcId="{E89FB937-E709-4B77-A787-97E81659C095}" destId="{4EA21F6F-EC50-4238-8D22-9055E40C5C7E}" srcOrd="0" destOrd="0" presId="urn:microsoft.com/office/officeart/2005/8/layout/target2"/>
    <dgm:cxn modelId="{367886A5-62CF-1B43-9510-64FDC407B24A}" type="presOf" srcId="{05299115-3104-4BED-A8C8-EE0F743EFC9C}" destId="{690A7D35-DE0C-4CCF-9F26-8E9824962065}" srcOrd="0" destOrd="0" presId="urn:microsoft.com/office/officeart/2005/8/layout/target2"/>
    <dgm:cxn modelId="{693A3787-75B9-403D-9F8D-340045656390}" srcId="{C4FC84E1-60FA-4AA5-97CC-DCB8AB91B084}" destId="{D1DFFE24-9823-4D6E-9381-B2ED54785823}" srcOrd="2" destOrd="0" parTransId="{6FEE227A-787D-4442-873B-80526B4C4B9E}" sibTransId="{BAE823DC-0365-4E18-9FC0-98D4D20E4A3D}"/>
    <dgm:cxn modelId="{288647D6-ABEA-9344-A623-2E375255B4D7}" type="presOf" srcId="{4762C593-67AC-435B-B7B8-F7D4A81C97BD}" destId="{FB110B14-E36B-481A-B125-C0820FEFF2EA}" srcOrd="0" destOrd="0" presId="urn:microsoft.com/office/officeart/2005/8/layout/target2"/>
    <dgm:cxn modelId="{D2DD658E-5337-4C93-9735-94866883721F}" srcId="{4762C593-67AC-435B-B7B8-F7D4A81C97BD}" destId="{C3BB0940-E494-4261-91DF-45DB60F0268B}" srcOrd="0" destOrd="0" parTransId="{E36CD360-6A40-4E35-AD70-E598D974DD7B}" sibTransId="{487EE18A-8F26-454B-BAA6-DED1F968FB5C}"/>
    <dgm:cxn modelId="{658EF951-A095-4078-8A80-40ED4EDC241D}" srcId="{3BDF2B10-EE29-4DE3-A6A5-D1D8E2CC2606}" destId="{2A13AE44-AF9F-4D03-97A2-514FDDDCCDC9}" srcOrd="0" destOrd="0" parTransId="{622DCB6A-82E5-4851-BD5B-14F54ACA3213}" sibTransId="{57A0B8C2-E967-4F94-B867-17A4EF611B87}"/>
    <dgm:cxn modelId="{D6EB8DA1-D9D6-4D45-B440-142DC6CAED88}" type="presOf" srcId="{EFAB05B0-4B8D-4248-9640-5C702076F9A5}" destId="{07FB8787-1E37-4DC7-9481-147F39E50B46}" srcOrd="0" destOrd="0" presId="urn:microsoft.com/office/officeart/2005/8/layout/target2"/>
    <dgm:cxn modelId="{EF75A6DD-EE5B-4A5F-A219-0900C03EC395}" srcId="{C4FC84E1-60FA-4AA5-97CC-DCB8AB91B084}" destId="{154D3D35-69C0-4E15-99C1-C7DA76383BB2}" srcOrd="1" destOrd="0" parTransId="{C6634509-627B-41C4-B1BC-864131B83D63}" sibTransId="{2401ABFF-832B-4222-815A-DB476FCA8F58}"/>
    <dgm:cxn modelId="{64A83E08-104E-4968-A5D4-C52B7D7769FE}" srcId="{E89FB937-E709-4B77-A787-97E81659C095}" destId="{C4FC84E1-60FA-4AA5-97CC-DCB8AB91B084}" srcOrd="1" destOrd="0" parTransId="{86B4CEFD-48FC-4056-8CC6-364422D781F8}" sibTransId="{65A13F15-56FB-4D00-A8D4-E45D7D353188}"/>
    <dgm:cxn modelId="{7958FE04-FCBD-F346-B4CD-60FD31EE03BE}" type="presOf" srcId="{A5A012AC-ECC5-4843-B60F-3255786BD962}" destId="{CBBAFEDD-04CD-4B1B-B086-E6E8152D8AD7}" srcOrd="0" destOrd="0" presId="urn:microsoft.com/office/officeart/2005/8/layout/target2"/>
    <dgm:cxn modelId="{F37288E4-2B44-C445-BE2D-4AA6CF3916C4}" type="presParOf" srcId="{4EA21F6F-EC50-4238-8D22-9055E40C5C7E}" destId="{2B31B09F-DCEE-4851-B094-A33E8BD38BFB}" srcOrd="0" destOrd="0" presId="urn:microsoft.com/office/officeart/2005/8/layout/target2"/>
    <dgm:cxn modelId="{E6FF0EC8-B24A-FA4B-88A1-5A347083B3A7}" type="presParOf" srcId="{2B31B09F-DCEE-4851-B094-A33E8BD38BFB}" destId="{E2A77F29-6BA3-436B-B7B6-335DA57B8645}" srcOrd="0" destOrd="0" presId="urn:microsoft.com/office/officeart/2005/8/layout/target2"/>
    <dgm:cxn modelId="{ABD179DE-D1DB-964A-A014-67BB41F3D1BA}" type="presParOf" srcId="{2B31B09F-DCEE-4851-B094-A33E8BD38BFB}" destId="{76F9121F-D006-42D9-BB54-1CEE11218316}" srcOrd="1" destOrd="0" presId="urn:microsoft.com/office/officeart/2005/8/layout/target2"/>
    <dgm:cxn modelId="{4E615C2B-3038-754E-B607-BCA7B8A30855}" type="presParOf" srcId="{76F9121F-D006-42D9-BB54-1CEE11218316}" destId="{54244915-7362-4C02-AE60-1EC4463CF44A}" srcOrd="0" destOrd="0" presId="urn:microsoft.com/office/officeart/2005/8/layout/target2"/>
    <dgm:cxn modelId="{EF8665CF-B417-0745-8E7F-6A2E1F592F81}" type="presParOf" srcId="{76F9121F-D006-42D9-BB54-1CEE11218316}" destId="{90A13C18-37A8-407B-AEB2-7D4EF9A56A07}" srcOrd="1" destOrd="0" presId="urn:microsoft.com/office/officeart/2005/8/layout/target2"/>
    <dgm:cxn modelId="{B67592BF-C421-ED40-850E-8FFEA3861D7F}" type="presParOf" srcId="{76F9121F-D006-42D9-BB54-1CEE11218316}" destId="{07FB8787-1E37-4DC7-9481-147F39E50B46}" srcOrd="2" destOrd="0" presId="urn:microsoft.com/office/officeart/2005/8/layout/target2"/>
    <dgm:cxn modelId="{D7E1C552-E58C-EA46-BB52-1CD964B59AB0}" type="presParOf" srcId="{4EA21F6F-EC50-4238-8D22-9055E40C5C7E}" destId="{7FCE38E4-DDD1-4991-B3DD-84B117FC8268}" srcOrd="1" destOrd="0" presId="urn:microsoft.com/office/officeart/2005/8/layout/target2"/>
    <dgm:cxn modelId="{8D4F8DA6-A0F4-2243-B338-6F034DF297A1}" type="presParOf" srcId="{7FCE38E4-DDD1-4991-B3DD-84B117FC8268}" destId="{36A26515-868C-4682-8581-ABD85552968C}" srcOrd="0" destOrd="0" presId="urn:microsoft.com/office/officeart/2005/8/layout/target2"/>
    <dgm:cxn modelId="{BADCD881-D454-944E-8C85-5A95583B77F7}" type="presParOf" srcId="{7FCE38E4-DDD1-4991-B3DD-84B117FC8268}" destId="{15F58506-8550-4313-945D-539CC9852EA8}" srcOrd="1" destOrd="0" presId="urn:microsoft.com/office/officeart/2005/8/layout/target2"/>
    <dgm:cxn modelId="{AFD0EF45-6A54-844F-AA8E-B2A86862D09B}" type="presParOf" srcId="{15F58506-8550-4313-945D-539CC9852EA8}" destId="{CBBAFEDD-04CD-4B1B-B086-E6E8152D8AD7}" srcOrd="0" destOrd="0" presId="urn:microsoft.com/office/officeart/2005/8/layout/target2"/>
    <dgm:cxn modelId="{14AAEB4A-1479-394C-AE32-282620766168}" type="presParOf" srcId="{15F58506-8550-4313-945D-539CC9852EA8}" destId="{7D35D9BD-2BCD-4EB6-92A2-69786B5D1DDE}" srcOrd="1" destOrd="0" presId="urn:microsoft.com/office/officeart/2005/8/layout/target2"/>
    <dgm:cxn modelId="{BBCDE8C0-5A9C-1B43-BE19-298711169AA6}" type="presParOf" srcId="{15F58506-8550-4313-945D-539CC9852EA8}" destId="{D2A16DE8-61ED-47F8-97A0-1958C64694B8}" srcOrd="2" destOrd="0" presId="urn:microsoft.com/office/officeart/2005/8/layout/target2"/>
    <dgm:cxn modelId="{AFF665C1-58B1-C844-9562-FD0D43FAF49B}" type="presParOf" srcId="{15F58506-8550-4313-945D-539CC9852EA8}" destId="{F36A5851-AF0D-4985-9F8A-F40A33584132}" srcOrd="3" destOrd="0" presId="urn:microsoft.com/office/officeart/2005/8/layout/target2"/>
    <dgm:cxn modelId="{54AAC6D5-F2C0-A544-8F8F-942AAB7C7ED3}" type="presParOf" srcId="{15F58506-8550-4313-945D-539CC9852EA8}" destId="{C7F82D3D-D049-4AF0-A9F0-BFAF47E9732E}" srcOrd="4" destOrd="0" presId="urn:microsoft.com/office/officeart/2005/8/layout/target2"/>
    <dgm:cxn modelId="{D43CE53C-069B-E24D-AFCB-62A8E8F759B5}" type="presParOf" srcId="{4EA21F6F-EC50-4238-8D22-9055E40C5C7E}" destId="{7BBF892A-055F-4448-8CF4-FDC4BC71F867}" srcOrd="2" destOrd="0" presId="urn:microsoft.com/office/officeart/2005/8/layout/target2"/>
    <dgm:cxn modelId="{0B0AAEA5-30DC-314C-BC63-0AC84EDB0395}" type="presParOf" srcId="{7BBF892A-055F-4448-8CF4-FDC4BC71F867}" destId="{FB110B14-E36B-481A-B125-C0820FEFF2EA}" srcOrd="0" destOrd="0" presId="urn:microsoft.com/office/officeart/2005/8/layout/target2"/>
    <dgm:cxn modelId="{7304E984-CA87-CA4A-B0E9-0640005FD26B}" type="presParOf" srcId="{7BBF892A-055F-4448-8CF4-FDC4BC71F867}" destId="{2E19A372-5B5E-427A-8DFB-FBFE9EB940AD}" srcOrd="1" destOrd="0" presId="urn:microsoft.com/office/officeart/2005/8/layout/target2"/>
    <dgm:cxn modelId="{2D8E7667-F17D-8F4E-A830-E0733F4811B1}" type="presParOf" srcId="{2E19A372-5B5E-427A-8DFB-FBFE9EB940AD}" destId="{4987048B-524A-459A-B62D-D7F67C85A916}" srcOrd="0" destOrd="0" presId="urn:microsoft.com/office/officeart/2005/8/layout/target2"/>
    <dgm:cxn modelId="{1E94F725-B3A1-0A4E-9892-D22E93B01509}" type="presParOf" srcId="{2E19A372-5B5E-427A-8DFB-FBFE9EB940AD}" destId="{CB01C7DB-3DBD-4882-AFE9-B2680E72215C}" srcOrd="1" destOrd="0" presId="urn:microsoft.com/office/officeart/2005/8/layout/target2"/>
    <dgm:cxn modelId="{83A6AEC9-4336-A042-A48F-4243C75B1891}" type="presParOf" srcId="{2E19A372-5B5E-427A-8DFB-FBFE9EB940AD}" destId="{690A7D35-DE0C-4CCF-9F26-8E9824962065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77F29-6BA3-436B-B7B6-335DA57B8645}">
      <dsp:nvSpPr>
        <dsp:cNvPr id="0" name=""/>
        <dsp:cNvSpPr/>
      </dsp:nvSpPr>
      <dsp:spPr>
        <a:xfrm>
          <a:off x="0" y="0"/>
          <a:ext cx="7000924" cy="5153044"/>
        </a:xfrm>
        <a:prstGeom prst="roundRect">
          <a:avLst>
            <a:gd name="adj" fmla="val 8500"/>
          </a:avLst>
        </a:prstGeom>
        <a:solidFill>
          <a:srgbClr val="DE92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3999335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400" b="1" kern="1200" dirty="0" smtClean="0"/>
            <a:t>RENSTRA 2017-2022</a:t>
          </a:r>
          <a:endParaRPr lang="id-ID" sz="4400" b="1" kern="1200" dirty="0"/>
        </a:p>
      </dsp:txBody>
      <dsp:txXfrm>
        <a:off x="128288" y="128288"/>
        <a:ext cx="6744348" cy="4896468"/>
      </dsp:txXfrm>
    </dsp:sp>
    <dsp:sp modelId="{54244915-7362-4C02-AE60-1EC4463CF44A}">
      <dsp:nvSpPr>
        <dsp:cNvPr id="0" name=""/>
        <dsp:cNvSpPr/>
      </dsp:nvSpPr>
      <dsp:spPr>
        <a:xfrm>
          <a:off x="205120" y="1288261"/>
          <a:ext cx="989944" cy="177714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id-ID" sz="1400" b="1" kern="1200" dirty="0" smtClean="0"/>
            <a:t>* </a:t>
          </a:r>
          <a:r>
            <a:rPr lang="id-ID" sz="1400" b="1" kern="1200" dirty="0" smtClean="0"/>
            <a:t>Visi                         * Misi                                       * Tujuan   * </a:t>
          </a:r>
          <a:r>
            <a:rPr lang="id-ID" sz="1200" b="1" kern="1200" dirty="0" smtClean="0"/>
            <a:t>Sasaran </a:t>
          </a:r>
          <a:endParaRPr lang="id-ID" sz="1200" b="1" kern="1200" dirty="0" smtClean="0"/>
        </a:p>
      </dsp:txBody>
      <dsp:txXfrm>
        <a:off x="235564" y="1318705"/>
        <a:ext cx="929056" cy="1716257"/>
      </dsp:txXfrm>
    </dsp:sp>
    <dsp:sp modelId="{07FB8787-1E37-4DC7-9481-147F39E50B46}">
      <dsp:nvSpPr>
        <dsp:cNvPr id="0" name=""/>
        <dsp:cNvSpPr/>
      </dsp:nvSpPr>
      <dsp:spPr>
        <a:xfrm>
          <a:off x="119045" y="3117144"/>
          <a:ext cx="1162093" cy="177714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id-ID" sz="1200" b="1" kern="1200" dirty="0" smtClean="0"/>
            <a:t>* Program   </a:t>
          </a:r>
          <a:r>
            <a:rPr lang="id-ID" sz="1200" b="1" kern="1200" dirty="0" smtClean="0"/>
            <a:t>        * </a:t>
          </a:r>
          <a:r>
            <a:rPr lang="id-ID" sz="1200" b="1" kern="1200" dirty="0" smtClean="0"/>
            <a:t>Kebijakan </a:t>
          </a:r>
        </a:p>
        <a:p>
          <a:pPr lvl="0" algn="ctr" defTabSz="5334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id-ID" sz="1200" b="1" kern="1200" dirty="0" smtClean="0"/>
            <a:t>* Strategi</a:t>
          </a:r>
          <a:endParaRPr lang="id-ID" sz="1200" b="1" kern="1200" dirty="0"/>
        </a:p>
      </dsp:txBody>
      <dsp:txXfrm>
        <a:off x="154783" y="3152882"/>
        <a:ext cx="1090617" cy="1705669"/>
      </dsp:txXfrm>
    </dsp:sp>
    <dsp:sp modelId="{36A26515-868C-4682-8581-ABD85552968C}">
      <dsp:nvSpPr>
        <dsp:cNvPr id="0" name=""/>
        <dsp:cNvSpPr/>
      </dsp:nvSpPr>
      <dsp:spPr>
        <a:xfrm>
          <a:off x="1433552" y="1190652"/>
          <a:ext cx="5425716" cy="3607130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2290528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200" b="1" kern="1200" dirty="0" smtClean="0"/>
            <a:t>RENOP 2018-2022</a:t>
          </a:r>
          <a:endParaRPr lang="id-ID" sz="3200" b="1" kern="1200" dirty="0"/>
        </a:p>
      </dsp:txBody>
      <dsp:txXfrm>
        <a:off x="1544484" y="1301584"/>
        <a:ext cx="5203852" cy="3385266"/>
      </dsp:txXfrm>
    </dsp:sp>
    <dsp:sp modelId="{CBBAFEDD-04CD-4B1B-B086-E6E8152D8AD7}">
      <dsp:nvSpPr>
        <dsp:cNvPr id="0" name=""/>
        <dsp:cNvSpPr/>
      </dsp:nvSpPr>
      <dsp:spPr>
        <a:xfrm>
          <a:off x="1585939" y="2181245"/>
          <a:ext cx="1085143" cy="66841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Target Kinerja</a:t>
          </a:r>
          <a:endParaRPr lang="id-ID" sz="1600" kern="1200" dirty="0"/>
        </a:p>
      </dsp:txBody>
      <dsp:txXfrm>
        <a:off x="1606495" y="2201801"/>
        <a:ext cx="1044031" cy="627299"/>
      </dsp:txXfrm>
    </dsp:sp>
    <dsp:sp modelId="{D2A16DE8-61ED-47F8-97A0-1958C64694B8}">
      <dsp:nvSpPr>
        <dsp:cNvPr id="0" name=""/>
        <dsp:cNvSpPr/>
      </dsp:nvSpPr>
      <dsp:spPr>
        <a:xfrm>
          <a:off x="1585939" y="3019446"/>
          <a:ext cx="1085143" cy="66841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Indikator Kinerja</a:t>
          </a:r>
          <a:endParaRPr lang="id-ID" sz="1600" kern="1200" dirty="0"/>
        </a:p>
      </dsp:txBody>
      <dsp:txXfrm>
        <a:off x="1606495" y="3040002"/>
        <a:ext cx="1044031" cy="627299"/>
      </dsp:txXfrm>
    </dsp:sp>
    <dsp:sp modelId="{C7F82D3D-D049-4AF0-A9F0-BFAF47E9732E}">
      <dsp:nvSpPr>
        <dsp:cNvPr id="0" name=""/>
        <dsp:cNvSpPr/>
      </dsp:nvSpPr>
      <dsp:spPr>
        <a:xfrm>
          <a:off x="1585939" y="3857641"/>
          <a:ext cx="1085143" cy="66841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Kegiatan</a:t>
          </a:r>
          <a:endParaRPr lang="id-ID" sz="1600" kern="1200" dirty="0"/>
        </a:p>
      </dsp:txBody>
      <dsp:txXfrm>
        <a:off x="1606495" y="3878197"/>
        <a:ext cx="1044031" cy="627299"/>
      </dsp:txXfrm>
    </dsp:sp>
    <dsp:sp modelId="{FB110B14-E36B-481A-B125-C0820FEFF2EA}">
      <dsp:nvSpPr>
        <dsp:cNvPr id="0" name=""/>
        <dsp:cNvSpPr/>
      </dsp:nvSpPr>
      <dsp:spPr>
        <a:xfrm>
          <a:off x="2805152" y="1876450"/>
          <a:ext cx="3829794" cy="2632710"/>
        </a:xfrm>
        <a:prstGeom prst="roundRect">
          <a:avLst>
            <a:gd name="adj" fmla="val 105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163443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b="1" kern="1200" dirty="0" smtClean="0"/>
            <a:t>RKT 2018 </a:t>
          </a:r>
          <a:endParaRPr lang="id-ID" sz="2800" b="1" kern="1200" dirty="0"/>
        </a:p>
      </dsp:txBody>
      <dsp:txXfrm>
        <a:off x="2886117" y="1957415"/>
        <a:ext cx="3667864" cy="2470780"/>
      </dsp:txXfrm>
    </dsp:sp>
    <dsp:sp modelId="{4987048B-524A-459A-B62D-D7F67C85A916}">
      <dsp:nvSpPr>
        <dsp:cNvPr id="0" name=""/>
        <dsp:cNvSpPr/>
      </dsp:nvSpPr>
      <dsp:spPr>
        <a:xfrm>
          <a:off x="3719532" y="2486048"/>
          <a:ext cx="1365647" cy="63687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Target Kinerja</a:t>
          </a:r>
          <a:endParaRPr lang="id-ID" sz="1600" kern="1200" dirty="0"/>
        </a:p>
      </dsp:txBody>
      <dsp:txXfrm>
        <a:off x="3739118" y="2505634"/>
        <a:ext cx="1326475" cy="597700"/>
      </dsp:txXfrm>
    </dsp:sp>
    <dsp:sp modelId="{690A7D35-DE0C-4CCF-9F26-8E9824962065}">
      <dsp:nvSpPr>
        <dsp:cNvPr id="0" name=""/>
        <dsp:cNvSpPr/>
      </dsp:nvSpPr>
      <dsp:spPr>
        <a:xfrm>
          <a:off x="5243531" y="2486048"/>
          <a:ext cx="1224124" cy="63687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Kegiatan Spesifik</a:t>
          </a:r>
          <a:endParaRPr lang="id-ID" sz="1600" kern="1200" dirty="0"/>
        </a:p>
      </dsp:txBody>
      <dsp:txXfrm>
        <a:off x="5263117" y="2505634"/>
        <a:ext cx="1184952" cy="597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AD01F-BA83-4017-8F4F-7FA2B0B1E139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C6E04-6BBC-426F-AA56-FAF56707F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14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d-ID" smtClean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69633E9-486B-4817-96F5-E7D4F7694177}" type="slidenum">
              <a:rPr lang="en-US">
                <a:ea typeface="ＭＳ Ｐゴシック" panose="020B0600070205080204" pitchFamily="34" charset="-128"/>
                <a:cs typeface="Arial" panose="020B0604020202020204" pitchFamily="34" charset="0"/>
              </a:rPr>
              <a:pPr eaLnBrk="1" hangingPunct="1"/>
              <a:t>2</a:t>
            </a:fld>
            <a:endParaRPr lang="en-US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458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d-ID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Ir. Adam Pamudji Rahardjo, M.Sc.,Ph.D</a:t>
            </a:r>
          </a:p>
        </p:txBody>
      </p:sp>
      <p:sp>
        <p:nvSpPr>
          <p:cNvPr id="2458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d-ID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Dir. Renbang UGM</a:t>
            </a:r>
          </a:p>
        </p:txBody>
      </p:sp>
      <p:sp>
        <p:nvSpPr>
          <p:cNvPr id="2458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Penjelasan penyusunan RKT Th. 2011</a:t>
            </a:r>
            <a:endParaRPr lang="id-ID" smtClean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9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C6E04-6BBC-426F-AA56-FAF56707F4B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2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948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00113" y="692150"/>
            <a:ext cx="6767512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900113" y="1268413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206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AAC40-7941-41AB-BF3B-8AB0C9C53B5D}" type="datetimeFigureOut">
              <a:rPr lang="en-US" smtClean="0"/>
              <a:pPr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E55E8-F8E4-4D77-BFDC-EB91F184E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6575425"/>
            <a:ext cx="3059113" cy="144463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057525" y="6575425"/>
            <a:ext cx="6086475" cy="14446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6718300"/>
            <a:ext cx="3059113" cy="147638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443663" y="6530975"/>
            <a:ext cx="252095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prstClr val="white"/>
                </a:solidFill>
                <a:latin typeface="Arial" charset="0"/>
                <a:cs typeface="Arial" charset="0"/>
              </a:rPr>
              <a:t>           Member of the Helmholtz Association</a:t>
            </a:r>
          </a:p>
        </p:txBody>
      </p:sp>
      <p:pic>
        <p:nvPicPr>
          <p:cNvPr id="3080" name="Grafik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6165850"/>
            <a:ext cx="118903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feld 16"/>
          <p:cNvSpPr txBox="1">
            <a:spLocks noChangeArrowheads="1"/>
          </p:cNvSpPr>
          <p:nvPr/>
        </p:nvSpPr>
        <p:spPr bwMode="auto">
          <a:xfrm>
            <a:off x="144463" y="6524625"/>
            <a:ext cx="971550" cy="230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prstClr val="white"/>
                </a:solidFill>
                <a:latin typeface="Arial" charset="0"/>
              </a:rPr>
              <a:t>Page </a:t>
            </a:r>
            <a:fld id="{5A6DB36E-D58F-4836-AFAD-A3FD25B987CB}" type="slidenum">
              <a:rPr lang="de-DE" sz="900">
                <a:solidFill>
                  <a:prstClr val="white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2843808" y="6672263"/>
            <a:ext cx="60198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 dirty="0" smtClean="0">
                <a:solidFill>
                  <a:prstClr val="black"/>
                </a:solidFill>
                <a:latin typeface="Arial" charset="0"/>
              </a:rPr>
              <a:t>Prof</a:t>
            </a:r>
            <a:r>
              <a:rPr lang="de-DE" sz="900" dirty="0">
                <a:solidFill>
                  <a:prstClr val="black"/>
                </a:solidFill>
                <a:latin typeface="Arial" charset="0"/>
              </a:rPr>
              <a:t>. Peter Mustermann  I  Institute </a:t>
            </a:r>
            <a:r>
              <a:rPr lang="de-DE" sz="900" dirty="0" err="1">
                <a:solidFill>
                  <a:prstClr val="black"/>
                </a:solidFill>
                <a:latin typeface="Arial" charset="0"/>
              </a:rPr>
              <a:t>xxxxx</a:t>
            </a:r>
            <a:r>
              <a:rPr lang="de-DE" sz="900" dirty="0">
                <a:solidFill>
                  <a:prstClr val="black"/>
                </a:solidFill>
                <a:latin typeface="Arial" charset="0"/>
              </a:rPr>
              <a:t>  I  www.hzdr.de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2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75" y="-7938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1027" name="Gruppieren 18"/>
          <p:cNvGrpSpPr>
            <a:grpSpLocks/>
          </p:cNvGrpSpPr>
          <p:nvPr/>
        </p:nvGrpSpPr>
        <p:grpSpPr bwMode="auto">
          <a:xfrm>
            <a:off x="-3175" y="0"/>
            <a:ext cx="9144000" cy="6858000"/>
            <a:chOff x="-3175" y="-19275"/>
            <a:chExt cx="9144000" cy="6858000"/>
          </a:xfrm>
        </p:grpSpPr>
        <p:grpSp>
          <p:nvGrpSpPr>
            <p:cNvPr id="1029" name="Gruppieren 14"/>
            <p:cNvGrpSpPr>
              <a:grpSpLocks/>
            </p:cNvGrpSpPr>
            <p:nvPr/>
          </p:nvGrpSpPr>
          <p:grpSpPr bwMode="auto">
            <a:xfrm>
              <a:off x="-3175" y="-19275"/>
              <a:ext cx="9144000" cy="6858000"/>
              <a:chOff x="0" y="0"/>
              <a:chExt cx="9144000" cy="6858000"/>
            </a:xfrm>
          </p:grpSpPr>
          <p:sp>
            <p:nvSpPr>
              <p:cNvPr id="1034" name="Rectangl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7338" cy="287338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6350" y="6426200"/>
                <a:ext cx="3059113" cy="144463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0" y="6713538"/>
                <a:ext cx="3059113" cy="144462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3057525" y="6567488"/>
                <a:ext cx="3059113" cy="144462"/>
              </a:xfrm>
              <a:prstGeom prst="rect">
                <a:avLst/>
              </a:prstGeom>
              <a:solidFill>
                <a:srgbClr val="B9B9B9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3175" y="6570663"/>
                <a:ext cx="3059113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3062288" y="6711950"/>
                <a:ext cx="6081712" cy="144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030" name="Gruppieren 15"/>
            <p:cNvGrpSpPr>
              <a:grpSpLocks/>
            </p:cNvGrpSpPr>
            <p:nvPr/>
          </p:nvGrpSpPr>
          <p:grpSpPr bwMode="auto">
            <a:xfrm>
              <a:off x="6011863" y="5157788"/>
              <a:ext cx="2808287" cy="1228725"/>
              <a:chOff x="6011863" y="5157788"/>
              <a:chExt cx="2808287" cy="1228725"/>
            </a:xfrm>
          </p:grpSpPr>
          <p:pic>
            <p:nvPicPr>
              <p:cNvPr id="1031" name="Grafik 19"/>
              <p:cNvPicPr>
                <a:picLocks noChangeAspect="1"/>
              </p:cNvPicPr>
              <p:nvPr/>
            </p:nvPicPr>
            <p:blipFill>
              <a:blip r:embed="rId3" cstate="print"/>
              <a:srcRect r="40276"/>
              <a:stretch>
                <a:fillRect/>
              </a:stretch>
            </p:blipFill>
            <p:spPr bwMode="auto">
              <a:xfrm>
                <a:off x="7077075" y="5157788"/>
                <a:ext cx="1743075" cy="1228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2" name="Bild 4" descr="DDC_Sticker_groß_Schatten_RGB.pn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11863" y="5229225"/>
                <a:ext cx="1008062" cy="1008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843808" y="6672263"/>
            <a:ext cx="60198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 dirty="0" smtClean="0">
                <a:solidFill>
                  <a:prstClr val="black"/>
                </a:solidFill>
                <a:latin typeface="Arial" charset="0"/>
              </a:rPr>
              <a:t>Prof</a:t>
            </a:r>
            <a:r>
              <a:rPr lang="de-DE" sz="900" dirty="0">
                <a:solidFill>
                  <a:prstClr val="black"/>
                </a:solidFill>
                <a:latin typeface="Arial" charset="0"/>
              </a:rPr>
              <a:t>. Peter Mustermann  I  Institute </a:t>
            </a:r>
            <a:r>
              <a:rPr lang="de-DE" sz="900" dirty="0" err="1">
                <a:solidFill>
                  <a:prstClr val="black"/>
                </a:solidFill>
                <a:latin typeface="Arial" charset="0"/>
              </a:rPr>
              <a:t>xxxxx</a:t>
            </a:r>
            <a:r>
              <a:rPr lang="de-DE" sz="900" dirty="0">
                <a:solidFill>
                  <a:prstClr val="black"/>
                </a:solidFill>
                <a:latin typeface="Arial" charset="0"/>
              </a:rPr>
              <a:t>  I  www.hzdr.de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7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181224"/>
            <a:ext cx="4267200" cy="4295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 b="11307"/>
          <a:stretch/>
        </p:blipFill>
        <p:spPr>
          <a:xfrm>
            <a:off x="23446" y="2590800"/>
            <a:ext cx="9144000" cy="4038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18288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90"/>
                </a:solidFill>
              </a:rPr>
              <a:t>Rapat</a:t>
            </a:r>
            <a:r>
              <a:rPr lang="en-US" sz="4800" b="1" dirty="0">
                <a:solidFill>
                  <a:srgbClr val="000090"/>
                </a:solidFill>
              </a:rPr>
              <a:t> </a:t>
            </a:r>
            <a:r>
              <a:rPr lang="en-US" sz="4800" b="1" dirty="0" err="1" smtClean="0">
                <a:solidFill>
                  <a:srgbClr val="000090"/>
                </a:solidFill>
              </a:rPr>
              <a:t>Kerja</a:t>
            </a:r>
            <a:r>
              <a:rPr lang="en-US" sz="4800" b="1" dirty="0" smtClean="0">
                <a:solidFill>
                  <a:srgbClr val="000090"/>
                </a:solidFill>
              </a:rPr>
              <a:t> </a:t>
            </a:r>
            <a:r>
              <a:rPr lang="en-US" sz="4800" b="1" dirty="0" err="1" smtClean="0">
                <a:solidFill>
                  <a:srgbClr val="000090"/>
                </a:solidFill>
              </a:rPr>
              <a:t>Perencanaan</a:t>
            </a:r>
            <a:r>
              <a:rPr lang="en-US" sz="4800" b="1" dirty="0" smtClean="0">
                <a:solidFill>
                  <a:srgbClr val="000090"/>
                </a:solidFill>
              </a:rPr>
              <a:t> 2018 </a:t>
            </a:r>
            <a:endParaRPr lang="en-US" sz="4800" b="1" dirty="0" smtClean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8" y="-13038"/>
            <a:ext cx="7421841" cy="64900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1426" y="1338470"/>
            <a:ext cx="4823791" cy="415498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</a:rPr>
              <a:t>Penelitian UGM diarahkan beridentitas keunggulan sumberdaya Indonesia dengan penekanan pada </a:t>
            </a:r>
            <a:r>
              <a:rPr lang="id-ID" sz="2400" i="1" dirty="0">
                <a:solidFill>
                  <a:schemeClr val="bg1"/>
                </a:solidFill>
              </a:rPr>
              <a:t>action research</a:t>
            </a:r>
            <a:r>
              <a:rPr lang="id-ID" sz="2400" dirty="0" smtClean="0">
                <a:solidFill>
                  <a:schemeClr val="bg1"/>
                </a:solidFill>
              </a:rPr>
              <a:t>.</a:t>
            </a:r>
          </a:p>
          <a:p>
            <a:endParaRPr lang="id-ID" sz="2400" dirty="0">
              <a:solidFill>
                <a:schemeClr val="bg1"/>
              </a:solidFill>
            </a:endParaRPr>
          </a:p>
          <a:p>
            <a:r>
              <a:rPr lang="id-ID" sz="2400" dirty="0">
                <a:solidFill>
                  <a:srgbClr val="FFFF00"/>
                </a:solidFill>
              </a:rPr>
              <a:t>Penelitian di UGM harus memanfaatkan seluruh pengembangan ilmu pengetahuan secara optimal bagi kepentingan Indonesia </a:t>
            </a:r>
            <a:r>
              <a:rPr lang="id-ID" sz="2400" dirty="0" smtClean="0">
                <a:solidFill>
                  <a:srgbClr val="FFFF00"/>
                </a:solidFill>
              </a:rPr>
              <a:t>khususnya </a:t>
            </a:r>
            <a:r>
              <a:rPr lang="id-ID" sz="2400" dirty="0">
                <a:solidFill>
                  <a:srgbClr val="FFFF00"/>
                </a:solidFill>
              </a:rPr>
              <a:t>dan kemaslahatan umat manusia</a:t>
            </a:r>
            <a:r>
              <a:rPr lang="id-ID" sz="2400" dirty="0" smtClean="0">
                <a:solidFill>
                  <a:srgbClr val="FFFF00"/>
                </a:solidFill>
              </a:rPr>
              <a:t>.</a:t>
            </a:r>
            <a:endParaRPr lang="id-ID" sz="24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238" y="152401"/>
            <a:ext cx="7421840" cy="9675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544" y="104331"/>
            <a:ext cx="272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rgbClr val="FF0000"/>
                </a:solidFill>
              </a:rPr>
              <a:t>PENEKANAN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544" y="651977"/>
            <a:ext cx="658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chemeClr val="bg1">
                    <a:lumMod val="95000"/>
                  </a:schemeClr>
                </a:solidFill>
              </a:rPr>
              <a:t>PROGRAM KERJA  </a:t>
            </a:r>
            <a:r>
              <a:rPr lang="id-ID" sz="2400" b="1" dirty="0" smtClean="0">
                <a:solidFill>
                  <a:schemeClr val="bg1">
                    <a:lumMod val="95000"/>
                  </a:schemeClr>
                </a:solidFill>
              </a:rPr>
              <a:t>PENELITIAN</a:t>
            </a:r>
            <a:endParaRPr lang="id-ID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3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KERJA PENELITIAN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153854"/>
              </p:ext>
            </p:extLst>
          </p:nvPr>
        </p:nvGraphicFramePr>
        <p:xfrm>
          <a:off x="914400" y="1295400"/>
          <a:ext cx="7315200" cy="1925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Menghasilkan produk penelitian sebagai rujukan nasional yang </a:t>
                      </a:r>
                      <a:r>
                        <a:rPr lang="id-ID" dirty="0" err="1" smtClean="0">
                          <a:solidFill>
                            <a:schemeClr val="bg1"/>
                          </a:solidFill>
                        </a:rPr>
                        <a:t>berwawasan</a:t>
                      </a: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 lingkungan dan memberi solusi permasalahan masyarakat, bangsa, dan negara yang berbasis pada nilai-nilai keunggulan lokal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Peningkatan jumlah dan kualitas publikasi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Membangun budaya riset multidisiplin berbasis kluster, yaitu kluster Sosial Humaniora, kluster Agro, kluster Kesehatan, dan kluster Sainstek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45164"/>
              </p:ext>
            </p:extLst>
          </p:nvPr>
        </p:nvGraphicFramePr>
        <p:xfrm>
          <a:off x="890427" y="3505200"/>
          <a:ext cx="73152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Memacu inovasi ilmu pengetahuan dan teknologi yang bermanfaat bagi kepentingan bangsa, negara, dan kemanusiaan berbasis kearifan budaya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Penguatan peranan kelembagaan Pusat Studi dalam hal pendanaan, dan produksi pengetahuan dalam bentuk temuan penelitian dan publikasi.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Memusatkan perhatian pada pengembangan riset komprehensif (berbagai aspek) negara maritim- kepulauan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Meningkatkan daya dukung peralatan penelitian dan instrumentasi sesuai dengan kebutuhan masa kini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228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KERJA PENELITIAN</a:t>
            </a:r>
            <a:br>
              <a:rPr lang="id-ID" sz="3600" b="1" dirty="0" smtClean="0">
                <a:solidFill>
                  <a:srgbClr val="002060"/>
                </a:solidFill>
              </a:rPr>
            </a:br>
            <a:r>
              <a:rPr lang="id-ID" sz="2200" b="1" dirty="0" smtClean="0">
                <a:solidFill>
                  <a:srgbClr val="002060"/>
                </a:solidFill>
              </a:rPr>
              <a:t>(lanjutan)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071662"/>
              </p:ext>
            </p:extLst>
          </p:nvPr>
        </p:nvGraphicFramePr>
        <p:xfrm>
          <a:off x="838200" y="1447800"/>
          <a:ext cx="73152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Peningkatan kualitas penelitian dengan melibatkan pemangku kepentingan eksternal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Meningkatkan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kerjasama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penelitian dengan para mitra: pemerintah/ pemerintah daerah, swasta, dan industri industri/pelaku usaha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Meningkatkan </a:t>
                      </a:r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kerjasama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 penelitian dengan lembaga donor terpercaya/sumber dana kreatif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8051790"/>
              </p:ext>
            </p:extLst>
          </p:nvPr>
        </p:nvGraphicFramePr>
        <p:xfrm>
          <a:off x="914400" y="3733800"/>
          <a:ext cx="73152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Peningkatan fasilitas penelitian laboratorium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Pengadaan/peremajaan alat-alat penelitian terbaru sesuai kebutuhan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8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9862" y="1393061"/>
            <a:ext cx="4844955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d-ID" sz="2700" dirty="0" smtClean="0">
                <a:solidFill>
                  <a:schemeClr val="bg1"/>
                </a:solidFill>
              </a:rPr>
              <a:t>UGM memperluas mandat pengabdian kepada masyarakat untuk mempercepat pertumbuhan PEMDA dan Industri Lokal di seluruh nusantara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9862" y="4271302"/>
            <a:ext cx="4844955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d-ID" sz="2700" dirty="0" smtClean="0">
                <a:solidFill>
                  <a:schemeClr val="bg1"/>
                </a:solidFill>
              </a:rPr>
              <a:t>UGM memimpin percepatan pencapaian cita-cita bangsa yang tercantum dalam Pembukaan UUD’45</a:t>
            </a:r>
            <a:endParaRPr lang="id-ID" sz="2700" dirty="0"/>
          </a:p>
        </p:txBody>
      </p:sp>
      <p:sp>
        <p:nvSpPr>
          <p:cNvPr id="8" name="Rectangle 7"/>
          <p:cNvSpPr/>
          <p:nvPr/>
        </p:nvSpPr>
        <p:spPr>
          <a:xfrm>
            <a:off x="0" y="186807"/>
            <a:ext cx="7848600" cy="10516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186807"/>
            <a:ext cx="272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rgbClr val="FF0000"/>
                </a:solidFill>
              </a:rPr>
              <a:t>PENEKANAN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731223"/>
            <a:ext cx="744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chemeClr val="bg1">
                    <a:lumMod val="95000"/>
                  </a:schemeClr>
                </a:solidFill>
              </a:rPr>
              <a:t>PROGRAM KERJA  </a:t>
            </a:r>
            <a:r>
              <a:rPr lang="id-ID" sz="2400" b="1" dirty="0" smtClean="0">
                <a:solidFill>
                  <a:schemeClr val="bg1">
                    <a:lumMod val="95000"/>
                  </a:schemeClr>
                </a:solidFill>
              </a:rPr>
              <a:t>PENGABDIAN KEPADA MASYARAKAT</a:t>
            </a:r>
            <a:endParaRPr lang="id-ID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3142"/>
            <a:ext cx="3962400" cy="2841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" r="-20660"/>
          <a:stretch/>
        </p:blipFill>
        <p:spPr>
          <a:xfrm>
            <a:off x="0" y="3657600"/>
            <a:ext cx="478108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KERJA PENGABDIAN KEPADA MASYARAKAT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8656661"/>
              </p:ext>
            </p:extLst>
          </p:nvPr>
        </p:nvGraphicFramePr>
        <p:xfrm>
          <a:off x="914400" y="1295400"/>
          <a:ext cx="731520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Pendampingan implementasi </a:t>
                      </a:r>
                      <a:r>
                        <a:rPr lang="id-ID" dirty="0" err="1" smtClean="0">
                          <a:solidFill>
                            <a:schemeClr val="bg1"/>
                          </a:solidFill>
                        </a:rPr>
                        <a:t>Undang-Undang</a:t>
                      </a: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 No. 13 Tahun 2012 tentang Keistimewaan Daerah Istimewa Yogyakarta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Penyusunan 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masterplan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Keistimewaan DIY 5 tahun ke dua  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Pendampingan perencanaan, pelaksanaan, dan  evaluasi penggunaan anggaran dalam pelaksanaan program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3692344"/>
              </p:ext>
            </p:extLst>
          </p:nvPr>
        </p:nvGraphicFramePr>
        <p:xfrm>
          <a:off x="890427" y="3505200"/>
          <a:ext cx="7315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Menjadikan kampus sebagai wahana penerapan IPTEKS bagi masyarakat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Memperbanyak contoh penerapan IPTEKS di lingkungan kampus UGM yang diperlihatkan kepada masyarakat.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Menghidupkan Unit Pelayanan Konsultasi Teknologi Tepat Guna.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Berperan aktif menjadikan DIY sebagai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Jogja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Cyber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Province</a:t>
                      </a:r>
                      <a:endParaRPr lang="en-US" i="1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312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KERJA PENGABDIAN </a:t>
            </a:r>
            <a:r>
              <a:rPr lang="id-ID" sz="3600" b="1" smtClean="0">
                <a:solidFill>
                  <a:srgbClr val="002060"/>
                </a:solidFill>
              </a:rPr>
              <a:t>KEPADA MASYARAKAT</a:t>
            </a:r>
            <a:r>
              <a:rPr lang="id-ID" sz="3600" b="1" dirty="0">
                <a:solidFill>
                  <a:srgbClr val="002060"/>
                </a:solidFill>
              </a:rPr>
              <a:t> </a:t>
            </a:r>
            <a:r>
              <a:rPr lang="id-ID" sz="2200" b="1" smtClean="0">
                <a:solidFill>
                  <a:srgbClr val="002060"/>
                </a:solidFill>
              </a:rPr>
              <a:t>(lanjutan</a:t>
            </a:r>
            <a:r>
              <a:rPr lang="id-ID" sz="2200" b="1" dirty="0" smtClean="0">
                <a:solidFill>
                  <a:srgbClr val="002060"/>
                </a:solidFill>
              </a:rPr>
              <a:t>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082662"/>
              </p:ext>
            </p:extLst>
          </p:nvPr>
        </p:nvGraphicFramePr>
        <p:xfrm>
          <a:off x="829962" y="1274439"/>
          <a:ext cx="7315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sz="1800" dirty="0" smtClean="0">
                          <a:solidFill>
                            <a:schemeClr val="bg1"/>
                          </a:solidFill>
                        </a:rPr>
                        <a:t>Mendorong pengabdian melalui aplikasi </a:t>
                      </a:r>
                      <a:r>
                        <a:rPr lang="id-ID" sz="1800" dirty="0" err="1" smtClean="0">
                          <a:solidFill>
                            <a:schemeClr val="bg1"/>
                          </a:solidFill>
                        </a:rPr>
                        <a:t>kewirausahaan</a:t>
                      </a:r>
                      <a:r>
                        <a:rPr lang="id-ID" sz="1800" dirty="0" smtClean="0">
                          <a:solidFill>
                            <a:schemeClr val="bg1"/>
                          </a:solidFill>
                        </a:rPr>
                        <a:t> sosial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sz="1800" dirty="0" smtClean="0">
                          <a:solidFill>
                            <a:schemeClr val="tx1"/>
                          </a:solidFill>
                        </a:rPr>
                        <a:t>Membina masyarakat untuk menghasilkan produk-produk yang dapat meningkatkan penghasilan. 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sz="1800" dirty="0" smtClean="0">
                          <a:solidFill>
                            <a:srgbClr val="0101F4"/>
                          </a:solidFill>
                        </a:rPr>
                        <a:t>Berperan aktif dalam pengabdian kepada masyarakat secara berkelanjutan</a:t>
                      </a:r>
                      <a:endParaRPr lang="en-US" sz="1800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sz="1800" dirty="0" smtClean="0">
                          <a:solidFill>
                            <a:srgbClr val="0D1661"/>
                          </a:solidFill>
                        </a:rPr>
                        <a:t>Berperan aktif mengurangi kemiskinan di DIY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383715"/>
              </p:ext>
            </p:extLst>
          </p:nvPr>
        </p:nvGraphicFramePr>
        <p:xfrm>
          <a:off x="829962" y="3209094"/>
          <a:ext cx="7315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dirty="0" smtClean="0">
                          <a:solidFill>
                            <a:schemeClr val="bg1"/>
                          </a:solidFill>
                        </a:rPr>
                        <a:t>Menerapkan sistem manajemen pengembangan produk untuk mendukung program </a:t>
                      </a:r>
                      <a:r>
                        <a:rPr lang="id-ID" sz="1800" dirty="0" err="1" smtClean="0">
                          <a:solidFill>
                            <a:schemeClr val="bg1"/>
                          </a:solidFill>
                        </a:rPr>
                        <a:t>hilirisasi</a:t>
                      </a:r>
                      <a:r>
                        <a:rPr lang="id-ID" sz="1800" dirty="0" smtClean="0">
                          <a:solidFill>
                            <a:schemeClr val="bg1"/>
                          </a:solidFill>
                        </a:rPr>
                        <a:t> penelitian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sz="1800" dirty="0" smtClean="0">
                          <a:solidFill>
                            <a:srgbClr val="0D1661"/>
                          </a:solidFill>
                        </a:rPr>
                        <a:t>Membina masyarakat untuk menghasilkan produk berbasis sumber daya alam lokal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457886"/>
              </p:ext>
            </p:extLst>
          </p:nvPr>
        </p:nvGraphicFramePr>
        <p:xfrm>
          <a:off x="829962" y="4622337"/>
          <a:ext cx="7315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Membangun sinergi dengan jejaring alumni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Pengkaderan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lulusan muda oleh alumni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Membangun profesionalitas lulusan muda berbasis keahlian dan jejaring alumni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Memelihara kontak dengan alumni secara terus menerus dan berkelanjutan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86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85"/>
            <a:ext cx="4550991" cy="68394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38372"/>
            <a:ext cx="4550991" cy="6047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25648"/>
            <a:ext cx="8229600" cy="6047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83657" y="1444663"/>
            <a:ext cx="39072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Kepemimpinan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dan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manajemen</a:t>
            </a:r>
            <a:endParaRPr lang="en-US" sz="2000" dirty="0">
              <a:solidFill>
                <a:srgbClr val="0D1661"/>
              </a:solidFill>
              <a:latin typeface="Helvetica" charset="0"/>
            </a:endParaRPr>
          </a:p>
          <a:p>
            <a:pPr algn="r"/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menjamin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efektivitas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,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efisiensi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,</a:t>
            </a:r>
          </a:p>
          <a:p>
            <a:pPr algn="r"/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transparansi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dan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akuntabilitas</a:t>
            </a:r>
            <a:endParaRPr lang="en-US" sz="2000" dirty="0">
              <a:solidFill>
                <a:srgbClr val="0D1661"/>
              </a:solidFill>
              <a:effectLst/>
              <a:latin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8634" y="2625479"/>
            <a:ext cx="3903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Membangun</a:t>
            </a:r>
            <a:r>
              <a:rPr lang="en-US" sz="2000" dirty="0">
                <a:solidFill>
                  <a:srgbClr val="C00000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budaya</a:t>
            </a:r>
            <a:r>
              <a:rPr lang="en-US" sz="2000" dirty="0">
                <a:solidFill>
                  <a:srgbClr val="C00000"/>
                </a:solidFill>
                <a:latin typeface="Helvetica" charset="0"/>
              </a:rPr>
              <a:t> anti </a:t>
            </a:r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korupsi</a:t>
            </a:r>
            <a:endParaRPr lang="en-US" sz="2000" dirty="0">
              <a:solidFill>
                <a:srgbClr val="C00000"/>
              </a:solidFill>
              <a:effectLst/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8466" y="3428785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Pengelolaan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UGM yang</a:t>
            </a:r>
          </a:p>
          <a:p>
            <a:pPr algn="r"/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terintegrasi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,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unggul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dan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inovatif</a:t>
            </a:r>
            <a:endParaRPr lang="en-US" sz="2000" dirty="0">
              <a:solidFill>
                <a:srgbClr val="0D1661"/>
              </a:solidFill>
              <a:latin typeface="Helvetica" charset="0"/>
            </a:endParaRPr>
          </a:p>
          <a:p>
            <a:pPr algn="r"/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atas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keseluruhan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sumber</a:t>
            </a:r>
            <a:r>
              <a:rPr lang="en-US" sz="2000" dirty="0">
                <a:solidFill>
                  <a:srgbClr val="0D1661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0D1661"/>
                </a:solidFill>
                <a:latin typeface="Helvetica" charset="0"/>
              </a:rPr>
              <a:t>daya</a:t>
            </a:r>
            <a:endParaRPr lang="en-US" sz="2000" dirty="0">
              <a:solidFill>
                <a:srgbClr val="0D1661"/>
              </a:solidFill>
              <a:effectLst/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6529" y="4827975"/>
            <a:ext cx="39413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Penghimpunan</a:t>
            </a:r>
            <a:r>
              <a:rPr lang="en-US" sz="2000" dirty="0">
                <a:solidFill>
                  <a:srgbClr val="C00000"/>
                </a:solidFill>
                <a:latin typeface="Helvetica" charset="0"/>
              </a:rPr>
              <a:t> dana </a:t>
            </a:r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masyarakat</a:t>
            </a:r>
            <a:endParaRPr lang="en-US" sz="2000" dirty="0">
              <a:solidFill>
                <a:srgbClr val="C00000"/>
              </a:solidFill>
              <a:latin typeface="Helvetica" charset="0"/>
            </a:endParaRPr>
          </a:p>
          <a:p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melalui</a:t>
            </a:r>
            <a:r>
              <a:rPr lang="en-US" sz="2000" dirty="0">
                <a:solidFill>
                  <a:srgbClr val="C00000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kemitraan</a:t>
            </a:r>
            <a:r>
              <a:rPr lang="en-US" sz="2000" dirty="0">
                <a:solidFill>
                  <a:srgbClr val="C00000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nasional</a:t>
            </a:r>
            <a:endParaRPr lang="en-US" sz="2000" dirty="0">
              <a:solidFill>
                <a:srgbClr val="C00000"/>
              </a:solidFill>
              <a:latin typeface="Helvetica" charset="0"/>
            </a:endParaRPr>
          </a:p>
          <a:p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dan</a:t>
            </a:r>
            <a:r>
              <a:rPr lang="en-US" sz="2000" dirty="0">
                <a:solidFill>
                  <a:srgbClr val="C00000"/>
                </a:solidFill>
                <a:latin typeface="Helvetica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Helvetica" charset="0"/>
              </a:rPr>
              <a:t>internasional</a:t>
            </a:r>
            <a:endParaRPr lang="en-US" sz="2000" dirty="0">
              <a:solidFill>
                <a:srgbClr val="C00000"/>
              </a:solidFill>
              <a:effectLst/>
              <a:latin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58" y="91909"/>
            <a:ext cx="8042842" cy="117798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</a:rPr>
              <a:t>PENEKANAN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chemeClr val="bg1"/>
                </a:solidFill>
              </a:rPr>
              <a:t>PROGRAM </a:t>
            </a:r>
            <a:r>
              <a:rPr lang="en-US" sz="2700" dirty="0">
                <a:solidFill>
                  <a:schemeClr val="bg1"/>
                </a:solidFill>
              </a:rPr>
              <a:t>KERJA SDM, ASET, SISTEM INFORMASI &amp; KEUANGAN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72939" y="1497493"/>
            <a:ext cx="371061" cy="2875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/>
          <p:cNvSpPr/>
          <p:nvPr/>
        </p:nvSpPr>
        <p:spPr>
          <a:xfrm>
            <a:off x="8772939" y="4515677"/>
            <a:ext cx="371061" cy="1938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332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KERJA SDM, ASET, KEUANGAN </a:t>
            </a:r>
            <a:br>
              <a:rPr lang="id-ID" sz="3600" b="1" dirty="0" smtClean="0">
                <a:solidFill>
                  <a:srgbClr val="002060"/>
                </a:solidFill>
              </a:rPr>
            </a:br>
            <a:r>
              <a:rPr lang="id-ID" sz="3600" b="1" dirty="0" smtClean="0">
                <a:solidFill>
                  <a:srgbClr val="002060"/>
                </a:solidFill>
              </a:rPr>
              <a:t>DAN SISTEM INFORMASI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744959"/>
              </p:ext>
            </p:extLst>
          </p:nvPr>
        </p:nvGraphicFramePr>
        <p:xfrm>
          <a:off x="914400" y="1295400"/>
          <a:ext cx="7315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Mengembangkan sistem penerimaan SDM yang profesional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Pemetaan dan pengembangan SDM berbasis pengembangan ilmu 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Menyempurnakan sistem penerimaan SDM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Pembinaan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karir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pegawai melalui sistem promosi jabatan otomatis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Memperbanyak pos-pos strategis yang diisi oleh </a:t>
                      </a:r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tendik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 profesional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600898"/>
              </p:ext>
            </p:extLst>
          </p:nvPr>
        </p:nvGraphicFramePr>
        <p:xfrm>
          <a:off x="914400" y="3576639"/>
          <a:ext cx="7315200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Menjadi kampus yang mendukung wahana penerapan inovasi IPTEKS lintas disiplin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Penguatan sarana dan fasilitas kolaborasi riset dalam kluster dan lintas kluster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Penguatan kelembagaan pada pusat studi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Mewujudkan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inklusifitas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Pusat Studi dan unit kerja UGM lain (sinergi)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Merealisasikan pembangunan  sarana prasarana sesuai masterplan bangunan fisik UGM 2017-2022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371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</a:t>
            </a:r>
            <a:r>
              <a:rPr lang="id-ID" sz="3600" b="1" dirty="0">
                <a:solidFill>
                  <a:srgbClr val="002060"/>
                </a:solidFill>
              </a:rPr>
              <a:t>KERJA SDM, ASET, KEUANGAN </a:t>
            </a:r>
            <a:br>
              <a:rPr lang="id-ID" sz="3600" b="1" dirty="0">
                <a:solidFill>
                  <a:srgbClr val="002060"/>
                </a:solidFill>
              </a:rPr>
            </a:br>
            <a:r>
              <a:rPr lang="id-ID" sz="3600" b="1" dirty="0">
                <a:solidFill>
                  <a:srgbClr val="002060"/>
                </a:solidFill>
              </a:rPr>
              <a:t>DAN SISTEM </a:t>
            </a:r>
            <a:r>
              <a:rPr lang="id-ID" sz="3600" b="1" dirty="0" smtClean="0">
                <a:solidFill>
                  <a:srgbClr val="002060"/>
                </a:solidFill>
              </a:rPr>
              <a:t>INFORMASI </a:t>
            </a:r>
            <a:r>
              <a:rPr lang="id-ID" sz="2200" b="1" dirty="0" smtClean="0">
                <a:solidFill>
                  <a:srgbClr val="002060"/>
                </a:solidFill>
              </a:rPr>
              <a:t>(lanjutan)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705457"/>
              </p:ext>
            </p:extLst>
          </p:nvPr>
        </p:nvGraphicFramePr>
        <p:xfrm>
          <a:off x="838200" y="1447800"/>
          <a:ext cx="7315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Memperkuat budaya melayani dan kinerja unggul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Peningkatan kompetensi UGM secara terstruktur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Mengembangkan super </a:t>
                      </a:r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team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  sesuai potensi SDM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Insentif berbasis kinerja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Meningkatkan profesionalisme </a:t>
                      </a:r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tendik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996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</a:t>
            </a:r>
            <a:r>
              <a:rPr lang="id-ID" sz="3600" b="1" dirty="0">
                <a:solidFill>
                  <a:srgbClr val="002060"/>
                </a:solidFill>
              </a:rPr>
              <a:t>KERJA SDM, ASET, KEUANGAN </a:t>
            </a:r>
            <a:br>
              <a:rPr lang="id-ID" sz="3600" b="1" dirty="0">
                <a:solidFill>
                  <a:srgbClr val="002060"/>
                </a:solidFill>
              </a:rPr>
            </a:br>
            <a:r>
              <a:rPr lang="id-ID" sz="3600" b="1" dirty="0">
                <a:solidFill>
                  <a:srgbClr val="002060"/>
                </a:solidFill>
              </a:rPr>
              <a:t>DAN SISTEM </a:t>
            </a:r>
            <a:r>
              <a:rPr lang="id-ID" sz="3600" b="1" dirty="0" smtClean="0">
                <a:solidFill>
                  <a:srgbClr val="002060"/>
                </a:solidFill>
              </a:rPr>
              <a:t>INFORMASI </a:t>
            </a:r>
            <a:r>
              <a:rPr lang="id-ID" sz="2200" b="1" dirty="0" smtClean="0">
                <a:solidFill>
                  <a:srgbClr val="002060"/>
                </a:solidFill>
              </a:rPr>
              <a:t>(lanjutan)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2713640"/>
              </p:ext>
            </p:extLst>
          </p:nvPr>
        </p:nvGraphicFramePr>
        <p:xfrm>
          <a:off x="838200" y="1447800"/>
          <a:ext cx="7315200" cy="4490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Mengembangkan pendanaan alternatif termasuk dana abadi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Meningkatkan jumlah dana dari sumber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corporate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social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responsibility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(CSR) perusahaan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Menguatkan tata kelola administrasi yang lebih baik (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Good</a:t>
                      </a:r>
                      <a:r>
                        <a:rPr lang="id-ID" i="1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Corporate</a:t>
                      </a:r>
                      <a:r>
                        <a:rPr lang="id-ID" i="1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Government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)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Memperkuat unit bisnis dan memperoleh kontrak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kerjasama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antar universitas, BUMN, perusahaan swasta, lembaga riset, lembaga profit, dan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foreign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agency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Menyusun tata kelola keuangan yang mendukung transparansi dan akuntabilitas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Menghimpun dana kreatif dari alumni, yayasan, filantropi, kelompok masyarakat, BUMN, perusahaan swasta, lembaga donor, warisan dan pemerintah asing/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multinational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goverment</a:t>
                      </a:r>
                      <a:endParaRPr lang="en-US" i="1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783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839075" cy="4724400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eaLnBrk="1" hangingPunct="1">
              <a:buFont typeface="Wingdings 2" charset="0"/>
              <a:buChar char=""/>
              <a:defRPr/>
            </a:pPr>
            <a:endParaRPr lang="en-US" sz="2000">
              <a:ea typeface="ＭＳ Ｐゴシック" charset="0"/>
            </a:endParaRPr>
          </a:p>
          <a:p>
            <a:pPr eaLnBrk="1" hangingPunct="1">
              <a:buFont typeface="Wingdings 2" charset="0"/>
              <a:buChar char=""/>
              <a:defRPr/>
            </a:pPr>
            <a:endParaRPr lang="en-US" sz="2000">
              <a:ea typeface="ＭＳ Ｐゴシック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26605933"/>
              </p:ext>
            </p:extLst>
          </p:nvPr>
        </p:nvGraphicFramePr>
        <p:xfrm>
          <a:off x="928662" y="714356"/>
          <a:ext cx="7000924" cy="5153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929063" y="3929063"/>
            <a:ext cx="3500437" cy="12144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d-ID" dirty="0"/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4127051" y="4152102"/>
            <a:ext cx="1071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d-ID" sz="2000" b="1" dirty="0" smtClean="0">
                <a:solidFill>
                  <a:srgbClr val="3333CC"/>
                </a:solidFill>
              </a:rPr>
              <a:t>RKAT 2018</a:t>
            </a:r>
            <a:endParaRPr lang="id-ID" sz="2000" b="1" dirty="0">
              <a:solidFill>
                <a:srgbClr val="33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062" y="4214814"/>
            <a:ext cx="194820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d-ID" sz="1400" dirty="0"/>
              <a:t>Kegiatan Spesifik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3770" y="4582917"/>
            <a:ext cx="1643062" cy="307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d-ID" sz="1400" dirty="0"/>
              <a:t>Anggaran Biaya</a:t>
            </a:r>
          </a:p>
        </p:txBody>
      </p:sp>
    </p:spTree>
    <p:extLst>
      <p:ext uri="{BB962C8B-B14F-4D97-AF65-F5344CB8AC3E}">
        <p14:creationId xmlns:p14="http://schemas.microsoft.com/office/powerpoint/2010/main" val="5131495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</a:t>
            </a:r>
            <a:r>
              <a:rPr lang="id-ID" sz="3600" b="1" dirty="0">
                <a:solidFill>
                  <a:srgbClr val="002060"/>
                </a:solidFill>
              </a:rPr>
              <a:t>KERJA SDM, ASET, KEUANGAN </a:t>
            </a:r>
            <a:br>
              <a:rPr lang="id-ID" sz="3600" b="1" dirty="0">
                <a:solidFill>
                  <a:srgbClr val="002060"/>
                </a:solidFill>
              </a:rPr>
            </a:br>
            <a:r>
              <a:rPr lang="id-ID" sz="3600" b="1" dirty="0">
                <a:solidFill>
                  <a:srgbClr val="002060"/>
                </a:solidFill>
              </a:rPr>
              <a:t>DAN SISTEM </a:t>
            </a:r>
            <a:r>
              <a:rPr lang="id-ID" sz="3600" b="1" dirty="0" smtClean="0">
                <a:solidFill>
                  <a:srgbClr val="002060"/>
                </a:solidFill>
              </a:rPr>
              <a:t>INFORMASI </a:t>
            </a:r>
            <a:r>
              <a:rPr lang="id-ID" sz="2200" b="1" dirty="0" smtClean="0">
                <a:solidFill>
                  <a:srgbClr val="002060"/>
                </a:solidFill>
              </a:rPr>
              <a:t>(lanjutan)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157444"/>
              </p:ext>
            </p:extLst>
          </p:nvPr>
        </p:nvGraphicFramePr>
        <p:xfrm>
          <a:off x="838200" y="1447800"/>
          <a:ext cx="73152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Mengintegrasikan sistem informasi dan pangkalan data yang </a:t>
                      </a:r>
                      <a:r>
                        <a:rPr lang="id-ID" dirty="0" err="1" smtClean="0">
                          <a:solidFill>
                            <a:schemeClr val="bg1"/>
                          </a:solidFill>
                        </a:rPr>
                        <a:t>handal</a:t>
                      </a: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 untuk mendukung penyelenggaraan tridarma (</a:t>
                      </a:r>
                      <a:r>
                        <a:rPr lang="id-ID" i="1" dirty="0" smtClean="0">
                          <a:solidFill>
                            <a:schemeClr val="bg1"/>
                          </a:solidFill>
                        </a:rPr>
                        <a:t>SMART </a:t>
                      </a:r>
                      <a:r>
                        <a:rPr lang="id-ID" i="1" dirty="0" err="1" smtClean="0">
                          <a:solidFill>
                            <a:schemeClr val="bg1"/>
                          </a:solidFill>
                        </a:rPr>
                        <a:t>Campus</a:t>
                      </a: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Menentukan kebijakan/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standarisasi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terkait dengan sistem informasi dan pangkalan data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Membangun Sistem Informasi Kenaikan Pangkat Pegawai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Optimalisasi dan digitalisasi sistem pendukung Tri Darma Perguruan Tinggi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Membangun sistem administrasi 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paperless</a:t>
                      </a:r>
                      <a:r>
                        <a:rPr lang="id-ID" i="1" dirty="0" smtClean="0">
                          <a:solidFill>
                            <a:srgbClr val="0101F4"/>
                          </a:solidFill>
                        </a:rPr>
                        <a:t>/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e-office</a:t>
                      </a:r>
                      <a:endParaRPr lang="en-US" i="1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Optimalisasi arus informasi yang cepat dan tepat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969492"/>
              </p:ext>
            </p:extLst>
          </p:nvPr>
        </p:nvGraphicFramePr>
        <p:xfrm>
          <a:off x="803189" y="4495800"/>
          <a:ext cx="73152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Mengarahkan </a:t>
                      </a:r>
                      <a:r>
                        <a:rPr lang="id-ID" dirty="0" err="1" smtClean="0">
                          <a:solidFill>
                            <a:schemeClr val="bg1"/>
                          </a:solidFill>
                        </a:rPr>
                        <a:t>kerjasama</a:t>
                      </a: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 untuk mengakselerasi pengembangan dan inovasi ilmu pengetahuan, teknologi, dan kebudayaan.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Meningkatkan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kerjasama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inovasi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ipteks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30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</a:t>
            </a:r>
            <a:r>
              <a:rPr lang="id-ID" sz="3600" b="1" dirty="0">
                <a:solidFill>
                  <a:srgbClr val="002060"/>
                </a:solidFill>
              </a:rPr>
              <a:t>KERJA SDM, ASET, KEUANGAN </a:t>
            </a:r>
            <a:br>
              <a:rPr lang="id-ID" sz="3600" b="1" dirty="0">
                <a:solidFill>
                  <a:srgbClr val="002060"/>
                </a:solidFill>
              </a:rPr>
            </a:br>
            <a:r>
              <a:rPr lang="id-ID" sz="3600" b="1" dirty="0">
                <a:solidFill>
                  <a:srgbClr val="002060"/>
                </a:solidFill>
              </a:rPr>
              <a:t>DAN SISTEM </a:t>
            </a:r>
            <a:r>
              <a:rPr lang="id-ID" sz="3600" b="1" dirty="0" smtClean="0">
                <a:solidFill>
                  <a:srgbClr val="002060"/>
                </a:solidFill>
              </a:rPr>
              <a:t>INFORMASI </a:t>
            </a:r>
            <a:r>
              <a:rPr lang="id-ID" sz="2200" b="1" dirty="0" smtClean="0">
                <a:solidFill>
                  <a:srgbClr val="002060"/>
                </a:solidFill>
              </a:rPr>
              <a:t>(lanjutan)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462461"/>
              </p:ext>
            </p:extLst>
          </p:nvPr>
        </p:nvGraphicFramePr>
        <p:xfrm>
          <a:off x="838200" y="1447800"/>
          <a:ext cx="7315200" cy="3779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Menyiapkan sistem pengelolaan keuangan yang transparan dan </a:t>
                      </a:r>
                      <a:r>
                        <a:rPr lang="id-ID" dirty="0" err="1" smtClean="0">
                          <a:solidFill>
                            <a:schemeClr val="bg1"/>
                          </a:solidFill>
                        </a:rPr>
                        <a:t>akuntabel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Memperkuat sistem pengelolaan keuangan yang cepat, aman, transparan, dan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akuntabel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Memperkuat audit internal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Membangun budaya anti korupsi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Memperkuat unit bisnis dan kemitraan sebagai sumber pendanaan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Menerapkan sistem Uang Kuliah Tunggal (UKT) yang berkeadilan dengan memperhitungkan penghasilan orang tua dan tanggungan keluarga dan dengan pola subsidi silang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Memperbanyak penggalian sumber dana kreatif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Memperkuat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kerjasama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nasional dan internasional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847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</a:t>
            </a:r>
            <a:r>
              <a:rPr lang="id-ID" sz="3600" b="1" dirty="0">
                <a:solidFill>
                  <a:srgbClr val="002060"/>
                </a:solidFill>
              </a:rPr>
              <a:t>KERJA SDM, ASET, KEUANGAN </a:t>
            </a:r>
            <a:br>
              <a:rPr lang="id-ID" sz="3600" b="1" dirty="0">
                <a:solidFill>
                  <a:srgbClr val="002060"/>
                </a:solidFill>
              </a:rPr>
            </a:br>
            <a:r>
              <a:rPr lang="id-ID" sz="3600" b="1" dirty="0">
                <a:solidFill>
                  <a:srgbClr val="002060"/>
                </a:solidFill>
              </a:rPr>
              <a:t>DAN SISTEM </a:t>
            </a:r>
            <a:r>
              <a:rPr lang="id-ID" sz="3600" b="1" dirty="0" smtClean="0">
                <a:solidFill>
                  <a:srgbClr val="002060"/>
                </a:solidFill>
              </a:rPr>
              <a:t>INFORMASI </a:t>
            </a:r>
            <a:r>
              <a:rPr lang="id-ID" sz="2200" b="1" dirty="0" smtClean="0">
                <a:solidFill>
                  <a:srgbClr val="002060"/>
                </a:solidFill>
              </a:rPr>
              <a:t>(lanjutan)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119057"/>
              </p:ext>
            </p:extLst>
          </p:nvPr>
        </p:nvGraphicFramePr>
        <p:xfrm>
          <a:off x="838200" y="1447800"/>
          <a:ext cx="7315200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Integrasi dan </a:t>
                      </a:r>
                      <a:r>
                        <a:rPr lang="id-ID" i="1" dirty="0" err="1" smtClean="0">
                          <a:solidFill>
                            <a:schemeClr val="bg1"/>
                          </a:solidFill>
                        </a:rPr>
                        <a:t>sharing</a:t>
                      </a: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 fasilitas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Mengoptimalkan fungsi sistem informasi laboratorium UGM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Membangun fasilitas terpadu yang terkini untuk pengembangan penelitian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Menyediakan beberapa ruang umum untuk interaksi/konektivitas mahasiswa lintas fakultas/sekolah, Ruang Terbuka Hijau (RTH), kantong-kantong parkir dan sarana olah raga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74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42264" cy="6279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 smtClean="0"/>
              <a:t>Memandu</a:t>
            </a:r>
            <a:r>
              <a:rPr lang="en-US" sz="3600" dirty="0"/>
              <a:t>, </a:t>
            </a:r>
            <a:r>
              <a:rPr lang="en-US" sz="3600" dirty="0" err="1"/>
              <a:t>Menemu</a:t>
            </a:r>
            <a:r>
              <a:rPr lang="en-US" sz="3600" dirty="0"/>
              <a:t>, </a:t>
            </a:r>
            <a:r>
              <a:rPr lang="en-US" sz="3600" dirty="0" err="1" smtClean="0"/>
              <a:t>Memampu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584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err="1" smtClean="0"/>
              <a:t>Memandu</a:t>
            </a:r>
            <a:r>
              <a:rPr lang="en-US" sz="2000" dirty="0" smtClean="0"/>
              <a:t>: </a:t>
            </a:r>
            <a:r>
              <a:rPr lang="en-US" sz="2000" dirty="0" err="1" smtClean="0"/>
              <a:t>pendidikan</a:t>
            </a:r>
            <a:r>
              <a:rPr lang="en-US" sz="2000" dirty="0" smtClean="0"/>
              <a:t> </a:t>
            </a:r>
            <a:r>
              <a:rPr lang="en-US" sz="2000" dirty="0"/>
              <a:t>di UGM </a:t>
            </a:r>
            <a:r>
              <a:rPr lang="en-US" sz="2000" dirty="0" err="1"/>
              <a:t>diselenggarakan</a:t>
            </a:r>
            <a:r>
              <a:rPr lang="en-US" sz="2000" dirty="0"/>
              <a:t> </a:t>
            </a:r>
            <a:r>
              <a:rPr lang="en-US" sz="2000" dirty="0" smtClean="0"/>
              <a:t>di </a:t>
            </a:r>
            <a:r>
              <a:rPr lang="en-US" sz="2000" dirty="0" err="1" smtClean="0"/>
              <a:t>atas</a:t>
            </a:r>
            <a:r>
              <a:rPr lang="en-US" sz="2000" dirty="0" smtClean="0"/>
              <a:t> </a:t>
            </a:r>
            <a:r>
              <a:rPr lang="en-US" sz="2000" dirty="0" err="1"/>
              <a:t>cita-cita</a:t>
            </a:r>
            <a:r>
              <a:rPr lang="en-US" sz="2000" dirty="0"/>
              <a:t> </a:t>
            </a:r>
            <a:r>
              <a:rPr lang="en-US" sz="2000" dirty="0" err="1" smtClean="0"/>
              <a:t>mulia</a:t>
            </a:r>
            <a:r>
              <a:rPr lang="en-US" sz="2000" dirty="0"/>
              <a:t>.</a:t>
            </a:r>
          </a:p>
          <a:p>
            <a:pPr marL="357188" indent="-177800"/>
            <a:r>
              <a:rPr lang="en-US" sz="2000" dirty="0" err="1"/>
              <a:t>M</a:t>
            </a:r>
            <a:r>
              <a:rPr lang="en-US" sz="2000" dirty="0" err="1" smtClean="0"/>
              <a:t>emandu</a:t>
            </a:r>
            <a:r>
              <a:rPr lang="en-US" sz="2000" dirty="0" smtClean="0"/>
              <a:t> </a:t>
            </a:r>
            <a:r>
              <a:rPr lang="en-US" sz="2000" dirty="0" err="1"/>
              <a:t>peserta</a:t>
            </a:r>
            <a:r>
              <a:rPr lang="en-US" sz="2000" dirty="0"/>
              <a:t> </a:t>
            </a:r>
            <a:r>
              <a:rPr lang="en-US" sz="2000" dirty="0" err="1"/>
              <a:t>didik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pemandu</a:t>
            </a:r>
            <a:r>
              <a:rPr lang="en-US" sz="2000" dirty="0"/>
              <a:t> </a:t>
            </a:r>
            <a:r>
              <a:rPr lang="en-US" sz="2000" dirty="0" err="1"/>
              <a:t>bangsa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umat</a:t>
            </a:r>
            <a:r>
              <a:rPr lang="en-US" sz="2000" dirty="0"/>
              <a:t> </a:t>
            </a:r>
            <a:r>
              <a:rPr lang="en-US" sz="2000" dirty="0" err="1"/>
              <a:t>manusia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pemandu</a:t>
            </a:r>
            <a:r>
              <a:rPr lang="en-US" sz="2000" dirty="0"/>
              <a:t> </a:t>
            </a:r>
            <a:r>
              <a:rPr lang="en-US" sz="2000" dirty="0" err="1"/>
              <a:t>makhluk</a:t>
            </a:r>
            <a:r>
              <a:rPr lang="en-US" sz="2000" dirty="0"/>
              <a:t> </a:t>
            </a:r>
            <a:r>
              <a:rPr lang="en-US" sz="2000" dirty="0" err="1"/>
              <a:t>ciptaan</a:t>
            </a:r>
            <a:r>
              <a:rPr lang="en-US" sz="2000" dirty="0"/>
              <a:t> </a:t>
            </a:r>
            <a:r>
              <a:rPr lang="en-US" sz="2000" dirty="0" err="1" smtClean="0"/>
              <a:t>Tuhan</a:t>
            </a:r>
            <a:r>
              <a:rPr lang="en-US" sz="2000" dirty="0" smtClean="0"/>
              <a:t>.</a:t>
            </a:r>
            <a:endParaRPr lang="en-US" sz="2000" dirty="0"/>
          </a:p>
          <a:p>
            <a:pPr marL="357188" indent="-177800"/>
            <a:r>
              <a:rPr lang="en-US" sz="2000" dirty="0" err="1"/>
              <a:t>M</a:t>
            </a:r>
            <a:r>
              <a:rPr lang="en-US" sz="2000" dirty="0" err="1" smtClean="0"/>
              <a:t>emandu</a:t>
            </a:r>
            <a:r>
              <a:rPr lang="en-US" sz="2000" dirty="0" smtClean="0"/>
              <a:t> </a:t>
            </a:r>
            <a:r>
              <a:rPr lang="en-US" sz="2000" dirty="0" err="1"/>
              <a:t>peradaban</a:t>
            </a:r>
            <a:r>
              <a:rPr lang="en-US" sz="2000" dirty="0"/>
              <a:t> </a:t>
            </a:r>
            <a:r>
              <a:rPr lang="en-US" sz="2000" dirty="0" err="1"/>
              <a:t>baru</a:t>
            </a:r>
            <a:r>
              <a:rPr lang="en-US" sz="2000" dirty="0"/>
              <a:t> Indonesia; </a:t>
            </a:r>
            <a:r>
              <a:rPr lang="en-US" sz="2000" dirty="0" err="1"/>
              <a:t>membangkitkan</a:t>
            </a:r>
            <a:r>
              <a:rPr lang="en-US" sz="2000" dirty="0"/>
              <a:t> </a:t>
            </a:r>
            <a:r>
              <a:rPr lang="en-US" sz="2000" dirty="0" err="1"/>
              <a:t>kesadaran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</a:t>
            </a:r>
            <a:r>
              <a:rPr lang="en-US" sz="2000" dirty="0" err="1"/>
              <a:t>penyelenggaraan</a:t>
            </a:r>
            <a:r>
              <a:rPr lang="en-US" sz="2000" dirty="0"/>
              <a:t> </a:t>
            </a:r>
            <a:r>
              <a:rPr lang="en-US" sz="2000" dirty="0" err="1"/>
              <a:t>ilmu</a:t>
            </a:r>
            <a:r>
              <a:rPr lang="en-US" sz="2000" dirty="0"/>
              <a:t> </a:t>
            </a:r>
            <a:r>
              <a:rPr lang="en-US" sz="2000" dirty="0" err="1"/>
              <a:t>bukanlah</a:t>
            </a:r>
            <a:r>
              <a:rPr lang="en-US" sz="2000" dirty="0"/>
              <a:t> </a:t>
            </a:r>
            <a:r>
              <a:rPr lang="en-US" sz="2000" dirty="0" err="1"/>
              <a:t>ilmu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ilmu</a:t>
            </a:r>
            <a:r>
              <a:rPr lang="en-US" sz="2000" dirty="0"/>
              <a:t>, </a:t>
            </a:r>
            <a:r>
              <a:rPr lang="en-US" sz="2000" dirty="0" err="1"/>
              <a:t>tetapi</a:t>
            </a:r>
            <a:r>
              <a:rPr lang="en-US" sz="2000" dirty="0"/>
              <a:t> </a:t>
            </a:r>
            <a:r>
              <a:rPr lang="en-US" sz="2000" dirty="0" err="1"/>
              <a:t>ilmu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 smtClean="0"/>
              <a:t>peradaban</a:t>
            </a:r>
            <a:r>
              <a:rPr lang="en-US" sz="2000" dirty="0" smtClean="0"/>
              <a:t>.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 err="1" smtClean="0"/>
              <a:t>Menemu</a:t>
            </a:r>
            <a:r>
              <a:rPr lang="en-US" sz="2000" dirty="0" smtClean="0"/>
              <a:t>: </a:t>
            </a:r>
            <a:r>
              <a:rPr lang="en-US" sz="2000" dirty="0" err="1" smtClean="0"/>
              <a:t>penyelenggaraan</a:t>
            </a:r>
            <a:r>
              <a:rPr lang="en-US" sz="2000" dirty="0" smtClean="0"/>
              <a:t> </a:t>
            </a:r>
            <a:r>
              <a:rPr lang="en-US" sz="2000" dirty="0" err="1"/>
              <a:t>penelitian</a:t>
            </a:r>
            <a:r>
              <a:rPr lang="en-US" sz="2000" dirty="0"/>
              <a:t> di UGM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mengarah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 smtClean="0"/>
              <a:t>penemuan-penemuan</a:t>
            </a:r>
            <a:r>
              <a:rPr lang="en-US" sz="2000" dirty="0" smtClean="0"/>
              <a:t> </a:t>
            </a:r>
            <a:r>
              <a:rPr lang="en-US" sz="2000" dirty="0" err="1"/>
              <a:t>besar</a:t>
            </a:r>
            <a:r>
              <a:rPr lang="en-US" sz="2000" dirty="0"/>
              <a:t> yang </a:t>
            </a:r>
            <a:r>
              <a:rPr lang="en-US" sz="2000" dirty="0" err="1"/>
              <a:t>berdampak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bangsa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mengarahkan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peradaban</a:t>
            </a:r>
            <a:r>
              <a:rPr lang="en-US" sz="2000" dirty="0"/>
              <a:t> </a:t>
            </a:r>
            <a:r>
              <a:rPr lang="en-US" sz="2000" dirty="0" err="1"/>
              <a:t>baru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membangkitkan</a:t>
            </a:r>
            <a:r>
              <a:rPr lang="en-US" sz="2000" dirty="0"/>
              <a:t> </a:t>
            </a:r>
            <a:r>
              <a:rPr lang="en-US" sz="2000" dirty="0" err="1"/>
              <a:t>kembali</a:t>
            </a:r>
            <a:r>
              <a:rPr lang="en-US" sz="2000" dirty="0"/>
              <a:t> </a:t>
            </a:r>
            <a:r>
              <a:rPr lang="en-US" sz="2000" dirty="0" err="1"/>
              <a:t>harga</a:t>
            </a:r>
            <a:r>
              <a:rPr lang="en-US" sz="2000" dirty="0"/>
              <a:t> </a:t>
            </a:r>
            <a:r>
              <a:rPr lang="en-US" sz="2000" dirty="0" err="1"/>
              <a:t>diri</a:t>
            </a:r>
            <a:r>
              <a:rPr lang="en-US" sz="2000" dirty="0"/>
              <a:t> </a:t>
            </a:r>
            <a:r>
              <a:rPr lang="en-US" sz="2000" dirty="0" err="1"/>
              <a:t>bangsa</a:t>
            </a:r>
            <a:r>
              <a:rPr lang="en-US" sz="2000" dirty="0"/>
              <a:t> </a:t>
            </a:r>
            <a:r>
              <a:rPr lang="en-US" sz="2000" dirty="0" smtClean="0"/>
              <a:t>Indonesia. </a:t>
            </a:r>
          </a:p>
          <a:p>
            <a:pPr marL="0" indent="0">
              <a:buNone/>
            </a:pPr>
            <a:r>
              <a:rPr lang="en-US" sz="2000" b="1" dirty="0" err="1" smtClean="0"/>
              <a:t>Memampu</a:t>
            </a:r>
            <a:r>
              <a:rPr lang="en-US" sz="2000" dirty="0" smtClean="0"/>
              <a:t>: </a:t>
            </a:r>
            <a:r>
              <a:rPr lang="en-US" sz="2000" dirty="0" err="1" smtClean="0"/>
              <a:t>penyelenggaraan</a:t>
            </a:r>
            <a:r>
              <a:rPr lang="en-US" sz="2000" dirty="0" smtClean="0"/>
              <a:t> </a:t>
            </a:r>
            <a:r>
              <a:rPr lang="en-US" sz="2000" dirty="0" err="1"/>
              <a:t>pengelolaan</a:t>
            </a:r>
            <a:r>
              <a:rPr lang="en-US" sz="2000" dirty="0"/>
              <a:t> UGM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memampukan</a:t>
            </a:r>
            <a:r>
              <a:rPr lang="en-US" sz="2000" dirty="0"/>
              <a:t> </a:t>
            </a:r>
            <a:r>
              <a:rPr lang="en-US" sz="2000" dirty="0" err="1"/>
              <a:t>seluruh</a:t>
            </a:r>
            <a:r>
              <a:rPr lang="en-US" sz="2000" dirty="0"/>
              <a:t> </a:t>
            </a:r>
            <a:r>
              <a:rPr lang="en-US" sz="2000" dirty="0" err="1"/>
              <a:t>unsur</a:t>
            </a:r>
            <a:r>
              <a:rPr lang="en-US" sz="2000" dirty="0"/>
              <a:t> SDM UGM </a:t>
            </a:r>
            <a:r>
              <a:rPr lang="en-US" sz="2000" dirty="0" err="1"/>
              <a:t>untuk</a:t>
            </a:r>
            <a:r>
              <a:rPr lang="en-US" sz="2000" dirty="0"/>
              <a:t>:</a:t>
            </a:r>
          </a:p>
          <a:p>
            <a:pPr indent="-163513"/>
            <a:r>
              <a:rPr lang="en-US" sz="2000" dirty="0" err="1" smtClean="0"/>
              <a:t>Mampu</a:t>
            </a:r>
            <a:r>
              <a:rPr lang="en-US" sz="2000" dirty="0" smtClean="0"/>
              <a:t> </a:t>
            </a:r>
            <a:r>
              <a:rPr lang="en-US" sz="2000" dirty="0" err="1"/>
              <a:t>berkarya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UGM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</a:t>
            </a:r>
            <a:r>
              <a:rPr lang="en-US" sz="2000" dirty="0" err="1" smtClean="0"/>
              <a:t>asyarakat</a:t>
            </a:r>
            <a:r>
              <a:rPr lang="en-US" sz="2000" dirty="0" smtClean="0"/>
              <a:t> </a:t>
            </a:r>
            <a:r>
              <a:rPr lang="en-US" sz="2000" dirty="0" err="1"/>
              <a:t>l</a:t>
            </a:r>
            <a:r>
              <a:rPr lang="en-US" sz="2000" dirty="0" err="1" smtClean="0"/>
              <a:t>uas</a:t>
            </a:r>
            <a:r>
              <a:rPr lang="en-US" sz="2000" dirty="0" smtClean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kemampuan-kemampuan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 smtClean="0"/>
              <a:t>kesungguhannya</a:t>
            </a:r>
            <a:r>
              <a:rPr lang="en-US" sz="2000" dirty="0" smtClean="0"/>
              <a:t>.</a:t>
            </a:r>
          </a:p>
          <a:p>
            <a:pPr indent="-163513"/>
            <a:r>
              <a:rPr lang="en-US" sz="2000" dirty="0" err="1"/>
              <a:t>M</a:t>
            </a:r>
            <a:r>
              <a:rPr lang="en-US" sz="2000" dirty="0" err="1" smtClean="0"/>
              <a:t>ampu</a:t>
            </a:r>
            <a:r>
              <a:rPr lang="en-US" sz="2000" dirty="0" smtClean="0"/>
              <a:t> </a:t>
            </a:r>
            <a:r>
              <a:rPr lang="en-US" sz="2000" dirty="0" err="1" smtClean="0"/>
              <a:t>memampukan</a:t>
            </a:r>
            <a:r>
              <a:rPr lang="en-US" sz="2000" dirty="0" smtClean="0"/>
              <a:t> </a:t>
            </a:r>
            <a:r>
              <a:rPr lang="en-US" sz="2000" dirty="0" err="1" smtClean="0"/>
              <a:t>masyarakat</a:t>
            </a:r>
            <a:r>
              <a:rPr lang="en-US" sz="2000" dirty="0" smtClean="0"/>
              <a:t> </a:t>
            </a:r>
            <a:r>
              <a:rPr lang="en-US" sz="2000" dirty="0" err="1" smtClean="0"/>
              <a:t>melalui</a:t>
            </a:r>
            <a:r>
              <a:rPr lang="en-US" sz="2000" dirty="0" smtClean="0"/>
              <a:t> </a:t>
            </a:r>
            <a:r>
              <a:rPr lang="en-US" sz="2000" dirty="0" err="1" smtClean="0"/>
              <a:t>karya-karya</a:t>
            </a:r>
            <a:r>
              <a:rPr lang="en-US" sz="2000" dirty="0" smtClean="0"/>
              <a:t> </a:t>
            </a:r>
            <a:r>
              <a:rPr lang="en-US" sz="2000" dirty="0" err="1" smtClean="0"/>
              <a:t>kerjasama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pengabdian</a:t>
            </a:r>
            <a:r>
              <a:rPr lang="en-US" sz="2000" dirty="0" smtClean="0"/>
              <a:t> </a:t>
            </a:r>
            <a:r>
              <a:rPr lang="en-US" sz="2000" dirty="0" err="1" smtClean="0"/>
              <a:t>kepada</a:t>
            </a:r>
            <a:r>
              <a:rPr lang="en-US" sz="2000" dirty="0" smtClean="0"/>
              <a:t> </a:t>
            </a:r>
            <a:r>
              <a:rPr lang="en-US" sz="2000" dirty="0" err="1" smtClean="0"/>
              <a:t>masyarakat</a:t>
            </a:r>
            <a:r>
              <a:rPr lang="en-US" sz="2000" dirty="0" smtClean="0"/>
              <a:t>.</a:t>
            </a:r>
          </a:p>
          <a:p>
            <a:pPr indent="-163513"/>
            <a:r>
              <a:rPr lang="en-US" sz="2000" dirty="0" err="1"/>
              <a:t>M</a:t>
            </a:r>
            <a:r>
              <a:rPr lang="en-US" sz="2000" dirty="0" err="1" smtClean="0"/>
              <a:t>ampu</a:t>
            </a:r>
            <a:r>
              <a:rPr lang="en-US" sz="2000" dirty="0" smtClean="0"/>
              <a:t> </a:t>
            </a:r>
            <a:r>
              <a:rPr lang="en-US" sz="2000" dirty="0" err="1"/>
              <a:t>memberdayakan</a:t>
            </a:r>
            <a:r>
              <a:rPr lang="en-US" sz="2000" dirty="0"/>
              <a:t> </a:t>
            </a:r>
            <a:r>
              <a:rPr lang="en-US" sz="2000" dirty="0" err="1"/>
              <a:t>aset-aset</a:t>
            </a:r>
            <a:r>
              <a:rPr lang="en-US" sz="2000" dirty="0"/>
              <a:t> UGM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kemajuan</a:t>
            </a:r>
            <a:r>
              <a:rPr lang="en-US" sz="2000" dirty="0"/>
              <a:t> </a:t>
            </a:r>
            <a:r>
              <a:rPr lang="en-US" sz="2000" dirty="0" err="1"/>
              <a:t>keilmuan</a:t>
            </a:r>
            <a:r>
              <a:rPr lang="en-US" sz="2000" dirty="0"/>
              <a:t>, </a:t>
            </a:r>
            <a:r>
              <a:rPr lang="en-US" sz="2000" dirty="0" err="1"/>
              <a:t>kelancaran</a:t>
            </a:r>
            <a:r>
              <a:rPr lang="en-US" sz="2000" dirty="0"/>
              <a:t> </a:t>
            </a:r>
            <a:r>
              <a:rPr lang="en-US" sz="2000" dirty="0" err="1"/>
              <a:t>berkarya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kesejahteraan</a:t>
            </a:r>
            <a:r>
              <a:rPr lang="en-US" sz="2000" dirty="0"/>
              <a:t> </a:t>
            </a:r>
            <a:r>
              <a:rPr lang="en-US" sz="2000" dirty="0" err="1"/>
              <a:t>warga</a:t>
            </a:r>
            <a:r>
              <a:rPr lang="en-US" sz="2000" dirty="0"/>
              <a:t> UGM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masyarakat</a:t>
            </a:r>
            <a:r>
              <a:rPr lang="en-US" sz="2000" dirty="0"/>
              <a:t> </a:t>
            </a:r>
            <a:r>
              <a:rPr lang="en-US" sz="2000" dirty="0" err="1"/>
              <a:t>luas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503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4600" y="32258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TERIMA KASIH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D:\SEMUA YANG PATEN ADA DISINI\logo ugm BAKUI\akarjulang_biru_transp (1) -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905000"/>
            <a:ext cx="2375126" cy="3268133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>
          <a:xfrm>
            <a:off x="6172200" y="1701800"/>
            <a:ext cx="0" cy="365760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/>
          <p:cNvSpPr>
            <a:spLocks noChangeArrowheads="1"/>
          </p:cNvSpPr>
          <p:nvPr/>
        </p:nvSpPr>
        <p:spPr bwMode="auto">
          <a:xfrm>
            <a:off x="1600200" y="609600"/>
            <a:ext cx="5946775" cy="1371600"/>
          </a:xfrm>
          <a:prstGeom prst="flowChartInputOutput">
            <a:avLst/>
          </a:prstGeom>
          <a:solidFill>
            <a:srgbClr val="F2FABA"/>
          </a:solidFill>
          <a:ln w="28575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d-ID"/>
          </a:p>
        </p:txBody>
      </p:sp>
      <p:sp>
        <p:nvSpPr>
          <p:cNvPr id="7171" name="TextBox 25"/>
          <p:cNvSpPr txBox="1">
            <a:spLocks noChangeArrowheads="1"/>
          </p:cNvSpPr>
          <p:nvPr/>
        </p:nvSpPr>
        <p:spPr bwMode="auto">
          <a:xfrm>
            <a:off x="2057400" y="685800"/>
            <a:ext cx="5257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CC00CC"/>
                </a:solidFill>
              </a:rPr>
              <a:t>RENSTRA UGM 20</a:t>
            </a:r>
            <a:r>
              <a:rPr lang="id-ID" b="1" dirty="0" smtClean="0">
                <a:solidFill>
                  <a:srgbClr val="CC00CC"/>
                </a:solidFill>
              </a:rPr>
              <a:t>17 </a:t>
            </a:r>
            <a:r>
              <a:rPr lang="id-ID" b="1" dirty="0">
                <a:solidFill>
                  <a:srgbClr val="CC00CC"/>
                </a:solidFill>
              </a:rPr>
              <a:t>– </a:t>
            </a:r>
            <a:r>
              <a:rPr lang="en-US" b="1" dirty="0" smtClean="0">
                <a:solidFill>
                  <a:srgbClr val="CC00CC"/>
                </a:solidFill>
              </a:rPr>
              <a:t>2022</a:t>
            </a:r>
            <a:endParaRPr lang="id-ID" b="1" dirty="0">
              <a:solidFill>
                <a:srgbClr val="CC00CC"/>
              </a:solidFill>
            </a:endParaRPr>
          </a:p>
          <a:p>
            <a:pPr algn="ctr" eaLnBrk="1" hangingPunct="1"/>
            <a:r>
              <a:rPr lang="id-ID" sz="1600" b="1" dirty="0">
                <a:solidFill>
                  <a:srgbClr val="CC00CC"/>
                </a:solidFill>
              </a:rPr>
              <a:t>(</a:t>
            </a:r>
            <a:r>
              <a:rPr lang="en-US" sz="1600" b="1" dirty="0">
                <a:solidFill>
                  <a:srgbClr val="CC00CC"/>
                </a:solidFill>
              </a:rPr>
              <a:t>VISI, MISI, </a:t>
            </a:r>
            <a:r>
              <a:rPr lang="id-ID" sz="1600" b="1" dirty="0">
                <a:solidFill>
                  <a:srgbClr val="CC00CC"/>
                </a:solidFill>
              </a:rPr>
              <a:t>T</a:t>
            </a:r>
            <a:r>
              <a:rPr lang="en-US" sz="1600" b="1" dirty="0">
                <a:solidFill>
                  <a:srgbClr val="CC00CC"/>
                </a:solidFill>
              </a:rPr>
              <a:t>UJUAN</a:t>
            </a:r>
            <a:r>
              <a:rPr lang="id-ID" sz="1600" b="1" dirty="0">
                <a:solidFill>
                  <a:srgbClr val="CC00CC"/>
                </a:solidFill>
              </a:rPr>
              <a:t>, DAN SASARAN </a:t>
            </a:r>
            <a:r>
              <a:rPr lang="en-US" sz="1600" b="1" dirty="0">
                <a:solidFill>
                  <a:srgbClr val="CC00CC"/>
                </a:solidFill>
              </a:rPr>
              <a:t>UGM</a:t>
            </a:r>
            <a:r>
              <a:rPr lang="id-ID" sz="1600" b="1" dirty="0">
                <a:solidFill>
                  <a:srgbClr val="CC00CC"/>
                </a:solidFill>
              </a:rPr>
              <a:t>)</a:t>
            </a:r>
          </a:p>
          <a:p>
            <a:pPr algn="ctr" eaLnBrk="1" hangingPunct="1"/>
            <a:r>
              <a:rPr lang="en-US" b="1" dirty="0">
                <a:solidFill>
                  <a:srgbClr val="CC00CC"/>
                </a:solidFill>
              </a:rPr>
              <a:t>REN</a:t>
            </a:r>
            <a:r>
              <a:rPr lang="id-ID" b="1" dirty="0">
                <a:solidFill>
                  <a:srgbClr val="CC00CC"/>
                </a:solidFill>
              </a:rPr>
              <a:t>OP </a:t>
            </a:r>
            <a:r>
              <a:rPr lang="en-US" b="1" dirty="0">
                <a:solidFill>
                  <a:srgbClr val="CC00CC"/>
                </a:solidFill>
              </a:rPr>
              <a:t>UGM 20</a:t>
            </a:r>
            <a:r>
              <a:rPr lang="id-ID" b="1" dirty="0" smtClean="0">
                <a:solidFill>
                  <a:srgbClr val="CC00CC"/>
                </a:solidFill>
              </a:rPr>
              <a:t>18 </a:t>
            </a:r>
            <a:r>
              <a:rPr lang="id-ID" b="1" dirty="0">
                <a:solidFill>
                  <a:srgbClr val="CC00CC"/>
                </a:solidFill>
              </a:rPr>
              <a:t>– </a:t>
            </a:r>
            <a:r>
              <a:rPr lang="en-US" b="1" dirty="0" smtClean="0">
                <a:solidFill>
                  <a:srgbClr val="CC00CC"/>
                </a:solidFill>
              </a:rPr>
              <a:t>2022</a:t>
            </a:r>
            <a:endParaRPr lang="id-ID" sz="1600" b="1" dirty="0">
              <a:solidFill>
                <a:srgbClr val="CC00CC"/>
              </a:solidFill>
            </a:endParaRPr>
          </a:p>
          <a:p>
            <a:pPr algn="ctr" eaLnBrk="1" hangingPunct="1"/>
            <a:r>
              <a:rPr lang="en-US" b="1" dirty="0">
                <a:solidFill>
                  <a:srgbClr val="CC00CC"/>
                </a:solidFill>
              </a:rPr>
              <a:t>A</a:t>
            </a:r>
            <a:r>
              <a:rPr lang="id-ID" b="1" dirty="0">
                <a:solidFill>
                  <a:srgbClr val="CC00CC"/>
                </a:solidFill>
              </a:rPr>
              <a:t>K</a:t>
            </a:r>
            <a:r>
              <a:rPr lang="en-US" b="1" dirty="0">
                <a:solidFill>
                  <a:srgbClr val="CC00CC"/>
                </a:solidFill>
              </a:rPr>
              <a:t>UR</a:t>
            </a:r>
            <a:r>
              <a:rPr lang="id-ID" b="1" dirty="0">
                <a:solidFill>
                  <a:srgbClr val="CC00CC"/>
                </a:solidFill>
              </a:rPr>
              <a:t> </a:t>
            </a:r>
            <a:r>
              <a:rPr lang="en-US" b="1" dirty="0">
                <a:solidFill>
                  <a:srgbClr val="CC00CC"/>
                </a:solidFill>
              </a:rPr>
              <a:t>UGM 20</a:t>
            </a:r>
            <a:r>
              <a:rPr lang="id-ID" b="1" dirty="0" smtClean="0">
                <a:solidFill>
                  <a:srgbClr val="CC00CC"/>
                </a:solidFill>
              </a:rPr>
              <a:t>17</a:t>
            </a:r>
            <a:endParaRPr lang="en-US" b="1" dirty="0">
              <a:solidFill>
                <a:srgbClr val="CC00CC"/>
              </a:solidFill>
            </a:endParaRPr>
          </a:p>
          <a:p>
            <a:pPr eaLnBrk="1" hangingPunct="1"/>
            <a:endParaRPr lang="id-ID" dirty="0"/>
          </a:p>
        </p:txBody>
      </p:sp>
      <p:sp>
        <p:nvSpPr>
          <p:cNvPr id="7172" name="AutoShape 21"/>
          <p:cNvSpPr>
            <a:spLocks noChangeArrowheads="1"/>
          </p:cNvSpPr>
          <p:nvPr/>
        </p:nvSpPr>
        <p:spPr bwMode="auto">
          <a:xfrm>
            <a:off x="1600200" y="2590800"/>
            <a:ext cx="5867400" cy="1447800"/>
          </a:xfrm>
          <a:prstGeom prst="flowChartInputOutput">
            <a:avLst/>
          </a:prstGeom>
          <a:solidFill>
            <a:srgbClr val="F2FABA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d-ID"/>
          </a:p>
        </p:txBody>
      </p:sp>
      <p:sp>
        <p:nvSpPr>
          <p:cNvPr id="7173" name="TextBox 27"/>
          <p:cNvSpPr txBox="1">
            <a:spLocks noChangeArrowheads="1"/>
          </p:cNvSpPr>
          <p:nvPr/>
        </p:nvSpPr>
        <p:spPr bwMode="auto">
          <a:xfrm>
            <a:off x="2057400" y="2819400"/>
            <a:ext cx="502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CC"/>
                </a:solidFill>
              </a:rPr>
              <a:t>RENSTRA </a:t>
            </a:r>
            <a:r>
              <a:rPr lang="id-ID" sz="1400" b="1" dirty="0">
                <a:solidFill>
                  <a:srgbClr val="0000CC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UNIT KERJA</a:t>
            </a:r>
            <a:r>
              <a:rPr lang="id-ID" sz="1400" b="1" dirty="0" smtClean="0">
                <a:solidFill>
                  <a:srgbClr val="0000CC"/>
                </a:solidFill>
              </a:rPr>
              <a:t> </a:t>
            </a:r>
            <a:r>
              <a:rPr lang="en-US" sz="1400" b="1" dirty="0">
                <a:solidFill>
                  <a:srgbClr val="0000CC"/>
                </a:solidFill>
              </a:rPr>
              <a:t>20</a:t>
            </a:r>
            <a:r>
              <a:rPr lang="id-ID" sz="1400" b="1" dirty="0" smtClean="0">
                <a:solidFill>
                  <a:srgbClr val="0000CC"/>
                </a:solidFill>
              </a:rPr>
              <a:t>17 </a:t>
            </a:r>
            <a:r>
              <a:rPr lang="id-ID" sz="1400" b="1" dirty="0">
                <a:solidFill>
                  <a:srgbClr val="0000CC"/>
                </a:solidFill>
              </a:rPr>
              <a:t>– </a:t>
            </a:r>
            <a:r>
              <a:rPr lang="en-US" sz="1400" b="1" dirty="0" smtClean="0">
                <a:solidFill>
                  <a:srgbClr val="0000CC"/>
                </a:solidFill>
              </a:rPr>
              <a:t>2022</a:t>
            </a:r>
            <a:endParaRPr lang="id-ID" sz="1400" b="1" dirty="0">
              <a:solidFill>
                <a:srgbClr val="0000CC"/>
              </a:solidFill>
            </a:endParaRPr>
          </a:p>
          <a:p>
            <a:pPr algn="ctr" eaLnBrk="1" hangingPunct="1"/>
            <a:r>
              <a:rPr lang="id-ID" sz="1400" b="1" dirty="0">
                <a:solidFill>
                  <a:srgbClr val="0000CC"/>
                </a:solidFill>
              </a:rPr>
              <a:t>(</a:t>
            </a:r>
            <a:r>
              <a:rPr lang="en-US" sz="1400" b="1" dirty="0">
                <a:solidFill>
                  <a:srgbClr val="0000CC"/>
                </a:solidFill>
              </a:rPr>
              <a:t>VISI, MISI, </a:t>
            </a:r>
            <a:r>
              <a:rPr lang="id-ID" sz="1400" b="1" dirty="0">
                <a:solidFill>
                  <a:srgbClr val="0000CC"/>
                </a:solidFill>
              </a:rPr>
              <a:t>TUJUAN, DAN SASARAN </a:t>
            </a:r>
            <a:r>
              <a:rPr lang="en-US" sz="1400" b="1" dirty="0">
                <a:solidFill>
                  <a:srgbClr val="0000CC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UNIT KERJA</a:t>
            </a:r>
            <a:r>
              <a:rPr lang="id-ID" sz="1400" b="1" dirty="0" smtClean="0">
                <a:solidFill>
                  <a:srgbClr val="0000CC"/>
                </a:solidFill>
              </a:rPr>
              <a:t>) </a:t>
            </a:r>
            <a:endParaRPr lang="en-US" sz="1400" b="1" dirty="0">
              <a:solidFill>
                <a:srgbClr val="0000CC"/>
              </a:solidFill>
            </a:endParaRPr>
          </a:p>
          <a:p>
            <a:pPr algn="ctr" eaLnBrk="1" hangingPunct="1"/>
            <a:r>
              <a:rPr lang="en-US" sz="1400" b="1" dirty="0">
                <a:solidFill>
                  <a:srgbClr val="0000CC"/>
                </a:solidFill>
              </a:rPr>
              <a:t>RENOP</a:t>
            </a:r>
            <a:r>
              <a:rPr lang="id-ID" sz="1400" b="1" dirty="0">
                <a:solidFill>
                  <a:srgbClr val="0000CC"/>
                </a:solidFill>
              </a:rPr>
              <a:t> </a:t>
            </a:r>
            <a:r>
              <a:rPr lang="id-ID" sz="1400" b="1" dirty="0" smtClean="0">
                <a:solidFill>
                  <a:srgbClr val="0000CC"/>
                </a:solidFill>
              </a:rPr>
              <a:t>UNIT KERJA  2018 </a:t>
            </a:r>
            <a:r>
              <a:rPr lang="id-ID" sz="1400" b="1" dirty="0">
                <a:solidFill>
                  <a:srgbClr val="0000CC"/>
                </a:solidFill>
              </a:rPr>
              <a:t>– </a:t>
            </a:r>
            <a:r>
              <a:rPr lang="id-ID" sz="1400" b="1" dirty="0" smtClean="0">
                <a:solidFill>
                  <a:srgbClr val="0000CC"/>
                </a:solidFill>
              </a:rPr>
              <a:t>2022</a:t>
            </a:r>
            <a:endParaRPr lang="en-US" sz="1400" b="1" dirty="0">
              <a:solidFill>
                <a:srgbClr val="0000CC"/>
              </a:solidFill>
            </a:endParaRPr>
          </a:p>
          <a:p>
            <a:pPr eaLnBrk="1" hangingPunct="1"/>
            <a:endParaRPr lang="id-ID" dirty="0"/>
          </a:p>
        </p:txBody>
      </p:sp>
      <p:sp>
        <p:nvSpPr>
          <p:cNvPr id="7174" name="AutoShape 11"/>
          <p:cNvSpPr>
            <a:spLocks noChangeArrowheads="1"/>
          </p:cNvSpPr>
          <p:nvPr/>
        </p:nvSpPr>
        <p:spPr bwMode="auto">
          <a:xfrm>
            <a:off x="1600200" y="4648200"/>
            <a:ext cx="5715000" cy="1600200"/>
          </a:xfrm>
          <a:prstGeom prst="flowChartMultidocument">
            <a:avLst/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d-ID"/>
          </a:p>
        </p:txBody>
      </p:sp>
      <p:sp>
        <p:nvSpPr>
          <p:cNvPr id="7175" name="TextBox 29"/>
          <p:cNvSpPr txBox="1">
            <a:spLocks noChangeArrowheads="1"/>
          </p:cNvSpPr>
          <p:nvPr/>
        </p:nvSpPr>
        <p:spPr bwMode="auto">
          <a:xfrm>
            <a:off x="1981200" y="5334000"/>
            <a:ext cx="5257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d-ID" sz="1600" b="1" dirty="0"/>
              <a:t>PENCAPAIAN SASARAN </a:t>
            </a:r>
            <a:r>
              <a:rPr lang="id-ID" sz="1600" b="1" dirty="0" smtClean="0"/>
              <a:t>UNIT KERJA </a:t>
            </a:r>
            <a:r>
              <a:rPr lang="id-ID" sz="1600" b="1" dirty="0" smtClean="0"/>
              <a:t> 2018</a:t>
            </a:r>
            <a:endParaRPr lang="id-ID" sz="1600" b="1" dirty="0"/>
          </a:p>
        </p:txBody>
      </p:sp>
      <p:sp>
        <p:nvSpPr>
          <p:cNvPr id="7176" name="AutoShape 16"/>
          <p:cNvSpPr>
            <a:spLocks noChangeArrowheads="1"/>
          </p:cNvSpPr>
          <p:nvPr/>
        </p:nvSpPr>
        <p:spPr bwMode="auto">
          <a:xfrm>
            <a:off x="4038600" y="4038600"/>
            <a:ext cx="838200" cy="674688"/>
          </a:xfrm>
          <a:prstGeom prst="downArrow">
            <a:avLst>
              <a:gd name="adj1" fmla="val 36778"/>
              <a:gd name="adj2" fmla="val 50000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d-ID"/>
          </a:p>
        </p:txBody>
      </p:sp>
      <p:sp>
        <p:nvSpPr>
          <p:cNvPr id="7177" name="AutoShape 25"/>
          <p:cNvSpPr>
            <a:spLocks noChangeArrowheads="1"/>
          </p:cNvSpPr>
          <p:nvPr/>
        </p:nvSpPr>
        <p:spPr bwMode="auto">
          <a:xfrm>
            <a:off x="4114800" y="1981200"/>
            <a:ext cx="685800" cy="5889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2FABA"/>
          </a:solidFill>
          <a:ln w="28575">
            <a:solidFill>
              <a:srgbClr val="CC00CC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d-ID"/>
          </a:p>
        </p:txBody>
      </p:sp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1752600" y="50292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d-ID" sz="2000" b="1"/>
              <a:t>RKT  DAN RKAT</a:t>
            </a:r>
          </a:p>
        </p:txBody>
      </p:sp>
    </p:spTree>
    <p:extLst>
      <p:ext uri="{BB962C8B-B14F-4D97-AF65-F5344CB8AC3E}">
        <p14:creationId xmlns:p14="http://schemas.microsoft.com/office/powerpoint/2010/main" val="240273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143000"/>
            <a:ext cx="8915400" cy="533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315200" cy="762000"/>
          </a:xfrm>
        </p:spPr>
        <p:txBody>
          <a:bodyPr>
            <a:noAutofit/>
          </a:bodyPr>
          <a:lstStyle/>
          <a:p>
            <a:r>
              <a:rPr lang="id-ID" sz="3600" b="1" dirty="0" smtClean="0"/>
              <a:t>Kebijakan Umum </a:t>
            </a:r>
            <a:r>
              <a:rPr lang="en-US" sz="3600" b="1" dirty="0" smtClean="0"/>
              <a:t>UGM </a:t>
            </a:r>
            <a:r>
              <a:rPr lang="en-US" sz="3600" b="1" dirty="0"/>
              <a:t>2012-2037</a:t>
            </a:r>
            <a:endParaRPr lang="id-ID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E55E8-F8E4-4D77-BFDC-EB91F184E05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3"/>
          <a:stretch/>
        </p:blipFill>
        <p:spPr>
          <a:xfrm>
            <a:off x="152400" y="1219200"/>
            <a:ext cx="8839200" cy="5181600"/>
          </a:xfrm>
        </p:spPr>
      </p:pic>
    </p:spTree>
    <p:extLst>
      <p:ext uri="{BB962C8B-B14F-4D97-AF65-F5344CB8AC3E}">
        <p14:creationId xmlns:p14="http://schemas.microsoft.com/office/powerpoint/2010/main" val="28448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445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7287" y="1281431"/>
            <a:ext cx="3803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rgbClr val="002060"/>
                </a:solidFill>
              </a:rPr>
              <a:t>UGM </a:t>
            </a:r>
            <a:r>
              <a:rPr lang="id-ID" sz="2400" dirty="0" smtClean="0">
                <a:solidFill>
                  <a:srgbClr val="002060"/>
                </a:solidFill>
              </a:rPr>
              <a:t>sebagai salah satu Perguruan Tinggi </a:t>
            </a:r>
            <a:r>
              <a:rPr lang="id-ID" sz="2400" dirty="0">
                <a:solidFill>
                  <a:srgbClr val="002060"/>
                </a:solidFill>
              </a:rPr>
              <a:t>tertua </a:t>
            </a:r>
            <a:r>
              <a:rPr lang="id-ID" sz="2400" dirty="0" smtClean="0">
                <a:solidFill>
                  <a:srgbClr val="002060"/>
                </a:solidFill>
              </a:rPr>
              <a:t>di </a:t>
            </a:r>
            <a:r>
              <a:rPr lang="id-ID" sz="2400" dirty="0">
                <a:solidFill>
                  <a:srgbClr val="002060"/>
                </a:solidFill>
              </a:rPr>
              <a:t>Indonesia</a:t>
            </a:r>
            <a:r>
              <a:rPr lang="id-ID" sz="2400" dirty="0" smtClean="0">
                <a:solidFill>
                  <a:srgbClr val="002060"/>
                </a:solidFill>
              </a:rPr>
              <a:t>, hadir </a:t>
            </a:r>
            <a:r>
              <a:rPr lang="id-ID" sz="2400" dirty="0">
                <a:solidFill>
                  <a:srgbClr val="002060"/>
                </a:solidFill>
              </a:rPr>
              <a:t>sebagai </a:t>
            </a:r>
            <a:r>
              <a:rPr lang="id-ID" sz="2400" dirty="0" smtClean="0">
                <a:solidFill>
                  <a:srgbClr val="002060"/>
                </a:solidFill>
              </a:rPr>
              <a:t>rujukan pengembangan ilmu pengetahuan dan </a:t>
            </a:r>
            <a:r>
              <a:rPr lang="id-ID" sz="2400" dirty="0">
                <a:solidFill>
                  <a:srgbClr val="002060"/>
                </a:solidFill>
              </a:rPr>
              <a:t>solusi bangsa. </a:t>
            </a:r>
          </a:p>
        </p:txBody>
      </p:sp>
      <p:sp>
        <p:nvSpPr>
          <p:cNvPr id="8" name="Rectangle 7"/>
          <p:cNvSpPr/>
          <p:nvPr/>
        </p:nvSpPr>
        <p:spPr>
          <a:xfrm>
            <a:off x="8772939" y="1497493"/>
            <a:ext cx="371061" cy="2875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/>
          <p:cNvSpPr/>
          <p:nvPr/>
        </p:nvSpPr>
        <p:spPr>
          <a:xfrm>
            <a:off x="8772939" y="4515677"/>
            <a:ext cx="371061" cy="1938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4772010" y="4157008"/>
            <a:ext cx="3803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400" dirty="0">
                <a:solidFill>
                  <a:srgbClr val="C00000"/>
                </a:solidFill>
              </a:rPr>
              <a:t>UGM </a:t>
            </a:r>
            <a:r>
              <a:rPr lang="id-ID" sz="2400" dirty="0" smtClean="0">
                <a:solidFill>
                  <a:srgbClr val="C00000"/>
                </a:solidFill>
              </a:rPr>
              <a:t>menyiapkan </a:t>
            </a:r>
            <a:r>
              <a:rPr lang="id-ID" sz="2400" dirty="0">
                <a:solidFill>
                  <a:srgbClr val="C00000"/>
                </a:solidFill>
              </a:rPr>
              <a:t>pemimpin </a:t>
            </a:r>
            <a:r>
              <a:rPr lang="id-ID" sz="2400" dirty="0" smtClean="0">
                <a:solidFill>
                  <a:srgbClr val="C00000"/>
                </a:solidFill>
              </a:rPr>
              <a:t>masa </a:t>
            </a:r>
            <a:r>
              <a:rPr lang="id-ID" sz="2400" dirty="0">
                <a:solidFill>
                  <a:srgbClr val="C00000"/>
                </a:solidFill>
              </a:rPr>
              <a:t>depan berintegritas </a:t>
            </a:r>
            <a:r>
              <a:rPr lang="id-ID" sz="2400" dirty="0" smtClean="0">
                <a:solidFill>
                  <a:srgbClr val="C00000"/>
                </a:solidFill>
              </a:rPr>
              <a:t>di </a:t>
            </a:r>
            <a:r>
              <a:rPr lang="id-ID" sz="2400" dirty="0">
                <a:solidFill>
                  <a:srgbClr val="C00000"/>
                </a:solidFill>
              </a:rPr>
              <a:t>seluruh </a:t>
            </a:r>
            <a:r>
              <a:rPr lang="id-ID" sz="2400" dirty="0" smtClean="0">
                <a:solidFill>
                  <a:srgbClr val="C00000"/>
                </a:solidFill>
              </a:rPr>
              <a:t>nusantara dengan menciptakan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i="1" dirty="0" smtClean="0">
                <a:solidFill>
                  <a:srgbClr val="C00000"/>
                </a:solidFill>
              </a:rPr>
              <a:t>knowledge </a:t>
            </a:r>
            <a:r>
              <a:rPr lang="en-US" sz="2400" i="1" dirty="0">
                <a:solidFill>
                  <a:srgbClr val="C00000"/>
                </a:solidFill>
              </a:rPr>
              <a:t>society</a:t>
            </a:r>
            <a:r>
              <a:rPr lang="id-ID" sz="2400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id-ID" sz="24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4574456" cy="10601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TextBox 12"/>
          <p:cNvSpPr txBox="1"/>
          <p:nvPr/>
        </p:nvSpPr>
        <p:spPr>
          <a:xfrm>
            <a:off x="378915" y="0"/>
            <a:ext cx="272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rgbClr val="FF0000"/>
                </a:solidFill>
              </a:rPr>
              <a:t>PENEKANAN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8915" y="415498"/>
            <a:ext cx="658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chemeClr val="bg1">
                    <a:lumMod val="95000"/>
                  </a:schemeClr>
                </a:solidFill>
              </a:rPr>
              <a:t>PROGRAM KERJA  PENDIDIKAN</a:t>
            </a:r>
          </a:p>
        </p:txBody>
      </p:sp>
    </p:spTree>
    <p:extLst>
      <p:ext uri="{BB962C8B-B14F-4D97-AF65-F5344CB8AC3E}">
        <p14:creationId xmlns:p14="http://schemas.microsoft.com/office/powerpoint/2010/main" val="152555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KERJA PENDIDIKAN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782838"/>
              </p:ext>
            </p:extLst>
          </p:nvPr>
        </p:nvGraphicFramePr>
        <p:xfrm>
          <a:off x="914400" y="1295400"/>
          <a:ext cx="7315200" cy="468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Mengembangkan pendidikan lintas disiplin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Mewujudkan sinergi lintas fakultas dengan pendidikan berbasis riset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Memperbanyak alokasi anggaran sarana dan prasarana untuk kegiatan kemahasiswaan dan keikutsertaan lomba pada level nasional dan internasional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Membangun kepercayaan diri dan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soft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skills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melalui kegiatan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co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dan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extra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curricular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.</a:t>
                      </a:r>
                      <a:endParaRPr lang="en-US" i="1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Memperkuat kemampuan bahasa asing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Menyiapkan program dan kelembagaan pembinaan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karir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mahasiswa dan lulusan baru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Mentoring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 dan pendampingan mahasiswa/konseling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Membangun karakter mulia dan anti korupsi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solidFill>
                            <a:srgbClr val="0101F4"/>
                          </a:solidFill>
                        </a:rPr>
                        <a:t>Automation</a:t>
                      </a:r>
                      <a:r>
                        <a:rPr lang="en-US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101F4"/>
                          </a:solidFill>
                        </a:rPr>
                        <a:t>Sistem</a:t>
                      </a:r>
                      <a:r>
                        <a:rPr lang="en-US" baseline="0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101F4"/>
                          </a:solidFill>
                        </a:rPr>
                        <a:t>Informasi</a:t>
                      </a:r>
                      <a:r>
                        <a:rPr lang="en-US" baseline="0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101F4"/>
                          </a:solidFill>
                        </a:rPr>
                        <a:t>guna</a:t>
                      </a:r>
                      <a:r>
                        <a:rPr lang="en-US" baseline="0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101F4"/>
                          </a:solidFill>
                        </a:rPr>
                        <a:t>pelayanan</a:t>
                      </a:r>
                      <a:r>
                        <a:rPr lang="en-US" baseline="0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101F4"/>
                          </a:solidFill>
                        </a:rPr>
                        <a:t>maksimal</a:t>
                      </a:r>
                      <a:r>
                        <a:rPr lang="en-US" baseline="0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101F4"/>
                          </a:solidFill>
                        </a:rPr>
                        <a:t>administrasi</a:t>
                      </a:r>
                      <a:r>
                        <a:rPr lang="en-US" baseline="0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101F4"/>
                          </a:solidFill>
                        </a:rPr>
                        <a:t>mahasiswa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71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KERJA PENDIDIKAN</a:t>
            </a:r>
            <a:br>
              <a:rPr lang="id-ID" sz="3600" b="1" dirty="0" smtClean="0">
                <a:solidFill>
                  <a:srgbClr val="002060"/>
                </a:solidFill>
              </a:rPr>
            </a:br>
            <a:r>
              <a:rPr lang="id-ID" sz="2200" b="1" dirty="0" smtClean="0">
                <a:solidFill>
                  <a:srgbClr val="002060"/>
                </a:solidFill>
              </a:rPr>
              <a:t>(lanjutan)</a:t>
            </a:r>
            <a:endParaRPr lang="en-US" sz="2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71274"/>
              </p:ext>
            </p:extLst>
          </p:nvPr>
        </p:nvGraphicFramePr>
        <p:xfrm>
          <a:off x="914400" y="1203800"/>
          <a:ext cx="7315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Meningkatkan keberagaman dan kemandirian dalam sistem penerimaan mahasiswa baru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Meningkatkan jumlah kaum terdidik/pemimpin di daerah dan memperkuat nasionalisme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413381"/>
              </p:ext>
            </p:extLst>
          </p:nvPr>
        </p:nvGraphicFramePr>
        <p:xfrm>
          <a:off x="910281" y="2743200"/>
          <a:ext cx="7315200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Menjadikan pendidikan pascasarjana sebagai tulang punggung Tri Dharma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Memperbanyak jumlah beasiswa melalui pendanaan internal dana kreatif, kemitraan nasional dan internasional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Memperbanyak mahasiswa Program Pascasarjana Nasional (Jawa dan luar Jawa) dan Internasional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Memperkuat Program Pascasarjana dengan mitra internasional dan industri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Mendorong dan memberi ruang lebih luas kepada mahasiswa untuk menjalani 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student</a:t>
                      </a:r>
                      <a:r>
                        <a:rPr lang="id-ID" i="1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mobility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 (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student</a:t>
                      </a:r>
                      <a:r>
                        <a:rPr lang="id-ID" i="1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exchange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), </a:t>
                      </a:r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internship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/magang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Meningkatkan fasilitas laboratorium, studio, perpustakaan, dan ruang mukim mahasiswa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 smtClean="0">
                          <a:solidFill>
                            <a:srgbClr val="0D1661"/>
                          </a:solidFill>
                        </a:rPr>
                        <a:t>Recognation</a:t>
                      </a:r>
                      <a:r>
                        <a:rPr lang="en-US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D1661"/>
                          </a:solidFill>
                        </a:rPr>
                        <a:t>pembelajaran</a:t>
                      </a:r>
                      <a:r>
                        <a:rPr lang="en-US" baseline="0" dirty="0" smtClean="0">
                          <a:solidFill>
                            <a:srgbClr val="0D1661"/>
                          </a:solidFill>
                        </a:rPr>
                        <a:t> masa </a:t>
                      </a:r>
                      <a:r>
                        <a:rPr lang="en-US" baseline="0" dirty="0" err="1" smtClean="0">
                          <a:solidFill>
                            <a:srgbClr val="0D1661"/>
                          </a:solidFill>
                        </a:rPr>
                        <a:t>lampau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47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KERJA PENDIDIKAN</a:t>
            </a:r>
            <a:br>
              <a:rPr lang="id-ID" sz="3600" b="1" dirty="0" smtClean="0">
                <a:solidFill>
                  <a:srgbClr val="002060"/>
                </a:solidFill>
              </a:rPr>
            </a:br>
            <a:r>
              <a:rPr lang="id-ID" sz="2200" b="1" dirty="0" smtClean="0">
                <a:solidFill>
                  <a:srgbClr val="002060"/>
                </a:solidFill>
              </a:rPr>
              <a:t>(lanjutan)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4634115"/>
              </p:ext>
            </p:extLst>
          </p:nvPr>
        </p:nvGraphicFramePr>
        <p:xfrm>
          <a:off x="914400" y="1447800"/>
          <a:ext cx="7315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Meningkatkan jiwa inovasi dan </a:t>
                      </a:r>
                      <a:r>
                        <a:rPr lang="id-ID" dirty="0" err="1" smtClean="0">
                          <a:solidFill>
                            <a:schemeClr val="bg1"/>
                          </a:solidFill>
                        </a:rPr>
                        <a:t>kewirausahaan</a:t>
                      </a: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 sosial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Membangun karakter  jiwa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kewirausahaan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Mensinergikan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 dan </a:t>
                      </a:r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hilirisasi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 hasil-hasil riset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Mengembangkan program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mentoring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dengan alumni, profesional dan industri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05916"/>
              </p:ext>
            </p:extLst>
          </p:nvPr>
        </p:nvGraphicFramePr>
        <p:xfrm>
          <a:off x="914400" y="3657600"/>
          <a:ext cx="73152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Menguatkan dan </a:t>
                      </a:r>
                      <a:r>
                        <a:rPr lang="id-ID" dirty="0" err="1" smtClean="0">
                          <a:solidFill>
                            <a:schemeClr val="bg1"/>
                          </a:solidFill>
                        </a:rPr>
                        <a:t>memandirikan</a:t>
                      </a: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 Sekolah </a:t>
                      </a:r>
                      <a:r>
                        <a:rPr lang="id-ID" dirty="0" err="1" smtClean="0">
                          <a:solidFill>
                            <a:schemeClr val="bg1"/>
                          </a:solidFill>
                        </a:rPr>
                        <a:t>Vokasi</a:t>
                      </a: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 (SV)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Pengembangan pendidikan D4 dan S2 terapan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Realisasi </a:t>
                      </a:r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teaching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id-ID" dirty="0" err="1" smtClean="0">
                          <a:solidFill>
                            <a:srgbClr val="0101F4"/>
                          </a:solidFill>
                        </a:rPr>
                        <a:t>industry</a:t>
                      </a:r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 SV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59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11161"/>
          </a:xfrm>
        </p:spPr>
        <p:txBody>
          <a:bodyPr>
            <a:normAutofit fontScale="90000"/>
          </a:bodyPr>
          <a:lstStyle/>
          <a:p>
            <a:r>
              <a:rPr lang="id-ID" sz="3600" b="1" dirty="0" smtClean="0">
                <a:solidFill>
                  <a:srgbClr val="002060"/>
                </a:solidFill>
              </a:rPr>
              <a:t>PROGRAM KERJA PENDIDIKAN</a:t>
            </a:r>
            <a:br>
              <a:rPr lang="id-ID" sz="3600" b="1" dirty="0" smtClean="0">
                <a:solidFill>
                  <a:srgbClr val="002060"/>
                </a:solidFill>
              </a:rPr>
            </a:br>
            <a:r>
              <a:rPr lang="id-ID" sz="2200" b="1" dirty="0" smtClean="0">
                <a:solidFill>
                  <a:srgbClr val="002060"/>
                </a:solidFill>
              </a:rPr>
              <a:t>(lanjutan)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046764"/>
              </p:ext>
            </p:extLst>
          </p:nvPr>
        </p:nvGraphicFramePr>
        <p:xfrm>
          <a:off x="914400" y="1676400"/>
          <a:ext cx="7315200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dirty="0" smtClean="0">
                          <a:solidFill>
                            <a:schemeClr val="bg1"/>
                          </a:solidFill>
                        </a:rPr>
                        <a:t>Internasionalisasi Program Studi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Menjalankan program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visiting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world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class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Professor</a:t>
                      </a:r>
                      <a:endParaRPr lang="en-US" i="1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Menyelenggarakan kuliah berbasis IT dengan mitra perguruan tinggi dalam dan luar negeri 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Peningkatan jumlah </a:t>
                      </a:r>
                      <a:r>
                        <a:rPr lang="id-ID" dirty="0" err="1" smtClean="0">
                          <a:solidFill>
                            <a:srgbClr val="0D1661"/>
                          </a:solidFill>
                        </a:rPr>
                        <a:t>prodi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terakreditasi internasional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Memperbanyak kelas internasional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Memperbanyak program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double</a:t>
                      </a:r>
                      <a:r>
                        <a:rPr lang="id-ID" i="1" dirty="0" smtClean="0">
                          <a:solidFill>
                            <a:srgbClr val="0D1661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D1661"/>
                          </a:solidFill>
                        </a:rPr>
                        <a:t>degree</a:t>
                      </a:r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 dengan universitas terkemuka di luar negeri 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Memperbanyak mahasiswa asing</a:t>
                      </a:r>
                      <a:endParaRPr lang="en-US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D1661"/>
                          </a:solidFill>
                        </a:rPr>
                        <a:t>Menjadikan UGM sebagai rujukan universitas di kawasan ASEAN</a:t>
                      </a:r>
                      <a:endParaRPr lang="en-US" dirty="0" smtClean="0">
                        <a:solidFill>
                          <a:srgbClr val="0D166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id-ID" dirty="0" smtClean="0">
                          <a:solidFill>
                            <a:srgbClr val="0101F4"/>
                          </a:solidFill>
                        </a:rPr>
                        <a:t>Peningkatan kuantitas dan kualitas program 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summer</a:t>
                      </a:r>
                      <a:r>
                        <a:rPr lang="id-ID" i="1" dirty="0" smtClean="0">
                          <a:solidFill>
                            <a:srgbClr val="0101F4"/>
                          </a:solidFill>
                        </a:rPr>
                        <a:t> </a:t>
                      </a:r>
                      <a:r>
                        <a:rPr lang="id-ID" i="1" dirty="0" err="1" smtClean="0">
                          <a:solidFill>
                            <a:srgbClr val="0101F4"/>
                          </a:solidFill>
                        </a:rPr>
                        <a:t>school</a:t>
                      </a:r>
                      <a:endParaRPr lang="en-US" i="1" dirty="0" smtClean="0">
                        <a:solidFill>
                          <a:srgbClr val="0101F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15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ation_blue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4743</TotalTime>
  <Words>1434</Words>
  <Application>Microsoft Macintosh PowerPoint</Application>
  <PresentationFormat>On-screen Show (4:3)</PresentationFormat>
  <Paragraphs>183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1_Benutzerdefiniertes Design</vt:lpstr>
      <vt:lpstr>Presentation_blue_master</vt:lpstr>
      <vt:lpstr>PowerPoint Presentation</vt:lpstr>
      <vt:lpstr>PowerPoint Presentation</vt:lpstr>
      <vt:lpstr>PowerPoint Presentation</vt:lpstr>
      <vt:lpstr>Kebijakan Umum UGM 2012-2037</vt:lpstr>
      <vt:lpstr>PowerPoint Presentation</vt:lpstr>
      <vt:lpstr>PROGRAM KERJA PENDIDIKAN</vt:lpstr>
      <vt:lpstr>PROGRAM KERJA PENDIDIKAN (lanjutan)</vt:lpstr>
      <vt:lpstr>PROGRAM KERJA PENDIDIKAN (lanjutan)</vt:lpstr>
      <vt:lpstr>PROGRAM KERJA PENDIDIKAN (lanjutan)</vt:lpstr>
      <vt:lpstr>PowerPoint Presentation</vt:lpstr>
      <vt:lpstr>PROGRAM KERJA PENELITIAN</vt:lpstr>
      <vt:lpstr>PROGRAM KERJA PENELITIAN (lanjutan)</vt:lpstr>
      <vt:lpstr>PowerPoint Presentation</vt:lpstr>
      <vt:lpstr>PROGRAM KERJA PENGABDIAN KEPADA MASYARAKAT</vt:lpstr>
      <vt:lpstr>PROGRAM KERJA PENGABDIAN KEPADA MASYARAKAT (lanjutan)</vt:lpstr>
      <vt:lpstr>PENEKANAN  PROGRAM KERJA SDM, ASET, SISTEM INFORMASI &amp; KEUANGAN</vt:lpstr>
      <vt:lpstr>PROGRAM KERJA SDM, ASET, KEUANGAN  DAN SISTEM INFORMASI</vt:lpstr>
      <vt:lpstr>PROGRAM KERJA SDM, ASET, KEUANGAN  DAN SISTEM INFORMASI (lanjutan)</vt:lpstr>
      <vt:lpstr>PROGRAM KERJA SDM, ASET, KEUANGAN  DAN SISTEM INFORMASI (lanjutan)</vt:lpstr>
      <vt:lpstr>PROGRAM KERJA SDM, ASET, KEUANGAN  DAN SISTEM INFORMASI (lanjutan)</vt:lpstr>
      <vt:lpstr>PROGRAM KERJA SDM, ASET, KEUANGAN  DAN SISTEM INFORMASI (lanjutan)</vt:lpstr>
      <vt:lpstr>PROGRAM KERJA SDM, ASET, KEUANGAN  DAN SISTEM INFORMASI (lanjutan)</vt:lpstr>
      <vt:lpstr>Memandu, Menemu, Memampu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Panut Mulyono</cp:lastModifiedBy>
  <cp:revision>194</cp:revision>
  <dcterms:created xsi:type="dcterms:W3CDTF">2015-01-09T03:42:23Z</dcterms:created>
  <dcterms:modified xsi:type="dcterms:W3CDTF">2017-09-17T16:33:09Z</dcterms:modified>
</cp:coreProperties>
</file>